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IEXMlvxmPoI6qUnKteZ4xN9G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3" Type="http://schemas.openxmlformats.org/officeDocument/2006/relationships/image" Target="../media/image1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124591"/>
                </a:solidFill>
              </a:rPr>
              <a:t>Innovation project management course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Στάδιο </a:t>
            </a:r>
            <a:r>
              <a:rPr b="1" lang="en-US"/>
              <a:t>1: Αξιολόγηση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Cyprus Project Management Society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124591"/>
                </a:solidFill>
              </a:rPr>
              <a:t>Ανάλυση ευκαιριών καινοτομίας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635000" y="1410175"/>
            <a:ext cx="10585500" cy="4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καινοτομία πρέπει να αναζητείται συνεχώς από τους οργανισμούς όλων των μεγεθών και τύπων. 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Σύμφωνα με την Mckinsey &amp; Co, ενώ το 84% των στελεχών συμφωνούν ότι η καινοτομία είναι σημαντική για την επιχείρησή τους και το 80% θεωρούν ότι τα επιχειρηματικά τους μοντέλα κινδυνεύουν, μόνο το 6% είναι ικανοποιημένο από τις επιδόσεις τους στην καινοτομία.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καινοτομία δεν αφορά μόνο την ανάπτυξη νέων τεχνολογιών, μπορεί να βρεθεί σε όλους τους λειτουργικούς τομείς, από τον τρόπο με τον οποίο ο οργανισμός προσθέτει αξία στο δίκτυό του και στην αλυσίδα αξίας του μέχρι τον τρόπο με τον οποίο εκτελεί τις διαδικασίες του. 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καινοτομία είναι ζωτικής σημασίας για την οικονομική ανάπτυξη και μπορεί να ενισχύσει την ικανότητα των οργανισμών να αντέξουν το σημερινό εξαιρετικά ασταθές και ανταγωνιστικό περιβάλλον.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124591"/>
                </a:solidFill>
              </a:rPr>
              <a:t>Προοπτικές καινοτομίας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προοπτική για καινοτομία θα πρέπει να αξιολογείται συνεχώς και, όπου είναι δυνατόν, να ενσωματώνεται στις λειτουργίες των οργανισμών.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Οι τομείς καινοτομίας μπορούν να εντοπιστούν μόνο με την αξιολόγηση και την απόκτηση βαθιάς γνώσης της αγοράς και των απαιτήσεων των πελατών, του τομέα που δραστηριοποιείται ο οργανισμός, των επιχειρηματικών τάσεων, και των νέων και αναδυόμενων τεχνολογιών. 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καινοτομία μπορεί να αφορά τόσο σταδιακές όσο και σημαντικές βελτιώσεις σε ένα προϊόν, μια υπηρεσία, μια διαδικασία και το επιχειρηματικό μοντέλο.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Ο εντοπισμός της προοπτικής καινοτομίας απαιτεί σημαντικό χρόνο και προσπάθεια, καθώς και μεγάλη συνέπεια και αναζήτηση εντός και εκτός του οργανισμού.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Προοπτική καινοτομίας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Εν τη απουσία διαδικασίας καινοτομίας, μπορούν να τεθούν ερωτήσεις του ακόλουθου τύπου προκειμένου να εντοπιστούν οι τομείς στους οποίους θα πρέπει να επικεντρωθούν οι προσπάθειες:</a:t>
            </a:r>
            <a:endParaRPr/>
          </a:p>
          <a:p>
            <a:pPr indent="-266700" lvl="1" marL="6858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Πώς </a:t>
            </a:r>
            <a:r>
              <a:rPr lang="en-US"/>
              <a:t>προσφέρουμε </a:t>
            </a:r>
            <a:r>
              <a:rPr lang="en-US" sz="2400"/>
              <a:t>τα προϊόντα και τις υπηρεσίες μας στους πελάτες μας;</a:t>
            </a:r>
            <a:endParaRPr/>
          </a:p>
          <a:p>
            <a:pPr indent="-266700" lvl="1" marL="6858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Πώς μπορούμε να το κάνουμε πιο αποτελεσματικά και πιο αποδοτικά;</a:t>
            </a:r>
            <a:endParaRPr/>
          </a:p>
          <a:p>
            <a:pPr indent="-266700" lvl="1" marL="6858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Μπορούμε να βελτιώσουμε τη διάρθρωση του κόστους του προϊόντος ή της υπηρεσίας μας;</a:t>
            </a:r>
            <a:endParaRPr/>
          </a:p>
          <a:p>
            <a:pPr indent="-266700" lvl="1" marL="6858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Μπορούμε να βελτιώσουμε τη λειτουργικότητα των προϊόντων μας, ώστε να τα καταστήσουμε εύχρηστα σε περισσότερα τμήματα πελατών;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9434" y="4542971"/>
            <a:ext cx="2394241" cy="15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2337" y="187296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3417" y="268944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86377" y="274380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5097" y="254832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6537" y="25587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2"/>
          <p:cNvGrpSpPr/>
          <p:nvPr/>
        </p:nvGrpSpPr>
        <p:grpSpPr>
          <a:xfrm>
            <a:off x="8189777" y="2254560"/>
            <a:ext cx="57600" cy="280800"/>
            <a:chOff x="8189777" y="2254560"/>
            <a:chExt cx="57600" cy="280800"/>
          </a:xfrm>
        </p:grpSpPr>
        <p:pic>
          <p:nvPicPr>
            <p:cNvPr id="181" name="Google Shape;18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1377" y="22545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89777" y="23193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43960" y="33975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2"/>
          <p:cNvGrpSpPr/>
          <p:nvPr/>
        </p:nvGrpSpPr>
        <p:grpSpPr>
          <a:xfrm>
            <a:off x="5031000" y="3266520"/>
            <a:ext cx="48960" cy="216000"/>
            <a:chOff x="5031000" y="3266520"/>
            <a:chExt cx="48960" cy="216000"/>
          </a:xfrm>
        </p:grpSpPr>
        <p:pic>
          <p:nvPicPr>
            <p:cNvPr id="185" name="Google Shape;185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043960" y="326652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031000" y="3266520"/>
              <a:ext cx="4896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04560" y="221064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Ευχαριστούμε για την προσοχή σας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2078512" y="369184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Στόχοι &amp; Μαθησιακά αποτελέσματα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729575" y="996527"/>
            <a:ext cx="9753300" cy="53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Στόχοι: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Η επιλογή των σωστών έργων είναι εξίσου σημαντική με τη σωστή υλοποίηση των έργων.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Είναι σημαντικό να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αξιολογούνται σωστά οι ευκαιρίες που μπορούν να επιτευχθούν μέσω της έναρξης έργων 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προσδιορίζονται τα έργα που παρέχουν την καλύτερη "στρατηγική ευθυγράμμιση" για τον οργανισμό.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Μαθησιακά αποτελέσματα</a:t>
            </a:r>
            <a:r>
              <a:rPr b="1" lang="en-US" sz="1800"/>
              <a:t>: </a:t>
            </a:r>
            <a:endParaRPr sz="18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Πώς να αξιολογείτε μια ευκαιρία και τη σημασία του προσδιορισμού της σκοπιμότητας, της βιωσιμότητας και της δυνατότητας εφαρμογής ενός έργου πριν από τη σύσταση υλοποίησης  του.</a:t>
            </a:r>
            <a:endParaRPr sz="18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Ευθυγράμμιση των νέων έργων με τις υφιστάμενες στρατηγικές προτεραιότητες και έργα.</a:t>
            </a:r>
            <a:endParaRPr sz="18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Διασφάλιση ότι Ο σκοπός που πρέπει να εξυπηρετεί ένα έργο πρέπει να είναι το οργανωτικό πλαίσιο.</a:t>
            </a:r>
            <a:endParaRPr sz="1800"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800"/>
              <a:t>Κατανοούν τα μοναδικά χαρακτηριστικά και τις προκλήσεις ενός έργου και πώς η διαχείριση έργων μπορεί να υποστηρίξει την αντιμετώπιση αυτών των προκλήσεων.</a:t>
            </a:r>
            <a:endParaRPr sz="180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2879" y="4887683"/>
            <a:ext cx="1535203" cy="19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886674" y="294664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Αξιολόγηση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96925" y="1089806"/>
            <a:ext cx="89697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Το "στάδιο της αξιολόγησης" λαμβάνει χώρα ακριβώς πριν την έναρξη και τον προγραμματισμό του έργου. </a:t>
            </a:r>
            <a:endParaRPr sz="2400"/>
          </a:p>
          <a:p>
            <a:pPr indent="-228600" lvl="0" marL="22860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Ο/οι ενδιαφερόμενος/οι για την έναρξη και την υλοποίηση του έργου διερευνά/ουν τη σκοπιμότητα και τη βιωσιμότητα του έργου.</a:t>
            </a:r>
            <a:endParaRPr sz="2400"/>
          </a:p>
          <a:p>
            <a:pPr indent="-228600" lvl="0" marL="22860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Εάν είναι "κατάλληλο για το σκοπό", το έργο τοποθετείται στις προτεραιότητες του οργανισμού. </a:t>
            </a:r>
            <a:endParaRPr sz="2400"/>
          </a:p>
          <a:p>
            <a:pPr indent="-228600" lvl="0" marL="22860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Σε αυτό το στάδιο πραγματοποιείται η αξιολόγηση του τι θα επιτύχει το έργο και τα αποτελέσματα που θα δημιουργήσει και η διασφάλιση ότι το έργο είναι στρατηγικά ευθυγραμμισμένο με άλλες τις δραστηριότητες του οργανισμού. </a:t>
            </a:r>
            <a:endParaRPr sz="2400"/>
          </a:p>
          <a:p>
            <a:pPr indent="-228600" lvl="0" marL="22860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έγκριση για την έναρξη του έργου δίνεται σε αυτό το στάδιο από τον ιδιοκτήτη ή τον ανάδοχο του έργου. </a:t>
            </a:r>
            <a:endParaRPr sz="24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6514" y="4163692"/>
            <a:ext cx="1828561" cy="208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874907" y="396992"/>
            <a:ext cx="9227640" cy="540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Ιδιοκτήτης/Ανάδοχος έργου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630489" y="1298361"/>
            <a:ext cx="10733315" cy="426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Ο ιδιοκτήτης  ή ο ανάδοχος είναι σημαντικός για οργανισμούς όλων των μεγεθών.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 Ο ανάδοχος του έργου είναι ένα άτομο που βρίσκεται ψηλά στην ιεραρχία και το πρόσωπο που διασφαλίζει ότι το έργο:</a:t>
            </a:r>
            <a:endParaRPr sz="2400"/>
          </a:p>
          <a:p>
            <a:pPr indent="-266700" lvl="1" marL="685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έχει ρεαλιστικούς στόχους, </a:t>
            </a:r>
            <a:endParaRPr sz="2400"/>
          </a:p>
          <a:p>
            <a:pPr indent="-266700" lvl="1" marL="685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θα υλοποιηθεί σωστά και </a:t>
            </a:r>
            <a:endParaRPr sz="2400"/>
          </a:p>
          <a:p>
            <a:pPr indent="-266700" lvl="1" marL="6858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ότι τα οφέλη του έργου θα υλοποιηθούν. 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έλλειψη στήριξης από τα εκτελεστικά στελέχη και η μη αποδοχή από τη διοίκηση, είναι ένας από τους κύριους λόγους μεταξύ επιτυχίας και αποτυχίας (KPMG, Project Management Survey 2017).</a:t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5915" y="4488994"/>
            <a:ext cx="2231571" cy="170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1069365" y="857200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124591"/>
                </a:solidFill>
              </a:rPr>
              <a:t>Η πορεία προς την αξιολόγηση ενός έργου</a:t>
            </a:r>
            <a:endParaRPr b="1" sz="3600">
              <a:solidFill>
                <a:srgbClr val="124591"/>
              </a:solidFill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937574" y="1029175"/>
            <a:ext cx="10316851" cy="3749654"/>
            <a:chOff x="0" y="-3"/>
            <a:chExt cx="10316851" cy="3749654"/>
          </a:xfrm>
        </p:grpSpPr>
        <p:sp>
          <p:nvSpPr>
            <p:cNvPr id="113" name="Google Shape;113;p5"/>
            <p:cNvSpPr/>
            <p:nvPr/>
          </p:nvSpPr>
          <p:spPr>
            <a:xfrm>
              <a:off x="0" y="1124895"/>
              <a:ext cx="10316851" cy="149986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080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076" y="-3"/>
              <a:ext cx="2233200" cy="15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Αξιολόγηση προβλημάτων, αναγκών και ευκαιριών για την έναρξη ενός έργου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08617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877321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1877321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Ορισμός των προβλημάτων και των αναγκών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581859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750563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750563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Ευκαιρίες για να ξεκινήσετε ένα έργο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55100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623805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5623805" y="2249791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Ανάλυση ευκαιριών καινοτομίας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328342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497046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7497046" y="0"/>
              <a:ext cx="1784039" cy="149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Προοπτικές καινοτομίας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201583" y="1687343"/>
              <a:ext cx="374965" cy="37496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367" y="4212771"/>
            <a:ext cx="5161095" cy="19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013250" y="869925"/>
            <a:ext cx="11178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124591"/>
                </a:solidFill>
              </a:rPr>
              <a:t>Αξιολόγηση της βιωσιμότητας και της χρησιμότητας ενός έργου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707691" y="1453720"/>
            <a:ext cx="10776617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Η απάντηση στις ακόλουθες ερωτήσεις μπορεί να αποδειχθεί χρήσιμη</a:t>
            </a:r>
            <a:r>
              <a:rPr lang="en-US" sz="2400"/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Υπάρχουν</a:t>
            </a:r>
            <a:r>
              <a:rPr lang="en-US"/>
              <a:t> οι ικανότητες, οι δυνατότητες και οι πόροι που απαιτούνται για την ανάληψη του έργου εντός του οργανισμού;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Υπάρχουν οι απαιτούμενοι οικονομικοί πόροι και είναι προς το συμφέρον του οργανισμού να τους χρησιμοποιήσει για το συγκεκριμένο έργο;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Υπάρχουν κίνδυνοι (νομικοί, πολιτικοί, τεχνικοί) που σχετίζονται με το έργο;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Είναι το πεδίο εφαρμογής και οι στόχοι του έργου ευθυγραμμισμένοι με τους στρατηγικούς στόχους του οργανισμού;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Μπορεί το έργο να ολοκληρωθεί εντός του απαιτούμενου χρονοδιαγράμματος;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Εντάσσεται το έργο στις στρατηγικές προτεραιότητες του οργανισμού;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1112900" y="826375"/>
            <a:ext cx="110790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Αξιολόγηση προβλημάτων, αναγκών και ευκαιριών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903750" y="1410175"/>
            <a:ext cx="105516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αξιολόγηση των αναγκών πραγματοποιείται πριν την έναρξη του έργου.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Επιτρέπει στον διαχειριστή του έργου να εντοπίσει μια ανάγκη για την ανάπτυξη μιας επιχειρηματικής υπόθεσης και τον καθορισμό των στόχων του έργου.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Πρέπει να αξιολογηθούν οι εξωτερικοί και εσωτερικοί, επιχειρηματικοί, περιβαλλοντικοί, οικονομικοί και πολιτικοί παράγοντες, που μπορεί να αναγκάσουν τον οργανισμό να τροποποιήσει το αρχικό σχέδιο.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Ένα σωστά αξιολογημένο έργο θα επιτρέψει στον οργανισμό να ανταποκριθεί αποτελεσματικά σε αυτές τις αλλαγές και να υλοποιήσει το έργο.</a:t>
            </a:r>
            <a:endParaRPr sz="2400"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9551" y="4521198"/>
            <a:ext cx="2950900" cy="16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71737" y="903515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Ορισμός των προβλημάτων και των αναγκών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685800" y="1487300"/>
            <a:ext cx="107820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Γιατί </a:t>
            </a:r>
            <a:r>
              <a:rPr lang="en-US" sz="2200"/>
              <a:t>πρέπει </a:t>
            </a:r>
            <a:r>
              <a:rPr lang="en-US" sz="2200"/>
              <a:t>ο οργανισμός να δεσμεύσει πόρους για την αντιμετώπιση της συγκεκριμένης πρόκλησης ή ανάγκης;</a:t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Οι πόροι είναι περιορισμένοι και οι διαχειριστές έργων ανταγωνίζονται τους συναδέλφους τους.</a:t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Η προτεινόμενη λύση και τα αποτελέσματά της πρέπει να είναι ακριβή και σαφή και να σχετίζονται με το συγκεκριμένο πρόβλημα και το ζήτημα γενικότερα.</a:t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Τόσο στις επιχειρηματικές όσο και στις ακαδημαϊκές προτάσεις, η ανάλυση των ενδιαφερομένων μερών, των συμφερόντων τους, του τρόπου με τον οποίο κάθε λύση μπορεί να τους επηρεάσει και της επιρροής τους στη διαδικασία λήψης αποφάσεων, είναι εξίσου σημαντική.</a:t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Στην περίπτωση της ακαδημαϊκής έρευνας, είναι σημαντικό να θυμόμαστε ότι ο βασικός της σκοπός είναι να αποδείξει ή να επικυρώσει μια θεωρία και να αναπτύξει νέες ή να διευρύνει τις υπάρχουσες γνώσεις.</a:t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t/>
            </a:r>
            <a:endParaRPr sz="22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rgbClr val="124591"/>
                </a:solidFill>
              </a:rPr>
              <a:t>Ευκαιρίες για να ξεκινήσετε ένα έργο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Αφού εντοπίσει τα προβλήματα και τις ανάγκες, ο διαχειριστής του έργου θα πρέπει να παρακολουθεί το περιβάλλον για την κατάλληλη χρονική στιγμή ώστε να λάβει έγκριση για την έναρξη.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Το επιχειρηματικό περιβάλλον, οι προτεραιότητες και ο προϋπολογισμός είναι μερικοί από τους παράγοντες που πρέπει να παρακολουθεί ο διαχειριστής έργου προκειμένου να προχωρήσει στο στάδιο της έναρξης.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Η επιλογή των σωστών ευκαιριών όχι μόνο θα διασφαλίσει τη σωστή αξιοποίηση των πόρων του οργανισμού, αλλά θα αυξήσει επιπλέον τις πιθανότητες επιτυχούς υλοποίησης του έργου. </a:t>
            </a:r>
            <a:endParaRPr/>
          </a:p>
        </p:txBody>
      </p:sp>
      <p:pic>
        <p:nvPicPr>
          <p:cNvPr descr="Yes, No, Opportunity, Checklist, Box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124" y="4267199"/>
            <a:ext cx="3599225" cy="18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2022-05-24T08:42:52Z</dcterms:created>
  <dc:creator>Michal Pivko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0x010100DE020119EB60D54AA8334C74B58623C5</vt:lpwstr>
  </property>
  <property fmtid="{D5CDD505-2E9C-101B-9397-08002B2CF9AE}" pid="3" name="MediaServiceImageTags">
    <vt:lpwstr/>
  </property>
</Properties>
</file>