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h+AansebNW+csHYVVxqpFepaZF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4.png"/><Relationship Id="rId13" Type="http://schemas.openxmlformats.org/officeDocument/2006/relationships/image" Target="../media/image21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16.png"/><Relationship Id="rId14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1036948" y="2300139"/>
            <a:ext cx="10316852" cy="795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124591"/>
                </a:solidFill>
              </a:rPr>
              <a:t>Curso de Gestión de Proyectos de Innovación</a:t>
            </a:r>
            <a:endParaRPr b="1">
              <a:solidFill>
                <a:srgbClr val="124591"/>
              </a:solidFill>
            </a:endParaRPr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1366886" y="3165050"/>
            <a:ext cx="10316852" cy="10401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Etapa 1: Evaluación</a:t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Cyprus Project Management Society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971394" y="826387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Análisis de oportunidades de innovación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903754" y="1410177"/>
            <a:ext cx="10316852" cy="43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La innovación debe ser constantemente buscada por organizaciones de todos los tamaños y tipos.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De acuerdo con Mckinsey &amp; Co, aunque el 84% de los ejecutivos está de acuerdo en que la innovación es importante para su empresa y el 80% considera que sus modelos de negocio están en riesgo, sólo el 6% está satisfecho con su rendimiento en materia de innovación.</a:t>
            </a:r>
            <a:endParaRPr sz="23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La innovación no consiste únicamente en el desarrollo de tecnologías totalmente nuevas, sino que se encuentra en todas las actividades de la organización, desde la forma en que ésta añade valor a su red y su cadena de valor hasta la forma en que realiza sus procesos.</a:t>
            </a:r>
            <a:endParaRPr sz="23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La innovación es fundamental para el crecimiento económico y puede mejorar la capacidad de las organizaciones para sostener el entorno actual, altamente volátil y competitivo.</a:t>
            </a:r>
            <a:endParaRPr sz="23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/>
          <p:nvPr>
            <p:ph type="title"/>
          </p:nvPr>
        </p:nvSpPr>
        <p:spPr>
          <a:xfrm>
            <a:off x="971394" y="820467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Prospectiva de innovación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67" name="Google Shape;167;p11"/>
          <p:cNvSpPr txBox="1"/>
          <p:nvPr>
            <p:ph idx="1" type="body"/>
          </p:nvPr>
        </p:nvSpPr>
        <p:spPr>
          <a:xfrm>
            <a:off x="903754" y="1410177"/>
            <a:ext cx="10316852" cy="43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El potencial de la innovación debe evaluarse constantemente y, en la medida de lo posible, integrarse en las operaciones de todo tipo de organizaciones.</a:t>
            </a:r>
            <a:endParaRPr sz="23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Las áreas de innovación pueden identificarse evaluando y obteniendo una visión profunda del mercado y de las necesidades de los clientes, del segmento de mercado, de las tendencias empresariales, de las tecnologías nuevas y emergentes y de las oportunidades creadas por la digitalización de las operaciones de una empresa.</a:t>
            </a:r>
            <a:endParaRPr sz="23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La innovación puede referirse a mejoras tanto incrementales como significativas en un producto o servicio, en un proceso empresarial o industrial y en el modelo de negocio de una empresa.</a:t>
            </a:r>
            <a:endParaRPr sz="23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Identificar el potencial de innovación requiere una cantidad significativa de tiempo y esfuerzo para mirar dentro y fuera de la organización, así como una gran coherencia.</a:t>
            </a:r>
            <a:endParaRPr sz="2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/>
          <p:nvPr>
            <p:ph type="title"/>
          </p:nvPr>
        </p:nvSpPr>
        <p:spPr>
          <a:xfrm>
            <a:off x="971394" y="820467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Prospectiva de innovación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903754" y="1410177"/>
            <a:ext cx="10316852" cy="43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1755" lvl="0" marL="71755" marR="23749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 falta de un proceso de innovación interno predefinido, se pueden plantear preguntas del tipo siguiente para tratar de identificar las áreas en las que deben centrarse los esfuerzos: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¿Cómo entregamos nuestros productos y servicios y a nuestros clientes?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¿Cómo podemos hacerlo de forma más eficaz y eficiente?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¿Podemos mejorar la estructura de costes de nuestro producto o servicio?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¿Podemos mejorar la funcionalidad de nuestros productos para facilitar su uso a más segmentos de clientes?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</a:t>
            </a:r>
            <a:endParaRPr/>
          </a:p>
        </p:txBody>
      </p:sp>
      <p:pic>
        <p:nvPicPr>
          <p:cNvPr id="174" name="Google Shape;17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02359" y="4212771"/>
            <a:ext cx="2394242" cy="159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2337" y="1872960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03417" y="2689440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86377" y="2743800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05097" y="2548320"/>
            <a:ext cx="36000" cy="2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36537" y="2558760"/>
            <a:ext cx="36000" cy="2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2"/>
          <p:cNvGrpSpPr/>
          <p:nvPr/>
        </p:nvGrpSpPr>
        <p:grpSpPr>
          <a:xfrm>
            <a:off x="8189777" y="2254560"/>
            <a:ext cx="57600" cy="280800"/>
            <a:chOff x="8189777" y="2254560"/>
            <a:chExt cx="57600" cy="280800"/>
          </a:xfrm>
        </p:grpSpPr>
        <p:pic>
          <p:nvPicPr>
            <p:cNvPr id="181" name="Google Shape;181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211377" y="2254560"/>
              <a:ext cx="36000" cy="2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189777" y="2319360"/>
              <a:ext cx="360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3" name="Google Shape;183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043960" y="3397560"/>
            <a:ext cx="36000" cy="21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12"/>
          <p:cNvGrpSpPr/>
          <p:nvPr/>
        </p:nvGrpSpPr>
        <p:grpSpPr>
          <a:xfrm>
            <a:off x="5031000" y="3266520"/>
            <a:ext cx="48960" cy="216000"/>
            <a:chOff x="5031000" y="3266520"/>
            <a:chExt cx="48960" cy="216000"/>
          </a:xfrm>
        </p:grpSpPr>
        <p:pic>
          <p:nvPicPr>
            <p:cNvPr id="185" name="Google Shape;185;p1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043960" y="3266520"/>
              <a:ext cx="36000" cy="2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031000" y="3266520"/>
              <a:ext cx="48960" cy="2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7" name="Google Shape;187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804560" y="2210640"/>
            <a:ext cx="36000" cy="2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idx="1" type="body"/>
          </p:nvPr>
        </p:nvSpPr>
        <p:spPr>
          <a:xfrm>
            <a:off x="3402599" y="2475857"/>
            <a:ext cx="6385874" cy="1622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GRACIAS POR SU  ATENCIÓN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>
            <p:ph type="title"/>
          </p:nvPr>
        </p:nvSpPr>
        <p:spPr>
          <a:xfrm>
            <a:off x="2078512" y="369184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Objetivos &amp; Resultados de aprendizaje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91" name="Google Shape;91;p4"/>
          <p:cNvSpPr txBox="1"/>
          <p:nvPr>
            <p:ph idx="1" type="body"/>
          </p:nvPr>
        </p:nvSpPr>
        <p:spPr>
          <a:xfrm>
            <a:off x="729581" y="996518"/>
            <a:ext cx="9753363" cy="43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/>
              <a:t>Objetivos</a:t>
            </a:r>
            <a:endParaRPr sz="18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"/>
              <a:buChar char="o"/>
            </a:pPr>
            <a:r>
              <a:rPr lang="en-US" sz="1800"/>
              <a:t>La selección de los proyectos adecuados es tan importante como su correcta ejecución.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"/>
              <a:buChar char="o"/>
            </a:pPr>
            <a:r>
              <a:rPr lang="en-US" sz="1800"/>
              <a:t>Es importante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"/>
              <a:buChar char="o"/>
            </a:pPr>
            <a:r>
              <a:rPr lang="en-US" sz="1800"/>
              <a:t>evaluar adecuadamente las oportunidades de negocio que pueden lograrse a través de la iniciación de proyectos.</a:t>
            </a:r>
            <a:endParaRPr sz="18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"/>
              <a:buChar char="o"/>
            </a:pPr>
            <a:r>
              <a:rPr lang="en-US" sz="1800"/>
              <a:t>identificar aquellos que proporcionan el mejor "ajuste estratégico" para su organización.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1800"/>
              <a:t>Resultados de Aprendizaje: </a:t>
            </a:r>
            <a:endParaRPr sz="1800"/>
          </a:p>
          <a:p>
            <a:pPr indent="-342900" lvl="0" marL="3429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/>
              <a:t>Cómo evaluar una oportunidad y la importancia de determinar la factibilidad, la viabilidad y la aplicabilidad de un proyecto antes de recomendar su ejecución.</a:t>
            </a:r>
            <a:endParaRPr sz="1800"/>
          </a:p>
          <a:p>
            <a:pPr indent="-342900" lvl="0" marL="34290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/>
              <a:t>Alinear los nuevos proyectos con las prioridades estratégicas y los proyectos existentes.</a:t>
            </a:r>
            <a:endParaRPr sz="1800"/>
          </a:p>
          <a:p>
            <a:pPr indent="-342900" lvl="0" marL="34290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/>
              <a:t>Asegurar que la finalidad del proyecto sirve al contexto de la organización.</a:t>
            </a:r>
            <a:endParaRPr sz="1800"/>
          </a:p>
          <a:p>
            <a:pPr indent="-342900" lvl="0" marL="34290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en-US" sz="1800"/>
              <a:t>Comprender las características y los retos únicos de un proyecto y cómo la gestión de proyectos puede ayudar a afrontar esos retos.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82944" y="4887686"/>
            <a:ext cx="1535203" cy="1970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1886674" y="294664"/>
            <a:ext cx="9227640" cy="795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Evaluación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696925" y="1089806"/>
            <a:ext cx="8969589" cy="426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La “etapa de evaluación” tiene lugar justo antes del inicio y planificación del proyecto.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La/s parte/s interesada/s en iniciar e implementar el proyecto investigan la factibilidad y viabilidad del mismo.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Si es “apto para el propósito”, el proyecto se situará entre las prioridades de la organización.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Es preciso evaluar lo que el proyecto logrará y los resultados que desarrollará, asegurándose de que el proyecto está estratégicamente alineado con otras actividades de la organización.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La aprobación y la decisión de iniciar el proyecto la concede en esta fase el propietario o patrocinador del proyecto.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76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66514" y="4163692"/>
            <a:ext cx="1828561" cy="2080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2136164" y="450155"/>
            <a:ext cx="9227640" cy="5408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Patrocinador/propietario del proyecto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729342" y="1117607"/>
            <a:ext cx="10733315" cy="426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El patrocinador o propietario del proyecto es importante para las organizaciones de todos los tamaños.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 Un patrocinador de proyectos es una persona de alto nivel en la jerarquía de la organización y la persona que garantizará que el proyecto: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tenga objetivos realistas, 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se ejecute correctamente y </a:t>
            </a:r>
            <a:endParaRPr/>
          </a:p>
          <a:p>
            <a:pPr indent="-228600" lvl="1" marL="685800" rtl="0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que los beneficios del proyecto se materialicen en la organización. </a:t>
            </a:r>
            <a:endParaRPr i="1" sz="24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i="1" lang="en-US" sz="2400"/>
              <a:t>La falta de patrocinio ejecutivo y de aceptación por parte de la dirección es una  de las principales diferencias entre el éxito y el fracaso de un proyecto </a:t>
            </a:r>
            <a:r>
              <a:rPr lang="en-US" sz="2400"/>
              <a:t>(KPMG, Project Management Survey 2017).</a:t>
            </a:r>
            <a:endParaRPr sz="24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54633" y="4629140"/>
            <a:ext cx="2209171" cy="1684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1069365" y="857200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La ruta para evaluar un proyecto</a:t>
            </a:r>
            <a:endParaRPr b="1" sz="3600">
              <a:solidFill>
                <a:srgbClr val="124591"/>
              </a:solidFill>
            </a:endParaRPr>
          </a:p>
        </p:txBody>
      </p:sp>
      <p:grpSp>
        <p:nvGrpSpPr>
          <p:cNvPr id="112" name="Google Shape;112;p5"/>
          <p:cNvGrpSpPr/>
          <p:nvPr/>
        </p:nvGrpSpPr>
        <p:grpSpPr>
          <a:xfrm>
            <a:off x="895538" y="857200"/>
            <a:ext cx="10316851" cy="4064485"/>
            <a:chOff x="0" y="0"/>
            <a:chExt cx="10316851" cy="4064485"/>
          </a:xfrm>
        </p:grpSpPr>
        <p:sp>
          <p:nvSpPr>
            <p:cNvPr id="113" name="Google Shape;113;p5"/>
            <p:cNvSpPr/>
            <p:nvPr/>
          </p:nvSpPr>
          <p:spPr>
            <a:xfrm>
              <a:off x="0" y="1219345"/>
              <a:ext cx="10316851" cy="1625794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777" y="0"/>
              <a:ext cx="2447589" cy="1625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777" y="0"/>
              <a:ext cx="2447589" cy="1625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Evaluar problemas, necesidades y oportunidades para iniciar un proyecto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1021347" y="1829018"/>
              <a:ext cx="406448" cy="406448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2529747" y="2438691"/>
              <a:ext cx="1627624" cy="1625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 txBox="1"/>
            <p:nvPr/>
          </p:nvSpPr>
          <p:spPr>
            <a:xfrm>
              <a:off x="2529747" y="2438691"/>
              <a:ext cx="1627624" cy="1625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Formalización de problemas y necesidades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3140335" y="1829018"/>
              <a:ext cx="406448" cy="406448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4238753" y="0"/>
              <a:ext cx="1627624" cy="1625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4238753" y="0"/>
              <a:ext cx="1627624" cy="1625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Oportunidades para iniciar un proyecto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849341" y="1829018"/>
              <a:ext cx="406448" cy="406448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5947759" y="2438691"/>
              <a:ext cx="1627624" cy="1625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5947759" y="2438691"/>
              <a:ext cx="1627624" cy="1625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Análisis de oportunidades de innovación 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6558347" y="1829018"/>
              <a:ext cx="406448" cy="406448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7656764" y="0"/>
              <a:ext cx="1627624" cy="1625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 txBox="1"/>
            <p:nvPr/>
          </p:nvSpPr>
          <p:spPr>
            <a:xfrm>
              <a:off x="7656764" y="0"/>
              <a:ext cx="1627624" cy="1625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Prospectiva de innovación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8267352" y="1829018"/>
              <a:ext cx="406448" cy="406448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5367" y="4212771"/>
            <a:ext cx="5161095" cy="193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1013251" y="869930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Evaluando la viabilidad &amp; utilidad de un proyecto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803384" y="1453720"/>
            <a:ext cx="10776617" cy="43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Responder a las siguientes preguntas ha demostrado ser útil a este respecto: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¿Se dispone de las competencias, capacidades y recursos necesarios para llevar a cabo el proyecto dentro de la organización?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¿Se dispone de los recursos financieros necesarios para llevar a cabo el proyecto y es el mejor interés de la organización utilizarlos para la ejecución del proyecto específico?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¿Existen riesgos (</a:t>
            </a:r>
            <a:r>
              <a:rPr i="1" lang="en-US"/>
              <a:t>jurídicos, políticos, técnicos</a:t>
            </a:r>
            <a:r>
              <a:rPr lang="en-US"/>
              <a:t>) relacionados con la ejecución del proyecto?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¿Están el alcance y los objetivos del proyecto alineados con los objetivos estratégicos de la organización?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¿Puede completarse el proyecto en el plazo requerido?</a:t>
            </a:r>
            <a:endParaRPr sz="24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¿Está el proyecto dentro de las prioridades estratégicas de la organización?</a:t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/>
          <p:nvPr>
            <p:ph type="title"/>
          </p:nvPr>
        </p:nvSpPr>
        <p:spPr>
          <a:xfrm>
            <a:off x="1112908" y="826387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Evaluación de problemas, necesidades y oportunidades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41" name="Google Shape;141;p7"/>
          <p:cNvSpPr txBox="1"/>
          <p:nvPr>
            <p:ph idx="1" type="body"/>
          </p:nvPr>
        </p:nvSpPr>
        <p:spPr>
          <a:xfrm>
            <a:off x="937579" y="1715927"/>
            <a:ext cx="10317000" cy="4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La evaluación de las necesidades se realiza antes de iniciar el proyecto.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Permitirá al gestor del proyecto identificar la necesidad que puede utilizarse para construir el caso de negocio y determinar los objetivos del proyecto.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Factores externos e internos, empresariales, medioambientales, económicos y políticos, pueden obligar a la organización a modificar el plan original del proyecto, por lo que han de ser evaluados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Un proyecto correctamente evaluado permitirá a la organización responder eficazmente a esos cambios y realizar el proyecto.</a:t>
            </a:r>
            <a:endParaRPr sz="2400"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13175" y="4511050"/>
            <a:ext cx="3037375" cy="17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>
            <p:ph type="title"/>
          </p:nvPr>
        </p:nvSpPr>
        <p:spPr>
          <a:xfrm>
            <a:off x="903635" y="903515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Formalización de problemas &amp; necesidades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48" name="Google Shape;148;p8"/>
          <p:cNvSpPr txBox="1"/>
          <p:nvPr>
            <p:ph idx="1" type="body"/>
          </p:nvPr>
        </p:nvSpPr>
        <p:spPr>
          <a:xfrm>
            <a:off x="639932" y="1487305"/>
            <a:ext cx="10743960" cy="43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¿ Por qué la organización debe comprometer recursos para abordar el reto o la necesidad específicos?</a:t>
            </a:r>
            <a:endParaRPr sz="24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Los recursos de toda organización son finitos, por lo que los gestores de proyectos compiten con sus homólogos para que se apruebe su proyecto.</a:t>
            </a:r>
            <a:endParaRPr sz="24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La solución propuesta y sus resultados deben ser precisos y claros y estar relacionados con el problema específico y la cuestión en general.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Tanto en proyectos empresariales como académicos analizar las partes interesadas, sus intereses, cómo puede afectarles cada solución y su influencia en el proceso de toma de decisiones son aspectos igualmente importantes.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En la investigación académica es importante recordar que el objetivo fundamental de la misma es demostrar o validar una teoría y desarrollar nuevos conocimientos o ampliar los existentes.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971394" y="820467"/>
            <a:ext cx="9227640" cy="583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4591"/>
              </a:buClr>
              <a:buSzPct val="100000"/>
              <a:buFont typeface="Calibri"/>
              <a:buNone/>
            </a:pPr>
            <a:r>
              <a:rPr b="1" lang="en-US" sz="3600">
                <a:solidFill>
                  <a:srgbClr val="124591"/>
                </a:solidFill>
              </a:rPr>
              <a:t>Oportunidades para iniciar un proyecto</a:t>
            </a:r>
            <a:endParaRPr b="1" sz="3600">
              <a:solidFill>
                <a:srgbClr val="124591"/>
              </a:solidFill>
            </a:endParaRPr>
          </a:p>
        </p:txBody>
      </p:sp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971394" y="1404257"/>
            <a:ext cx="10316852" cy="4315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Después de formalizar los problemas y las necesidades que el proyecto va a tratar de resolver, el director del proyecto debe vigilar el entorno para encontrar el momento adecuado que le permita recibir la aprobación para el inicio del proyecto.</a:t>
            </a:r>
            <a:endParaRPr sz="24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El entorno empresarial, las prioridades y el presupuesto son algunos de los factores que un director de proyecto debe controlar para pasar a la fase de iniciación</a:t>
            </a:r>
            <a:endParaRPr sz="2400"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La selección de las oportunidades adecuadas no sólo garantizará la correcta utilización de los recursos de la organización, sino que además aumentará las posibilidades de ejecutar el proyecto con éxito. </a:t>
            </a:r>
            <a:endParaRPr sz="24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 </a:t>
            </a:r>
            <a:endParaRPr/>
          </a:p>
        </p:txBody>
      </p:sp>
      <p:pic>
        <p:nvPicPr>
          <p:cNvPr descr="Yes, No, Opportunity, Checklist, Box" id="155" name="Google Shape;15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3672" y="4509214"/>
            <a:ext cx="3572235" cy="1877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2022-05-24T08:42:52Z</dcterms:created>
  <dc:creator>Michal Pivko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0x010100DE020119EB60D54AA8334C74B58623C5</vt:lpwstr>
  </property>
  <property fmtid="{D5CDD505-2E9C-101B-9397-08002B2CF9AE}" pid="3" name="MediaServiceImageTags">
    <vt:lpwstr/>
  </property>
</Properties>
</file>