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j3cQdy42lXRh4L4ko4HZ+vAL52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1" name="Shape 11"/>
        <p:cNvGrpSpPr/>
        <p:nvPr/>
      </p:nvGrpSpPr>
      <p:grpSpPr>
        <a:xfrm>
          <a:off x="0" y="0"/>
          <a:ext cx="0" cy="0"/>
          <a:chOff x="0" y="0"/>
          <a:chExt cx="0" cy="0"/>
        </a:xfrm>
      </p:grpSpPr>
      <p:sp>
        <p:nvSpPr>
          <p:cNvPr id="12" name="Google Shape;1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7" name="Shape 17"/>
        <p:cNvGrpSpPr/>
        <p:nvPr/>
      </p:nvGrpSpPr>
      <p:grpSpPr>
        <a:xfrm>
          <a:off x="0" y="0"/>
          <a:ext cx="0" cy="0"/>
          <a:chOff x="0" y="0"/>
          <a:chExt cx="0" cy="0"/>
        </a:xfrm>
      </p:grpSpPr>
      <p:sp>
        <p:nvSpPr>
          <p:cNvPr id="18" name="Google Shape;18;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9.png"/><Relationship Id="rId13" Type="http://schemas.openxmlformats.org/officeDocument/2006/relationships/image" Target="../media/image18.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14.png"/><Relationship Id="rId8"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title"/>
          </p:nvPr>
        </p:nvSpPr>
        <p:spPr>
          <a:xfrm>
            <a:off x="1036948" y="2300139"/>
            <a:ext cx="10316852" cy="79514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24591"/>
              </a:buClr>
              <a:buSzPts val="4400"/>
              <a:buFont typeface="Calibri"/>
              <a:buNone/>
            </a:pPr>
            <a:r>
              <a:rPr b="1" lang="en-US">
                <a:solidFill>
                  <a:srgbClr val="124591"/>
                </a:solidFill>
              </a:rPr>
              <a:t>Innovation project management course</a:t>
            </a:r>
            <a:endParaRPr b="1">
              <a:solidFill>
                <a:srgbClr val="124591"/>
              </a:solidFill>
            </a:endParaRPr>
          </a:p>
        </p:txBody>
      </p:sp>
      <p:sp>
        <p:nvSpPr>
          <p:cNvPr id="85" name="Google Shape;85;p1"/>
          <p:cNvSpPr txBox="1"/>
          <p:nvPr>
            <p:ph idx="1" type="body"/>
          </p:nvPr>
        </p:nvSpPr>
        <p:spPr>
          <a:xfrm>
            <a:off x="1366886" y="3165050"/>
            <a:ext cx="10316852" cy="104012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en-US"/>
              <a:t>Stage 1: Assessment</a:t>
            </a:r>
            <a:endParaRPr b="1"/>
          </a:p>
          <a:p>
            <a:pPr indent="0" lvl="0" marL="0" rtl="0" algn="ctr">
              <a:lnSpc>
                <a:spcPct val="90000"/>
              </a:lnSpc>
              <a:spcBef>
                <a:spcPts val="1000"/>
              </a:spcBef>
              <a:spcAft>
                <a:spcPts val="0"/>
              </a:spcAft>
              <a:buClr>
                <a:schemeClr val="dk1"/>
              </a:buClr>
              <a:buSzPts val="2800"/>
              <a:buNone/>
            </a:pPr>
            <a:r>
              <a:rPr lang="en-US"/>
              <a:t>Cyprus Project Management Society</a:t>
            </a:r>
            <a:endParaRPr/>
          </a:p>
          <a:p>
            <a:pPr indent="0" lvl="0" marL="0" rtl="0" algn="ctr">
              <a:lnSpc>
                <a:spcPct val="90000"/>
              </a:lnSpc>
              <a:spcBef>
                <a:spcPts val="1000"/>
              </a:spcBef>
              <a:spcAft>
                <a:spcPts val="0"/>
              </a:spcAft>
              <a:buClr>
                <a:schemeClr val="dk1"/>
              </a:buClr>
              <a:buSzPts val="2800"/>
              <a:buNone/>
            </a:pPr>
            <a:r>
              <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10"/>
          <p:cNvSpPr txBox="1"/>
          <p:nvPr>
            <p:ph type="title"/>
          </p:nvPr>
        </p:nvSpPr>
        <p:spPr>
          <a:xfrm>
            <a:off x="971394" y="820467"/>
            <a:ext cx="9227640" cy="5837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24591"/>
              </a:buClr>
              <a:buSzPct val="100000"/>
              <a:buFont typeface="Calibri"/>
              <a:buNone/>
            </a:pPr>
            <a:r>
              <a:rPr b="1" lang="en-US" sz="3600">
                <a:solidFill>
                  <a:srgbClr val="124591"/>
                </a:solidFill>
              </a:rPr>
              <a:t>Innovation opportunities analysis</a:t>
            </a:r>
            <a:endParaRPr b="1" sz="3600">
              <a:solidFill>
                <a:srgbClr val="124591"/>
              </a:solidFill>
            </a:endParaRPr>
          </a:p>
        </p:txBody>
      </p:sp>
      <p:sp>
        <p:nvSpPr>
          <p:cNvPr id="161" name="Google Shape;161;p10"/>
          <p:cNvSpPr txBox="1"/>
          <p:nvPr>
            <p:ph idx="1" type="body"/>
          </p:nvPr>
        </p:nvSpPr>
        <p:spPr>
          <a:xfrm>
            <a:off x="903754" y="1410177"/>
            <a:ext cx="10316852" cy="4315709"/>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400"/>
              <a:buChar char="•"/>
            </a:pPr>
            <a:r>
              <a:rPr lang="en-US" sz="2400"/>
              <a:t>Innovation must be constantly sought by organisations of all sizes and types. </a:t>
            </a:r>
            <a:endParaRPr/>
          </a:p>
          <a:p>
            <a:pPr indent="-228600" lvl="0" marL="228600" rtl="0" algn="just">
              <a:lnSpc>
                <a:spcPct val="90000"/>
              </a:lnSpc>
              <a:spcBef>
                <a:spcPts val="1000"/>
              </a:spcBef>
              <a:spcAft>
                <a:spcPts val="0"/>
              </a:spcAft>
              <a:buClr>
                <a:schemeClr val="dk1"/>
              </a:buClr>
              <a:buSzPts val="2400"/>
              <a:buChar char="•"/>
            </a:pPr>
            <a:r>
              <a:rPr lang="en-US" sz="2400"/>
              <a:t>According to Mckinsey &amp; Co, while 84% of executives agree that innovation is important for their business and 80% consider their business models at risk, only 6% are satisfied with their innovation performance.</a:t>
            </a:r>
            <a:endParaRPr/>
          </a:p>
          <a:p>
            <a:pPr indent="-228600" lvl="0" marL="228600" rtl="0" algn="just">
              <a:lnSpc>
                <a:spcPct val="90000"/>
              </a:lnSpc>
              <a:spcBef>
                <a:spcPts val="1000"/>
              </a:spcBef>
              <a:spcAft>
                <a:spcPts val="0"/>
              </a:spcAft>
              <a:buClr>
                <a:schemeClr val="dk1"/>
              </a:buClr>
              <a:buSzPts val="2400"/>
              <a:buChar char="•"/>
            </a:pPr>
            <a:r>
              <a:rPr lang="en-US" sz="2400"/>
              <a:t>Innovation is not only about developing new technologies, it can be found in all organisational areas, from how the organisation adds value to its network and its value chain to how it performs its processes. </a:t>
            </a:r>
            <a:endParaRPr/>
          </a:p>
          <a:p>
            <a:pPr indent="-228600" lvl="0" marL="228600" rtl="0" algn="just">
              <a:lnSpc>
                <a:spcPct val="90000"/>
              </a:lnSpc>
              <a:spcBef>
                <a:spcPts val="1000"/>
              </a:spcBef>
              <a:spcAft>
                <a:spcPts val="0"/>
              </a:spcAft>
              <a:buClr>
                <a:schemeClr val="dk1"/>
              </a:buClr>
              <a:buSzPts val="2400"/>
              <a:buChar char="•"/>
            </a:pPr>
            <a:r>
              <a:rPr lang="en-US" sz="2400"/>
              <a:t>Innovation is pivotal to economic growth and can enhance the ability of organisations to sustain today’s highly volatile and competitive environment.</a:t>
            </a:r>
            <a:endParaRPr/>
          </a:p>
          <a:p>
            <a:pPr indent="0" lvl="0" marL="0" rtl="0" algn="just">
              <a:lnSpc>
                <a:spcPct val="90000"/>
              </a:lnSpc>
              <a:spcBef>
                <a:spcPts val="1000"/>
              </a:spcBef>
              <a:spcAft>
                <a:spcPts val="0"/>
              </a:spcAft>
              <a:buClr>
                <a:schemeClr val="dk1"/>
              </a:buClr>
              <a:buSzPts val="2400"/>
              <a:buNone/>
            </a:pPr>
            <a:r>
              <a:rPr lang="en-US" sz="2400"/>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sp>
        <p:nvSpPr>
          <p:cNvPr id="166" name="Google Shape;166;p11"/>
          <p:cNvSpPr txBox="1"/>
          <p:nvPr>
            <p:ph type="title"/>
          </p:nvPr>
        </p:nvSpPr>
        <p:spPr>
          <a:xfrm>
            <a:off x="971394" y="820467"/>
            <a:ext cx="9227640" cy="5837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24591"/>
              </a:buClr>
              <a:buSzPct val="100000"/>
              <a:buFont typeface="Calibri"/>
              <a:buNone/>
            </a:pPr>
            <a:r>
              <a:rPr b="1" lang="en-US" sz="3600">
                <a:solidFill>
                  <a:srgbClr val="124591"/>
                </a:solidFill>
              </a:rPr>
              <a:t>Innovation prospective</a:t>
            </a:r>
            <a:endParaRPr b="1" sz="3600">
              <a:solidFill>
                <a:srgbClr val="124591"/>
              </a:solidFill>
            </a:endParaRPr>
          </a:p>
        </p:txBody>
      </p:sp>
      <p:sp>
        <p:nvSpPr>
          <p:cNvPr id="167" name="Google Shape;167;p11"/>
          <p:cNvSpPr txBox="1"/>
          <p:nvPr>
            <p:ph idx="1" type="body"/>
          </p:nvPr>
        </p:nvSpPr>
        <p:spPr>
          <a:xfrm>
            <a:off x="903754" y="1410177"/>
            <a:ext cx="10316852" cy="4315709"/>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400"/>
              <a:buChar char="•"/>
            </a:pPr>
            <a:r>
              <a:rPr lang="en-US" sz="2400"/>
              <a:t>The potential of innovation should be constantly evaluated and where possible integrated in the operations of organisations.</a:t>
            </a:r>
            <a:endParaRPr/>
          </a:p>
          <a:p>
            <a:pPr indent="-228600" lvl="0" marL="228600" rtl="0" algn="just">
              <a:lnSpc>
                <a:spcPct val="90000"/>
              </a:lnSpc>
              <a:spcBef>
                <a:spcPts val="1000"/>
              </a:spcBef>
              <a:spcAft>
                <a:spcPts val="0"/>
              </a:spcAft>
              <a:buClr>
                <a:schemeClr val="dk1"/>
              </a:buClr>
              <a:buSzPts val="2400"/>
              <a:buChar char="•"/>
            </a:pPr>
            <a:r>
              <a:rPr lang="en-US" sz="2400"/>
              <a:t>Innovation areas can only be identified by evaluating and gaining a deep insight of the market and the requirements of customers, the market segment, business trends, new and emerging technologies. </a:t>
            </a:r>
            <a:endParaRPr/>
          </a:p>
          <a:p>
            <a:pPr indent="-228600" lvl="0" marL="228600" rtl="0" algn="just">
              <a:lnSpc>
                <a:spcPct val="90000"/>
              </a:lnSpc>
              <a:spcBef>
                <a:spcPts val="1000"/>
              </a:spcBef>
              <a:spcAft>
                <a:spcPts val="0"/>
              </a:spcAft>
              <a:buClr>
                <a:schemeClr val="dk1"/>
              </a:buClr>
              <a:buSzPts val="2400"/>
              <a:buChar char="•"/>
            </a:pPr>
            <a:r>
              <a:rPr lang="en-US" sz="2400"/>
              <a:t>Innovation may relate to both incremental and significant improvements in a product, a service, a process and a business model.</a:t>
            </a:r>
            <a:endParaRPr/>
          </a:p>
          <a:p>
            <a:pPr indent="-228600" lvl="0" marL="228600" rtl="0" algn="just">
              <a:lnSpc>
                <a:spcPct val="90000"/>
              </a:lnSpc>
              <a:spcBef>
                <a:spcPts val="1000"/>
              </a:spcBef>
              <a:spcAft>
                <a:spcPts val="0"/>
              </a:spcAft>
              <a:buClr>
                <a:schemeClr val="dk1"/>
              </a:buClr>
              <a:buSzPts val="2400"/>
              <a:buChar char="•"/>
            </a:pPr>
            <a:r>
              <a:rPr lang="en-US" sz="2400"/>
              <a:t>Identifying the innovation potential requires a significant amount of time and effort as well as great consistency and looking inside and outside the organisation.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12"/>
          <p:cNvSpPr txBox="1"/>
          <p:nvPr>
            <p:ph type="title"/>
          </p:nvPr>
        </p:nvSpPr>
        <p:spPr>
          <a:xfrm>
            <a:off x="971394" y="820467"/>
            <a:ext cx="9227640" cy="5837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24591"/>
              </a:buClr>
              <a:buSzPct val="100000"/>
              <a:buFont typeface="Calibri"/>
              <a:buNone/>
            </a:pPr>
            <a:r>
              <a:rPr b="1" lang="en-US" sz="3600">
                <a:solidFill>
                  <a:srgbClr val="124591"/>
                </a:solidFill>
              </a:rPr>
              <a:t>Innovation prospective</a:t>
            </a:r>
            <a:endParaRPr b="1" sz="3600">
              <a:solidFill>
                <a:srgbClr val="124591"/>
              </a:solidFill>
            </a:endParaRPr>
          </a:p>
        </p:txBody>
      </p:sp>
      <p:sp>
        <p:nvSpPr>
          <p:cNvPr id="173" name="Google Shape;173;p12"/>
          <p:cNvSpPr txBox="1"/>
          <p:nvPr>
            <p:ph idx="1" type="body"/>
          </p:nvPr>
        </p:nvSpPr>
        <p:spPr>
          <a:xfrm>
            <a:off x="903754" y="1410177"/>
            <a:ext cx="10316852" cy="4315709"/>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400"/>
              <a:buChar char="•"/>
            </a:pPr>
            <a:r>
              <a:rPr lang="en-US" sz="2400"/>
              <a:t>In the absence of an innovation process, questions of the following type can be asked in order to identify the areas where the efforts should be focused:</a:t>
            </a:r>
            <a:endParaRPr/>
          </a:p>
          <a:p>
            <a:pPr indent="-228600" lvl="1" marL="685800" rtl="0" algn="just">
              <a:lnSpc>
                <a:spcPct val="90000"/>
              </a:lnSpc>
              <a:spcBef>
                <a:spcPts val="500"/>
              </a:spcBef>
              <a:spcAft>
                <a:spcPts val="0"/>
              </a:spcAft>
              <a:buClr>
                <a:schemeClr val="dk1"/>
              </a:buClr>
              <a:buSzPts val="2400"/>
              <a:buChar char="•"/>
            </a:pPr>
            <a:r>
              <a:rPr lang="en-US"/>
              <a:t>How do we deliver our products and services to our customers?</a:t>
            </a:r>
            <a:endParaRPr/>
          </a:p>
          <a:p>
            <a:pPr indent="-228600" lvl="1" marL="685800" rtl="0" algn="just">
              <a:lnSpc>
                <a:spcPct val="90000"/>
              </a:lnSpc>
              <a:spcBef>
                <a:spcPts val="500"/>
              </a:spcBef>
              <a:spcAft>
                <a:spcPts val="0"/>
              </a:spcAft>
              <a:buClr>
                <a:schemeClr val="dk1"/>
              </a:buClr>
              <a:buSzPts val="2400"/>
              <a:buChar char="•"/>
            </a:pPr>
            <a:r>
              <a:rPr lang="en-US"/>
              <a:t>How can we do it more effectively and more efficiently?</a:t>
            </a:r>
            <a:endParaRPr/>
          </a:p>
          <a:p>
            <a:pPr indent="-228600" lvl="1" marL="685800" rtl="0" algn="just">
              <a:lnSpc>
                <a:spcPct val="90000"/>
              </a:lnSpc>
              <a:spcBef>
                <a:spcPts val="500"/>
              </a:spcBef>
              <a:spcAft>
                <a:spcPts val="0"/>
              </a:spcAft>
              <a:buClr>
                <a:schemeClr val="dk1"/>
              </a:buClr>
              <a:buSzPts val="2400"/>
              <a:buChar char="•"/>
            </a:pPr>
            <a:r>
              <a:rPr lang="en-US"/>
              <a:t>Can we improve the cost structure of our product or service?</a:t>
            </a:r>
            <a:endParaRPr/>
          </a:p>
          <a:p>
            <a:pPr indent="-228600" lvl="1" marL="685800" rtl="0" algn="just">
              <a:lnSpc>
                <a:spcPct val="90000"/>
              </a:lnSpc>
              <a:spcBef>
                <a:spcPts val="500"/>
              </a:spcBef>
              <a:spcAft>
                <a:spcPts val="0"/>
              </a:spcAft>
              <a:buClr>
                <a:schemeClr val="dk1"/>
              </a:buClr>
              <a:buSzPts val="2400"/>
              <a:buChar char="•"/>
            </a:pPr>
            <a:r>
              <a:rPr lang="en-US"/>
              <a:t>Can we improve the functionality of our products in order to make them easy to use by more customer segments?</a:t>
            </a:r>
            <a:endParaRPr/>
          </a:p>
          <a:p>
            <a:pPr indent="0" lvl="0" marL="0" rtl="0" algn="just">
              <a:lnSpc>
                <a:spcPct val="90000"/>
              </a:lnSpc>
              <a:spcBef>
                <a:spcPts val="1000"/>
              </a:spcBef>
              <a:spcAft>
                <a:spcPts val="0"/>
              </a:spcAft>
              <a:buClr>
                <a:schemeClr val="dk1"/>
              </a:buClr>
              <a:buSzPts val="2400"/>
              <a:buNone/>
            </a:pPr>
            <a:r>
              <a:rPr lang="en-US" sz="2400"/>
              <a:t> </a:t>
            </a:r>
            <a:endParaRPr/>
          </a:p>
        </p:txBody>
      </p:sp>
      <p:pic>
        <p:nvPicPr>
          <p:cNvPr id="174" name="Google Shape;174;p12"/>
          <p:cNvPicPr preferRelativeResize="0"/>
          <p:nvPr/>
        </p:nvPicPr>
        <p:blipFill rotWithShape="1">
          <a:blip r:embed="rId4">
            <a:alphaModFix/>
          </a:blip>
          <a:srcRect b="0" l="0" r="0" t="0"/>
          <a:stretch/>
        </p:blipFill>
        <p:spPr>
          <a:xfrm>
            <a:off x="8502359" y="4212771"/>
            <a:ext cx="2394242" cy="1596161"/>
          </a:xfrm>
          <a:prstGeom prst="rect">
            <a:avLst/>
          </a:prstGeom>
          <a:noFill/>
          <a:ln>
            <a:noFill/>
          </a:ln>
        </p:spPr>
      </p:pic>
      <p:pic>
        <p:nvPicPr>
          <p:cNvPr id="175" name="Google Shape;175;p12"/>
          <p:cNvPicPr preferRelativeResize="0"/>
          <p:nvPr/>
        </p:nvPicPr>
        <p:blipFill rotWithShape="1">
          <a:blip r:embed="rId5">
            <a:alphaModFix/>
          </a:blip>
          <a:srcRect b="0" l="0" r="0" t="0"/>
          <a:stretch/>
        </p:blipFill>
        <p:spPr>
          <a:xfrm>
            <a:off x="6622337" y="1872960"/>
            <a:ext cx="36000" cy="216000"/>
          </a:xfrm>
          <a:prstGeom prst="rect">
            <a:avLst/>
          </a:prstGeom>
          <a:noFill/>
          <a:ln>
            <a:noFill/>
          </a:ln>
        </p:spPr>
      </p:pic>
      <p:pic>
        <p:nvPicPr>
          <p:cNvPr id="176" name="Google Shape;176;p12"/>
          <p:cNvPicPr preferRelativeResize="0"/>
          <p:nvPr/>
        </p:nvPicPr>
        <p:blipFill rotWithShape="1">
          <a:blip r:embed="rId6">
            <a:alphaModFix/>
          </a:blip>
          <a:srcRect b="0" l="0" r="0" t="0"/>
          <a:stretch/>
        </p:blipFill>
        <p:spPr>
          <a:xfrm>
            <a:off x="8603417" y="2689440"/>
            <a:ext cx="36000" cy="216000"/>
          </a:xfrm>
          <a:prstGeom prst="rect">
            <a:avLst/>
          </a:prstGeom>
          <a:noFill/>
          <a:ln>
            <a:noFill/>
          </a:ln>
        </p:spPr>
      </p:pic>
      <p:pic>
        <p:nvPicPr>
          <p:cNvPr id="177" name="Google Shape;177;p12"/>
          <p:cNvPicPr preferRelativeResize="0"/>
          <p:nvPr/>
        </p:nvPicPr>
        <p:blipFill rotWithShape="1">
          <a:blip r:embed="rId7">
            <a:alphaModFix/>
          </a:blip>
          <a:srcRect b="0" l="0" r="0" t="0"/>
          <a:stretch/>
        </p:blipFill>
        <p:spPr>
          <a:xfrm>
            <a:off x="8886377" y="2743800"/>
            <a:ext cx="36000" cy="216000"/>
          </a:xfrm>
          <a:prstGeom prst="rect">
            <a:avLst/>
          </a:prstGeom>
          <a:noFill/>
          <a:ln>
            <a:noFill/>
          </a:ln>
        </p:spPr>
      </p:pic>
      <p:pic>
        <p:nvPicPr>
          <p:cNvPr id="178" name="Google Shape;178;p12"/>
          <p:cNvPicPr preferRelativeResize="0"/>
          <p:nvPr/>
        </p:nvPicPr>
        <p:blipFill rotWithShape="1">
          <a:blip r:embed="rId8">
            <a:alphaModFix/>
          </a:blip>
          <a:srcRect b="0" l="0" r="0" t="0"/>
          <a:stretch/>
        </p:blipFill>
        <p:spPr>
          <a:xfrm>
            <a:off x="5305097" y="2548320"/>
            <a:ext cx="36000" cy="216000"/>
          </a:xfrm>
          <a:prstGeom prst="rect">
            <a:avLst/>
          </a:prstGeom>
          <a:noFill/>
          <a:ln>
            <a:noFill/>
          </a:ln>
        </p:spPr>
      </p:pic>
      <p:pic>
        <p:nvPicPr>
          <p:cNvPr id="179" name="Google Shape;179;p12"/>
          <p:cNvPicPr preferRelativeResize="0"/>
          <p:nvPr/>
        </p:nvPicPr>
        <p:blipFill rotWithShape="1">
          <a:blip r:embed="rId5">
            <a:alphaModFix/>
          </a:blip>
          <a:srcRect b="0" l="0" r="0" t="0"/>
          <a:stretch/>
        </p:blipFill>
        <p:spPr>
          <a:xfrm>
            <a:off x="5936537" y="2558760"/>
            <a:ext cx="36000" cy="216000"/>
          </a:xfrm>
          <a:prstGeom prst="rect">
            <a:avLst/>
          </a:prstGeom>
          <a:noFill/>
          <a:ln>
            <a:noFill/>
          </a:ln>
        </p:spPr>
      </p:pic>
      <p:grpSp>
        <p:nvGrpSpPr>
          <p:cNvPr id="180" name="Google Shape;180;p12"/>
          <p:cNvGrpSpPr/>
          <p:nvPr/>
        </p:nvGrpSpPr>
        <p:grpSpPr>
          <a:xfrm>
            <a:off x="8189777" y="2254560"/>
            <a:ext cx="57600" cy="280800"/>
            <a:chOff x="8189777" y="2254560"/>
            <a:chExt cx="57600" cy="280800"/>
          </a:xfrm>
        </p:grpSpPr>
        <p:pic>
          <p:nvPicPr>
            <p:cNvPr id="181" name="Google Shape;181;p12"/>
            <p:cNvPicPr preferRelativeResize="0"/>
            <p:nvPr/>
          </p:nvPicPr>
          <p:blipFill rotWithShape="1">
            <a:blip r:embed="rId9">
              <a:alphaModFix/>
            </a:blip>
            <a:srcRect b="0" l="0" r="0" t="0"/>
            <a:stretch/>
          </p:blipFill>
          <p:spPr>
            <a:xfrm>
              <a:off x="8211377" y="2254560"/>
              <a:ext cx="36000" cy="216000"/>
            </a:xfrm>
            <a:prstGeom prst="rect">
              <a:avLst/>
            </a:prstGeom>
            <a:noFill/>
            <a:ln>
              <a:noFill/>
            </a:ln>
          </p:spPr>
        </p:pic>
        <p:pic>
          <p:nvPicPr>
            <p:cNvPr id="182" name="Google Shape;182;p12"/>
            <p:cNvPicPr preferRelativeResize="0"/>
            <p:nvPr/>
          </p:nvPicPr>
          <p:blipFill rotWithShape="1">
            <a:blip r:embed="rId10">
              <a:alphaModFix/>
            </a:blip>
            <a:srcRect b="0" l="0" r="0" t="0"/>
            <a:stretch/>
          </p:blipFill>
          <p:spPr>
            <a:xfrm>
              <a:off x="8189777" y="2319360"/>
              <a:ext cx="36000" cy="216000"/>
            </a:xfrm>
            <a:prstGeom prst="rect">
              <a:avLst/>
            </a:prstGeom>
            <a:noFill/>
            <a:ln>
              <a:noFill/>
            </a:ln>
          </p:spPr>
        </p:pic>
      </p:grpSp>
      <p:pic>
        <p:nvPicPr>
          <p:cNvPr id="183" name="Google Shape;183;p12"/>
          <p:cNvPicPr preferRelativeResize="0"/>
          <p:nvPr/>
        </p:nvPicPr>
        <p:blipFill rotWithShape="1">
          <a:blip r:embed="rId11">
            <a:alphaModFix/>
          </a:blip>
          <a:srcRect b="0" l="0" r="0" t="0"/>
          <a:stretch/>
        </p:blipFill>
        <p:spPr>
          <a:xfrm>
            <a:off x="5043960" y="3397560"/>
            <a:ext cx="36000" cy="216000"/>
          </a:xfrm>
          <a:prstGeom prst="rect">
            <a:avLst/>
          </a:prstGeom>
          <a:noFill/>
          <a:ln>
            <a:noFill/>
          </a:ln>
        </p:spPr>
      </p:pic>
      <p:grpSp>
        <p:nvGrpSpPr>
          <p:cNvPr id="184" name="Google Shape;184;p12"/>
          <p:cNvGrpSpPr/>
          <p:nvPr/>
        </p:nvGrpSpPr>
        <p:grpSpPr>
          <a:xfrm>
            <a:off x="5031000" y="3266520"/>
            <a:ext cx="48960" cy="216000"/>
            <a:chOff x="5031000" y="3266520"/>
            <a:chExt cx="48960" cy="216000"/>
          </a:xfrm>
        </p:grpSpPr>
        <p:pic>
          <p:nvPicPr>
            <p:cNvPr id="185" name="Google Shape;185;p12"/>
            <p:cNvPicPr preferRelativeResize="0"/>
            <p:nvPr/>
          </p:nvPicPr>
          <p:blipFill rotWithShape="1">
            <a:blip r:embed="rId12">
              <a:alphaModFix/>
            </a:blip>
            <a:srcRect b="0" l="0" r="0" t="0"/>
            <a:stretch/>
          </p:blipFill>
          <p:spPr>
            <a:xfrm>
              <a:off x="5043960" y="3266520"/>
              <a:ext cx="36000" cy="216000"/>
            </a:xfrm>
            <a:prstGeom prst="rect">
              <a:avLst/>
            </a:prstGeom>
            <a:noFill/>
            <a:ln>
              <a:noFill/>
            </a:ln>
          </p:spPr>
        </p:pic>
        <p:pic>
          <p:nvPicPr>
            <p:cNvPr id="186" name="Google Shape;186;p12"/>
            <p:cNvPicPr preferRelativeResize="0"/>
            <p:nvPr/>
          </p:nvPicPr>
          <p:blipFill rotWithShape="1">
            <a:blip r:embed="rId13">
              <a:alphaModFix/>
            </a:blip>
            <a:srcRect b="0" l="0" r="0" t="0"/>
            <a:stretch/>
          </p:blipFill>
          <p:spPr>
            <a:xfrm>
              <a:off x="5031000" y="3266520"/>
              <a:ext cx="48960" cy="216000"/>
            </a:xfrm>
            <a:prstGeom prst="rect">
              <a:avLst/>
            </a:prstGeom>
            <a:noFill/>
            <a:ln>
              <a:noFill/>
            </a:ln>
          </p:spPr>
        </p:pic>
      </p:grpSp>
      <p:pic>
        <p:nvPicPr>
          <p:cNvPr id="187" name="Google Shape;187;p12"/>
          <p:cNvPicPr preferRelativeResize="0"/>
          <p:nvPr/>
        </p:nvPicPr>
        <p:blipFill rotWithShape="1">
          <a:blip r:embed="rId14">
            <a:alphaModFix/>
          </a:blip>
          <a:srcRect b="0" l="0" r="0" t="0"/>
          <a:stretch/>
        </p:blipFill>
        <p:spPr>
          <a:xfrm>
            <a:off x="4804560" y="2210640"/>
            <a:ext cx="36000" cy="21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13"/>
          <p:cNvSpPr txBox="1"/>
          <p:nvPr>
            <p:ph idx="1" type="body"/>
          </p:nvPr>
        </p:nvSpPr>
        <p:spPr>
          <a:xfrm>
            <a:off x="3402599" y="2475857"/>
            <a:ext cx="6385874" cy="162207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None/>
            </a:pPr>
            <a:r>
              <a:rPr lang="en-US" sz="5400"/>
              <a:t>THANK YOU FOR YOUR ATTENTION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4"/>
          <p:cNvSpPr txBox="1"/>
          <p:nvPr>
            <p:ph type="title"/>
          </p:nvPr>
        </p:nvSpPr>
        <p:spPr>
          <a:xfrm>
            <a:off x="2078512" y="369184"/>
            <a:ext cx="9227640" cy="5837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24591"/>
              </a:buClr>
              <a:buSzPct val="100000"/>
              <a:buFont typeface="Calibri"/>
              <a:buNone/>
            </a:pPr>
            <a:r>
              <a:rPr b="1" lang="en-US" sz="3600">
                <a:solidFill>
                  <a:srgbClr val="124591"/>
                </a:solidFill>
              </a:rPr>
              <a:t>Objectives &amp; Learning outcomes</a:t>
            </a:r>
            <a:endParaRPr b="1" sz="3600">
              <a:solidFill>
                <a:srgbClr val="124591"/>
              </a:solidFill>
            </a:endParaRPr>
          </a:p>
        </p:txBody>
      </p:sp>
      <p:sp>
        <p:nvSpPr>
          <p:cNvPr id="91" name="Google Shape;91;p4"/>
          <p:cNvSpPr txBox="1"/>
          <p:nvPr>
            <p:ph idx="1" type="body"/>
          </p:nvPr>
        </p:nvSpPr>
        <p:spPr>
          <a:xfrm>
            <a:off x="729581" y="996518"/>
            <a:ext cx="9753363" cy="43157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1800"/>
              <a:t>Objectives</a:t>
            </a:r>
            <a:endParaRPr sz="1800"/>
          </a:p>
          <a:p>
            <a:pPr indent="-228600" lvl="0" marL="228600" rtl="0" algn="l">
              <a:lnSpc>
                <a:spcPct val="90000"/>
              </a:lnSpc>
              <a:spcBef>
                <a:spcPts val="1000"/>
              </a:spcBef>
              <a:spcAft>
                <a:spcPts val="0"/>
              </a:spcAft>
              <a:buClr>
                <a:schemeClr val="dk1"/>
              </a:buClr>
              <a:buSzPts val="1800"/>
              <a:buFont typeface="Courier New"/>
              <a:buChar char="o"/>
            </a:pPr>
            <a:r>
              <a:rPr lang="en-US" sz="1800"/>
              <a:t>Selecting the right projects is equally important as properly implementing projects.</a:t>
            </a:r>
            <a:endParaRPr/>
          </a:p>
          <a:p>
            <a:pPr indent="-228600" lvl="0" marL="228600" rtl="0" algn="l">
              <a:lnSpc>
                <a:spcPct val="90000"/>
              </a:lnSpc>
              <a:spcBef>
                <a:spcPts val="1000"/>
              </a:spcBef>
              <a:spcAft>
                <a:spcPts val="0"/>
              </a:spcAft>
              <a:buClr>
                <a:schemeClr val="dk1"/>
              </a:buClr>
              <a:buSzPts val="1800"/>
              <a:buFont typeface="Courier New"/>
              <a:buChar char="o"/>
            </a:pPr>
            <a:r>
              <a:rPr lang="en-US" sz="1800"/>
              <a:t>It is important to</a:t>
            </a:r>
            <a:endParaRPr/>
          </a:p>
          <a:p>
            <a:pPr indent="-228600" lvl="1" marL="685800" rtl="0" algn="l">
              <a:lnSpc>
                <a:spcPct val="90000"/>
              </a:lnSpc>
              <a:spcBef>
                <a:spcPts val="500"/>
              </a:spcBef>
              <a:spcAft>
                <a:spcPts val="0"/>
              </a:spcAft>
              <a:buClr>
                <a:schemeClr val="dk1"/>
              </a:buClr>
              <a:buSzPts val="1800"/>
              <a:buFont typeface="Courier New"/>
              <a:buChar char="o"/>
            </a:pPr>
            <a:r>
              <a:rPr lang="en-US" sz="1800"/>
              <a:t>properly assess opportunities that can be achieved through the initiation of projects </a:t>
            </a:r>
            <a:endParaRPr/>
          </a:p>
          <a:p>
            <a:pPr indent="-228600" lvl="1" marL="685800" rtl="0" algn="l">
              <a:lnSpc>
                <a:spcPct val="90000"/>
              </a:lnSpc>
              <a:spcBef>
                <a:spcPts val="500"/>
              </a:spcBef>
              <a:spcAft>
                <a:spcPts val="0"/>
              </a:spcAft>
              <a:buClr>
                <a:schemeClr val="dk1"/>
              </a:buClr>
              <a:buSzPts val="1800"/>
              <a:buFont typeface="Courier New"/>
              <a:buChar char="o"/>
            </a:pPr>
            <a:r>
              <a:rPr lang="en-US" sz="1800"/>
              <a:t>identify those projects that provide the best “strategic fit” for the organisation. </a:t>
            </a:r>
            <a:endParaRPr/>
          </a:p>
          <a:p>
            <a:pPr indent="0" lvl="0" marL="0" rtl="0" algn="l">
              <a:lnSpc>
                <a:spcPct val="90000"/>
              </a:lnSpc>
              <a:spcBef>
                <a:spcPts val="1000"/>
              </a:spcBef>
              <a:spcAft>
                <a:spcPts val="0"/>
              </a:spcAft>
              <a:buClr>
                <a:schemeClr val="dk1"/>
              </a:buClr>
              <a:buSzPts val="1800"/>
              <a:buNone/>
            </a:pPr>
            <a:r>
              <a:rPr b="1" lang="en-US" sz="1800"/>
              <a:t>Learning Outcomes: </a:t>
            </a:r>
            <a:endParaRPr sz="1800"/>
          </a:p>
          <a:p>
            <a:pPr indent="-342900" lvl="0" marL="342900" rtl="0" algn="just">
              <a:lnSpc>
                <a:spcPct val="90000"/>
              </a:lnSpc>
              <a:spcBef>
                <a:spcPts val="1000"/>
              </a:spcBef>
              <a:spcAft>
                <a:spcPts val="0"/>
              </a:spcAft>
              <a:buClr>
                <a:schemeClr val="dk1"/>
              </a:buClr>
              <a:buSzPts val="1800"/>
              <a:buFont typeface="Courier New"/>
              <a:buChar char="o"/>
            </a:pPr>
            <a:r>
              <a:rPr lang="en-US" sz="1800"/>
              <a:t>How to assess an opportunity and the importance of determining the feasibility, viability and applicability of a project prior to recommending its implementation.</a:t>
            </a:r>
            <a:endParaRPr/>
          </a:p>
          <a:p>
            <a:pPr indent="-342900" lvl="0" marL="342900" rtl="0" algn="just">
              <a:lnSpc>
                <a:spcPct val="90000"/>
              </a:lnSpc>
              <a:spcBef>
                <a:spcPts val="1600"/>
              </a:spcBef>
              <a:spcAft>
                <a:spcPts val="0"/>
              </a:spcAft>
              <a:buClr>
                <a:schemeClr val="dk1"/>
              </a:buClr>
              <a:buSzPts val="1800"/>
              <a:buFont typeface="Courier New"/>
              <a:buChar char="o"/>
            </a:pPr>
            <a:r>
              <a:rPr lang="en-US" sz="1800"/>
              <a:t>Align new projects with existing strategic priorities and projects.</a:t>
            </a:r>
            <a:endParaRPr/>
          </a:p>
          <a:p>
            <a:pPr indent="-342900" lvl="0" marL="342900" rtl="0" algn="just">
              <a:lnSpc>
                <a:spcPct val="90000"/>
              </a:lnSpc>
              <a:spcBef>
                <a:spcPts val="1600"/>
              </a:spcBef>
              <a:spcAft>
                <a:spcPts val="0"/>
              </a:spcAft>
              <a:buClr>
                <a:schemeClr val="dk1"/>
              </a:buClr>
              <a:buSzPts val="1800"/>
              <a:buFont typeface="Courier New"/>
              <a:buChar char="o"/>
            </a:pPr>
            <a:r>
              <a:rPr lang="en-US" sz="1800"/>
              <a:t>Ensure that the purpose of a project serves the organisational context.</a:t>
            </a:r>
            <a:endParaRPr/>
          </a:p>
          <a:p>
            <a:pPr indent="-342900" lvl="0" marL="342900" rtl="0" algn="just">
              <a:lnSpc>
                <a:spcPct val="90000"/>
              </a:lnSpc>
              <a:spcBef>
                <a:spcPts val="1600"/>
              </a:spcBef>
              <a:spcAft>
                <a:spcPts val="0"/>
              </a:spcAft>
              <a:buClr>
                <a:schemeClr val="dk1"/>
              </a:buClr>
              <a:buSzPts val="1800"/>
              <a:buFont typeface="Courier New"/>
              <a:buChar char="o"/>
            </a:pPr>
            <a:r>
              <a:rPr lang="en-US" sz="1800"/>
              <a:t>Understand the unique characteristics and challenges of a project and how project management can support in addressing those challenges.</a:t>
            </a:r>
            <a:endParaRPr sz="1800"/>
          </a:p>
          <a:p>
            <a:pPr indent="0" lvl="0" marL="0" rtl="0" algn="l">
              <a:lnSpc>
                <a:spcPct val="90000"/>
              </a:lnSpc>
              <a:spcBef>
                <a:spcPts val="1600"/>
              </a:spcBef>
              <a:spcAft>
                <a:spcPts val="0"/>
              </a:spcAft>
              <a:buClr>
                <a:schemeClr val="dk1"/>
              </a:buClr>
              <a:buSzPts val="1800"/>
              <a:buNone/>
            </a:pPr>
            <a:r>
              <a:t/>
            </a:r>
            <a:endParaRPr sz="1800"/>
          </a:p>
        </p:txBody>
      </p:sp>
      <p:pic>
        <p:nvPicPr>
          <p:cNvPr id="92" name="Google Shape;92;p4"/>
          <p:cNvPicPr preferRelativeResize="0"/>
          <p:nvPr/>
        </p:nvPicPr>
        <p:blipFill rotWithShape="1">
          <a:blip r:embed="rId4">
            <a:alphaModFix/>
          </a:blip>
          <a:srcRect b="0" l="0" r="0" t="0"/>
          <a:stretch/>
        </p:blipFill>
        <p:spPr>
          <a:xfrm>
            <a:off x="10193954" y="4757058"/>
            <a:ext cx="1535203" cy="19703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
          <p:cNvSpPr txBox="1"/>
          <p:nvPr>
            <p:ph type="title"/>
          </p:nvPr>
        </p:nvSpPr>
        <p:spPr>
          <a:xfrm>
            <a:off x="1886674" y="294664"/>
            <a:ext cx="9227640" cy="79514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24591"/>
              </a:buClr>
              <a:buSzPts val="3600"/>
              <a:buFont typeface="Calibri"/>
              <a:buNone/>
            </a:pPr>
            <a:r>
              <a:rPr b="1" lang="en-US" sz="3600">
                <a:solidFill>
                  <a:srgbClr val="124591"/>
                </a:solidFill>
              </a:rPr>
              <a:t>Assessment</a:t>
            </a:r>
            <a:endParaRPr b="1" sz="3600">
              <a:solidFill>
                <a:srgbClr val="124591"/>
              </a:solidFill>
            </a:endParaRPr>
          </a:p>
        </p:txBody>
      </p:sp>
      <p:sp>
        <p:nvSpPr>
          <p:cNvPr id="98" name="Google Shape;98;p2"/>
          <p:cNvSpPr txBox="1"/>
          <p:nvPr>
            <p:ph idx="1" type="body"/>
          </p:nvPr>
        </p:nvSpPr>
        <p:spPr>
          <a:xfrm>
            <a:off x="696925" y="1089806"/>
            <a:ext cx="8969589" cy="4261277"/>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400"/>
              <a:buChar char="•"/>
            </a:pPr>
            <a:r>
              <a:rPr lang="en-US" sz="2400"/>
              <a:t>The “Assessment stage” takes place right before the initiation and planning of the project. </a:t>
            </a:r>
            <a:endParaRPr/>
          </a:p>
          <a:p>
            <a:pPr indent="-228600" lvl="0" marL="228600" rtl="0" algn="just">
              <a:lnSpc>
                <a:spcPct val="90000"/>
              </a:lnSpc>
              <a:spcBef>
                <a:spcPts val="1000"/>
              </a:spcBef>
              <a:spcAft>
                <a:spcPts val="0"/>
              </a:spcAft>
              <a:buClr>
                <a:schemeClr val="dk1"/>
              </a:buClr>
              <a:buSzPts val="2400"/>
              <a:buChar char="•"/>
            </a:pPr>
            <a:r>
              <a:rPr lang="en-US" sz="2400"/>
              <a:t>The party/ies interested to initiate and implement the project investigate, the project’s feasibility and viability.</a:t>
            </a:r>
            <a:endParaRPr/>
          </a:p>
          <a:p>
            <a:pPr indent="-228600" lvl="0" marL="228600" rtl="0" algn="just">
              <a:lnSpc>
                <a:spcPct val="90000"/>
              </a:lnSpc>
              <a:spcBef>
                <a:spcPts val="1000"/>
              </a:spcBef>
              <a:spcAft>
                <a:spcPts val="0"/>
              </a:spcAft>
              <a:buClr>
                <a:schemeClr val="dk1"/>
              </a:buClr>
              <a:buSzPts val="2400"/>
              <a:buChar char="•"/>
            </a:pPr>
            <a:r>
              <a:rPr lang="en-US" sz="2400"/>
              <a:t>If it’s “fit for purpose” the project is placed in the organisation’s priorities. </a:t>
            </a:r>
            <a:endParaRPr/>
          </a:p>
          <a:p>
            <a:pPr indent="-228600" lvl="0" marL="228600" rtl="0" algn="just">
              <a:lnSpc>
                <a:spcPct val="90000"/>
              </a:lnSpc>
              <a:spcBef>
                <a:spcPts val="1000"/>
              </a:spcBef>
              <a:spcAft>
                <a:spcPts val="0"/>
              </a:spcAft>
              <a:buClr>
                <a:schemeClr val="dk1"/>
              </a:buClr>
              <a:buSzPts val="2400"/>
              <a:buChar char="•"/>
            </a:pPr>
            <a:r>
              <a:rPr lang="en-US" sz="2400"/>
              <a:t>Assessing what the project will achieve and the outputs it will develop and ensuring that the project is strategically aligned with other organisational activities takes place at this stage. </a:t>
            </a:r>
            <a:endParaRPr/>
          </a:p>
          <a:p>
            <a:pPr indent="-228600" lvl="0" marL="228600" rtl="0" algn="just">
              <a:lnSpc>
                <a:spcPct val="90000"/>
              </a:lnSpc>
              <a:spcBef>
                <a:spcPts val="1000"/>
              </a:spcBef>
              <a:spcAft>
                <a:spcPts val="0"/>
              </a:spcAft>
              <a:buClr>
                <a:schemeClr val="dk1"/>
              </a:buClr>
              <a:buSzPts val="2400"/>
              <a:buChar char="•"/>
            </a:pPr>
            <a:r>
              <a:rPr lang="en-US" sz="2400"/>
              <a:t>The approval to initiate the project is granted at this stage by the owner or sponsor of the project. </a:t>
            </a:r>
            <a:endParaRPr/>
          </a:p>
          <a:p>
            <a:pPr indent="0" lvl="0" marL="0" rtl="0" algn="just">
              <a:lnSpc>
                <a:spcPct val="90000"/>
              </a:lnSpc>
              <a:spcBef>
                <a:spcPts val="1000"/>
              </a:spcBef>
              <a:spcAft>
                <a:spcPts val="0"/>
              </a:spcAft>
              <a:buClr>
                <a:schemeClr val="dk1"/>
              </a:buClr>
              <a:buSzPts val="2400"/>
              <a:buNone/>
            </a:pPr>
            <a:r>
              <a:t/>
            </a:r>
            <a:endParaRPr sz="2400"/>
          </a:p>
          <a:p>
            <a:pPr indent="-76200" lvl="0" marL="228600" rtl="0" algn="just">
              <a:lnSpc>
                <a:spcPct val="90000"/>
              </a:lnSpc>
              <a:spcBef>
                <a:spcPts val="1000"/>
              </a:spcBef>
              <a:spcAft>
                <a:spcPts val="0"/>
              </a:spcAft>
              <a:buClr>
                <a:schemeClr val="dk1"/>
              </a:buClr>
              <a:buSzPts val="2400"/>
              <a:buNone/>
            </a:pPr>
            <a:r>
              <a:t/>
            </a:r>
            <a:endParaRPr sz="2400"/>
          </a:p>
          <a:p>
            <a:pPr indent="-76200" lvl="0" marL="228600" rtl="0" algn="just">
              <a:lnSpc>
                <a:spcPct val="90000"/>
              </a:lnSpc>
              <a:spcBef>
                <a:spcPts val="1000"/>
              </a:spcBef>
              <a:spcAft>
                <a:spcPts val="0"/>
              </a:spcAft>
              <a:buClr>
                <a:schemeClr val="dk1"/>
              </a:buClr>
              <a:buSzPts val="2400"/>
              <a:buNone/>
            </a:pPr>
            <a:r>
              <a:t/>
            </a:r>
            <a:endParaRPr sz="2400"/>
          </a:p>
        </p:txBody>
      </p:sp>
      <p:pic>
        <p:nvPicPr>
          <p:cNvPr id="99" name="Google Shape;99;p2"/>
          <p:cNvPicPr preferRelativeResize="0"/>
          <p:nvPr/>
        </p:nvPicPr>
        <p:blipFill rotWithShape="1">
          <a:blip r:embed="rId4">
            <a:alphaModFix/>
          </a:blip>
          <a:srcRect b="0" l="0" r="0" t="0"/>
          <a:stretch/>
        </p:blipFill>
        <p:spPr>
          <a:xfrm>
            <a:off x="9666514" y="4163692"/>
            <a:ext cx="1828561" cy="20805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3"/>
          <p:cNvSpPr txBox="1"/>
          <p:nvPr>
            <p:ph type="title"/>
          </p:nvPr>
        </p:nvSpPr>
        <p:spPr>
          <a:xfrm>
            <a:off x="1874907" y="396992"/>
            <a:ext cx="9227640" cy="54088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24591"/>
              </a:buClr>
              <a:buSzPct val="100000"/>
              <a:buFont typeface="Calibri"/>
              <a:buNone/>
            </a:pPr>
            <a:r>
              <a:rPr b="1" lang="en-US" sz="3600">
                <a:solidFill>
                  <a:srgbClr val="124591"/>
                </a:solidFill>
              </a:rPr>
              <a:t>Project Sponsor/Owner</a:t>
            </a:r>
            <a:endParaRPr b="1" sz="3600">
              <a:solidFill>
                <a:srgbClr val="124591"/>
              </a:solidFill>
            </a:endParaRPr>
          </a:p>
        </p:txBody>
      </p:sp>
      <p:sp>
        <p:nvSpPr>
          <p:cNvPr id="105" name="Google Shape;105;p3"/>
          <p:cNvSpPr txBox="1"/>
          <p:nvPr>
            <p:ph idx="1" type="body"/>
          </p:nvPr>
        </p:nvSpPr>
        <p:spPr>
          <a:xfrm>
            <a:off x="630489" y="1298361"/>
            <a:ext cx="10733315" cy="4261277"/>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400"/>
              <a:buChar char="•"/>
            </a:pPr>
            <a:r>
              <a:rPr lang="en-US" sz="2400"/>
              <a:t>A project owner or a sponsor is important for organisations of all sizes.</a:t>
            </a:r>
            <a:endParaRPr/>
          </a:p>
          <a:p>
            <a:pPr indent="-228600" lvl="0" marL="228600" rtl="0" algn="just">
              <a:lnSpc>
                <a:spcPct val="90000"/>
              </a:lnSpc>
              <a:spcBef>
                <a:spcPts val="1000"/>
              </a:spcBef>
              <a:spcAft>
                <a:spcPts val="0"/>
              </a:spcAft>
              <a:buClr>
                <a:schemeClr val="dk1"/>
              </a:buClr>
              <a:buSzPts val="2400"/>
              <a:buChar char="•"/>
            </a:pPr>
            <a:r>
              <a:rPr lang="en-US" sz="2400"/>
              <a:t> A project sponsor is a person high in the hierarchy and the person that ensures the project:</a:t>
            </a:r>
            <a:endParaRPr/>
          </a:p>
          <a:p>
            <a:pPr indent="-228600" lvl="1" marL="685800" rtl="0" algn="just">
              <a:lnSpc>
                <a:spcPct val="90000"/>
              </a:lnSpc>
              <a:spcBef>
                <a:spcPts val="500"/>
              </a:spcBef>
              <a:spcAft>
                <a:spcPts val="0"/>
              </a:spcAft>
              <a:buClr>
                <a:schemeClr val="dk1"/>
              </a:buClr>
              <a:buSzPts val="2400"/>
              <a:buChar char="•"/>
            </a:pPr>
            <a:r>
              <a:rPr lang="en-US"/>
              <a:t>has realistic goals, </a:t>
            </a:r>
            <a:endParaRPr/>
          </a:p>
          <a:p>
            <a:pPr indent="-228600" lvl="1" marL="685800" rtl="0" algn="just">
              <a:lnSpc>
                <a:spcPct val="90000"/>
              </a:lnSpc>
              <a:spcBef>
                <a:spcPts val="500"/>
              </a:spcBef>
              <a:spcAft>
                <a:spcPts val="0"/>
              </a:spcAft>
              <a:buClr>
                <a:schemeClr val="dk1"/>
              </a:buClr>
              <a:buSzPts val="2400"/>
              <a:buChar char="•"/>
            </a:pPr>
            <a:r>
              <a:rPr lang="en-US"/>
              <a:t>will be properly implemented and </a:t>
            </a:r>
            <a:endParaRPr/>
          </a:p>
          <a:p>
            <a:pPr indent="-228600" lvl="1" marL="685800" rtl="0" algn="just">
              <a:lnSpc>
                <a:spcPct val="90000"/>
              </a:lnSpc>
              <a:spcBef>
                <a:spcPts val="500"/>
              </a:spcBef>
              <a:spcAft>
                <a:spcPts val="0"/>
              </a:spcAft>
              <a:buClr>
                <a:schemeClr val="dk1"/>
              </a:buClr>
              <a:buSzPts val="2400"/>
              <a:buChar char="•"/>
            </a:pPr>
            <a:r>
              <a:rPr lang="en-US"/>
              <a:t>that the benefits of the project will be realised. </a:t>
            </a:r>
            <a:endParaRPr/>
          </a:p>
          <a:p>
            <a:pPr indent="-228600" lvl="0" marL="228600" rtl="0" algn="just">
              <a:lnSpc>
                <a:spcPct val="90000"/>
              </a:lnSpc>
              <a:spcBef>
                <a:spcPts val="1000"/>
              </a:spcBef>
              <a:spcAft>
                <a:spcPts val="0"/>
              </a:spcAft>
              <a:buClr>
                <a:schemeClr val="dk1"/>
              </a:buClr>
              <a:buSzPts val="2400"/>
              <a:buChar char="•"/>
            </a:pPr>
            <a:r>
              <a:rPr i="1" lang="en-US" sz="2400"/>
              <a:t>The lack of executive sponsorship and management buy-in, is one of the main reasons between success and failure </a:t>
            </a:r>
            <a:r>
              <a:rPr lang="en-US" sz="2400"/>
              <a:t>(KPMG, Project Management Survey 2017).</a:t>
            </a:r>
            <a:endParaRPr sz="2400"/>
          </a:p>
          <a:p>
            <a:pPr indent="-76200" lvl="0" marL="228600" rtl="0" algn="just">
              <a:lnSpc>
                <a:spcPct val="90000"/>
              </a:lnSpc>
              <a:spcBef>
                <a:spcPts val="1000"/>
              </a:spcBef>
              <a:spcAft>
                <a:spcPts val="0"/>
              </a:spcAft>
              <a:buClr>
                <a:schemeClr val="dk1"/>
              </a:buClr>
              <a:buSzPts val="2400"/>
              <a:buNone/>
            </a:pPr>
            <a:r>
              <a:t/>
            </a:r>
            <a:endParaRPr sz="2400"/>
          </a:p>
          <a:p>
            <a:pPr indent="-76200" lvl="0" marL="228600" rtl="0" algn="just">
              <a:lnSpc>
                <a:spcPct val="90000"/>
              </a:lnSpc>
              <a:spcBef>
                <a:spcPts val="1000"/>
              </a:spcBef>
              <a:spcAft>
                <a:spcPts val="0"/>
              </a:spcAft>
              <a:buClr>
                <a:schemeClr val="dk1"/>
              </a:buClr>
              <a:buSzPts val="2400"/>
              <a:buNone/>
            </a:pPr>
            <a:r>
              <a:t/>
            </a:r>
            <a:endParaRPr sz="2400"/>
          </a:p>
        </p:txBody>
      </p:sp>
      <p:pic>
        <p:nvPicPr>
          <p:cNvPr id="106" name="Google Shape;106;p3"/>
          <p:cNvPicPr preferRelativeResize="0"/>
          <p:nvPr/>
        </p:nvPicPr>
        <p:blipFill rotWithShape="1">
          <a:blip r:embed="rId4">
            <a:alphaModFix/>
          </a:blip>
          <a:srcRect b="0" l="0" r="0" t="0"/>
          <a:stretch/>
        </p:blipFill>
        <p:spPr>
          <a:xfrm>
            <a:off x="8675915" y="4488994"/>
            <a:ext cx="2231571" cy="17015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5"/>
          <p:cNvSpPr txBox="1"/>
          <p:nvPr>
            <p:ph type="title"/>
          </p:nvPr>
        </p:nvSpPr>
        <p:spPr>
          <a:xfrm>
            <a:off x="1069365" y="857200"/>
            <a:ext cx="9227640" cy="5837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24591"/>
              </a:buClr>
              <a:buSzPct val="100000"/>
              <a:buFont typeface="Calibri"/>
              <a:buNone/>
            </a:pPr>
            <a:r>
              <a:rPr b="1" lang="en-US" sz="3600">
                <a:solidFill>
                  <a:srgbClr val="124591"/>
                </a:solidFill>
              </a:rPr>
              <a:t>The path to assessing a project</a:t>
            </a:r>
            <a:endParaRPr b="1" sz="3600">
              <a:solidFill>
                <a:srgbClr val="124591"/>
              </a:solidFill>
            </a:endParaRPr>
          </a:p>
        </p:txBody>
      </p:sp>
      <p:grpSp>
        <p:nvGrpSpPr>
          <p:cNvPr id="112" name="Google Shape;112;p5"/>
          <p:cNvGrpSpPr/>
          <p:nvPr/>
        </p:nvGrpSpPr>
        <p:grpSpPr>
          <a:xfrm>
            <a:off x="937574" y="1029178"/>
            <a:ext cx="10316851" cy="3749651"/>
            <a:chOff x="0" y="0"/>
            <a:chExt cx="10316851" cy="3749651"/>
          </a:xfrm>
        </p:grpSpPr>
        <p:sp>
          <p:nvSpPr>
            <p:cNvPr id="113" name="Google Shape;113;p5"/>
            <p:cNvSpPr/>
            <p:nvPr/>
          </p:nvSpPr>
          <p:spPr>
            <a:xfrm>
              <a:off x="0" y="1124895"/>
              <a:ext cx="10316851" cy="1499860"/>
            </a:xfrm>
            <a:prstGeom prst="notchedRightArrow">
              <a:avLst>
                <a:gd fmla="val 50000" name="adj1"/>
                <a:gd fmla="val 50000" name="adj2"/>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4080" y="0"/>
              <a:ext cx="1784039" cy="14998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txBox="1"/>
            <p:nvPr/>
          </p:nvSpPr>
          <p:spPr>
            <a:xfrm>
              <a:off x="4080" y="0"/>
              <a:ext cx="1784039" cy="1499860"/>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Assess Problems, Needs and Opportunities to Start a Project </a:t>
              </a:r>
              <a:endParaRPr b="0" i="0" sz="1600" u="none" cap="none" strike="noStrike">
                <a:solidFill>
                  <a:schemeClr val="dk1"/>
                </a:solidFill>
                <a:latin typeface="Calibri"/>
                <a:ea typeface="Calibri"/>
                <a:cs typeface="Calibri"/>
                <a:sym typeface="Calibri"/>
              </a:endParaRPr>
            </a:p>
          </p:txBody>
        </p:sp>
        <p:sp>
          <p:nvSpPr>
            <p:cNvPr id="116" name="Google Shape;116;p5"/>
            <p:cNvSpPr/>
            <p:nvPr/>
          </p:nvSpPr>
          <p:spPr>
            <a:xfrm>
              <a:off x="708617" y="1687343"/>
              <a:ext cx="374965" cy="37496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1877321" y="2249791"/>
              <a:ext cx="1784039" cy="14998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txBox="1"/>
            <p:nvPr/>
          </p:nvSpPr>
          <p:spPr>
            <a:xfrm>
              <a:off x="1877321" y="2249791"/>
              <a:ext cx="1784039" cy="1499860"/>
            </a:xfrm>
            <a:prstGeom prst="rect">
              <a:avLst/>
            </a:prstGeom>
            <a:noFill/>
            <a:ln>
              <a:noFill/>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Formalisation of Problems and Needs</a:t>
              </a:r>
              <a:endParaRPr b="0" i="0" sz="1600" u="none" cap="none" strike="noStrike">
                <a:solidFill>
                  <a:schemeClr val="dk1"/>
                </a:solidFill>
                <a:latin typeface="Calibri"/>
                <a:ea typeface="Calibri"/>
                <a:cs typeface="Calibri"/>
                <a:sym typeface="Calibri"/>
              </a:endParaRPr>
            </a:p>
          </p:txBody>
        </p:sp>
        <p:sp>
          <p:nvSpPr>
            <p:cNvPr id="119" name="Google Shape;119;p5"/>
            <p:cNvSpPr/>
            <p:nvPr/>
          </p:nvSpPr>
          <p:spPr>
            <a:xfrm>
              <a:off x="2581859" y="1687343"/>
              <a:ext cx="374965" cy="37496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3750563" y="0"/>
              <a:ext cx="1784039" cy="14998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txBox="1"/>
            <p:nvPr/>
          </p:nvSpPr>
          <p:spPr>
            <a:xfrm>
              <a:off x="3750563" y="0"/>
              <a:ext cx="1784039" cy="1499860"/>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Opportunities to Start a Project</a:t>
              </a:r>
              <a:endParaRPr b="0" i="0" sz="1600" u="none" cap="none" strike="noStrike">
                <a:solidFill>
                  <a:schemeClr val="dk1"/>
                </a:solidFill>
                <a:latin typeface="Calibri"/>
                <a:ea typeface="Calibri"/>
                <a:cs typeface="Calibri"/>
                <a:sym typeface="Calibri"/>
              </a:endParaRPr>
            </a:p>
          </p:txBody>
        </p:sp>
        <p:sp>
          <p:nvSpPr>
            <p:cNvPr id="122" name="Google Shape;122;p5"/>
            <p:cNvSpPr/>
            <p:nvPr/>
          </p:nvSpPr>
          <p:spPr>
            <a:xfrm>
              <a:off x="4455100" y="1687343"/>
              <a:ext cx="374965" cy="37496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a:off x="5623805" y="2249791"/>
              <a:ext cx="1784039" cy="14998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txBox="1"/>
            <p:nvPr/>
          </p:nvSpPr>
          <p:spPr>
            <a:xfrm>
              <a:off x="5623805" y="2249791"/>
              <a:ext cx="1784039" cy="1499860"/>
            </a:xfrm>
            <a:prstGeom prst="rect">
              <a:avLst/>
            </a:prstGeom>
            <a:noFill/>
            <a:ln>
              <a:noFill/>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Innovation Opportunities Analysis </a:t>
              </a:r>
              <a:endParaRPr b="0" i="0" sz="1600" u="none" cap="none" strike="noStrike">
                <a:solidFill>
                  <a:schemeClr val="dk1"/>
                </a:solidFill>
                <a:latin typeface="Calibri"/>
                <a:ea typeface="Calibri"/>
                <a:cs typeface="Calibri"/>
                <a:sym typeface="Calibri"/>
              </a:endParaRPr>
            </a:p>
          </p:txBody>
        </p:sp>
        <p:sp>
          <p:nvSpPr>
            <p:cNvPr id="125" name="Google Shape;125;p5"/>
            <p:cNvSpPr/>
            <p:nvPr/>
          </p:nvSpPr>
          <p:spPr>
            <a:xfrm>
              <a:off x="6328342" y="1687343"/>
              <a:ext cx="374965" cy="37496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p:nvPr/>
          </p:nvSpPr>
          <p:spPr>
            <a:xfrm>
              <a:off x="7497046" y="0"/>
              <a:ext cx="1784039" cy="14998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txBox="1"/>
            <p:nvPr/>
          </p:nvSpPr>
          <p:spPr>
            <a:xfrm>
              <a:off x="7497046" y="0"/>
              <a:ext cx="1784039" cy="1499860"/>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Innovation Prospective</a:t>
              </a:r>
              <a:endParaRPr b="0" i="0" sz="1600" u="none" cap="none" strike="noStrike">
                <a:solidFill>
                  <a:schemeClr val="dk1"/>
                </a:solidFill>
                <a:latin typeface="Calibri"/>
                <a:ea typeface="Calibri"/>
                <a:cs typeface="Calibri"/>
                <a:sym typeface="Calibri"/>
              </a:endParaRPr>
            </a:p>
          </p:txBody>
        </p:sp>
        <p:sp>
          <p:nvSpPr>
            <p:cNvPr id="128" name="Google Shape;128;p5"/>
            <p:cNvSpPr/>
            <p:nvPr/>
          </p:nvSpPr>
          <p:spPr>
            <a:xfrm>
              <a:off x="8201583" y="1687343"/>
              <a:ext cx="374965" cy="37496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9" name="Google Shape;129;p5"/>
          <p:cNvPicPr preferRelativeResize="0"/>
          <p:nvPr/>
        </p:nvPicPr>
        <p:blipFill rotWithShape="1">
          <a:blip r:embed="rId4">
            <a:alphaModFix/>
          </a:blip>
          <a:srcRect b="0" l="0" r="0" t="0"/>
          <a:stretch/>
        </p:blipFill>
        <p:spPr>
          <a:xfrm>
            <a:off x="6135367" y="4212771"/>
            <a:ext cx="5161095" cy="19308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6"/>
          <p:cNvSpPr txBox="1"/>
          <p:nvPr>
            <p:ph type="title"/>
          </p:nvPr>
        </p:nvSpPr>
        <p:spPr>
          <a:xfrm>
            <a:off x="1013251" y="869930"/>
            <a:ext cx="9227640" cy="5837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24591"/>
              </a:buClr>
              <a:buSzPct val="100000"/>
              <a:buFont typeface="Calibri"/>
              <a:buNone/>
            </a:pPr>
            <a:r>
              <a:rPr b="1" lang="en-US" sz="3600">
                <a:solidFill>
                  <a:srgbClr val="124591"/>
                </a:solidFill>
              </a:rPr>
              <a:t>Assessing the viability &amp; usefulness of a project</a:t>
            </a:r>
            <a:endParaRPr b="1" sz="3600">
              <a:solidFill>
                <a:srgbClr val="124591"/>
              </a:solidFill>
            </a:endParaRPr>
          </a:p>
        </p:txBody>
      </p:sp>
      <p:sp>
        <p:nvSpPr>
          <p:cNvPr id="135" name="Google Shape;135;p6"/>
          <p:cNvSpPr txBox="1"/>
          <p:nvPr>
            <p:ph idx="1" type="body"/>
          </p:nvPr>
        </p:nvSpPr>
        <p:spPr>
          <a:xfrm>
            <a:off x="707691" y="1453720"/>
            <a:ext cx="10776617" cy="431570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en-US" sz="2400"/>
              <a:t>Answering the following questions can prove useful:</a:t>
            </a:r>
            <a:endParaRPr/>
          </a:p>
          <a:p>
            <a:pPr indent="-228600" lvl="1" marL="685800" rtl="0" algn="l">
              <a:lnSpc>
                <a:spcPct val="90000"/>
              </a:lnSpc>
              <a:spcBef>
                <a:spcPts val="500"/>
              </a:spcBef>
              <a:spcAft>
                <a:spcPts val="0"/>
              </a:spcAft>
              <a:buClr>
                <a:schemeClr val="dk1"/>
              </a:buClr>
              <a:buSzPts val="2400"/>
              <a:buChar char="•"/>
            </a:pPr>
            <a:r>
              <a:rPr lang="en-US"/>
              <a:t>Are the competences, capabilities and resources required to undertake the project available within the organisation?</a:t>
            </a:r>
            <a:endParaRPr/>
          </a:p>
          <a:p>
            <a:pPr indent="-228600" lvl="1" marL="685800" rtl="0" algn="l">
              <a:lnSpc>
                <a:spcPct val="90000"/>
              </a:lnSpc>
              <a:spcBef>
                <a:spcPts val="500"/>
              </a:spcBef>
              <a:spcAft>
                <a:spcPts val="0"/>
              </a:spcAft>
              <a:buClr>
                <a:schemeClr val="dk1"/>
              </a:buClr>
              <a:buSzPts val="2400"/>
              <a:buChar char="•"/>
            </a:pPr>
            <a:r>
              <a:rPr lang="en-US"/>
              <a:t>Are the financial resources required available and is it in the best interest of the organisation to utilise them for the specific project? </a:t>
            </a:r>
            <a:endParaRPr/>
          </a:p>
          <a:p>
            <a:pPr indent="-228600" lvl="1" marL="685800" rtl="0" algn="l">
              <a:lnSpc>
                <a:spcPct val="90000"/>
              </a:lnSpc>
              <a:spcBef>
                <a:spcPts val="500"/>
              </a:spcBef>
              <a:spcAft>
                <a:spcPts val="0"/>
              </a:spcAft>
              <a:buClr>
                <a:schemeClr val="dk1"/>
              </a:buClr>
              <a:buSzPts val="2400"/>
              <a:buChar char="•"/>
            </a:pPr>
            <a:r>
              <a:rPr lang="en-US"/>
              <a:t>Are there any risks </a:t>
            </a:r>
            <a:r>
              <a:rPr i="1" lang="en-US"/>
              <a:t>(legal, political, technical)</a:t>
            </a:r>
            <a:r>
              <a:rPr lang="en-US"/>
              <a:t> related to the project? </a:t>
            </a:r>
            <a:endParaRPr/>
          </a:p>
          <a:p>
            <a:pPr indent="-228600" lvl="1" marL="685800" rtl="0" algn="l">
              <a:lnSpc>
                <a:spcPct val="90000"/>
              </a:lnSpc>
              <a:spcBef>
                <a:spcPts val="500"/>
              </a:spcBef>
              <a:spcAft>
                <a:spcPts val="0"/>
              </a:spcAft>
              <a:buClr>
                <a:schemeClr val="dk1"/>
              </a:buClr>
              <a:buSzPts val="2400"/>
              <a:buChar char="•"/>
            </a:pPr>
            <a:r>
              <a:rPr lang="en-US"/>
              <a:t>Is the scope and the objectives of the project aligned with the strategic objectives of the organisation?</a:t>
            </a:r>
            <a:endParaRPr/>
          </a:p>
          <a:p>
            <a:pPr indent="-228600" lvl="1" marL="685800" rtl="0" algn="l">
              <a:lnSpc>
                <a:spcPct val="90000"/>
              </a:lnSpc>
              <a:spcBef>
                <a:spcPts val="500"/>
              </a:spcBef>
              <a:spcAft>
                <a:spcPts val="0"/>
              </a:spcAft>
              <a:buClr>
                <a:schemeClr val="dk1"/>
              </a:buClr>
              <a:buSzPts val="2400"/>
              <a:buChar char="•"/>
            </a:pPr>
            <a:r>
              <a:rPr lang="en-US" sz="2400"/>
              <a:t>Can the project be completed within the timeline required?</a:t>
            </a:r>
            <a:endParaRPr/>
          </a:p>
          <a:p>
            <a:pPr indent="-228600" lvl="1" marL="685800" rtl="0" algn="l">
              <a:lnSpc>
                <a:spcPct val="90000"/>
              </a:lnSpc>
              <a:spcBef>
                <a:spcPts val="500"/>
              </a:spcBef>
              <a:spcAft>
                <a:spcPts val="0"/>
              </a:spcAft>
              <a:buClr>
                <a:schemeClr val="dk1"/>
              </a:buClr>
              <a:buSzPts val="2400"/>
              <a:buChar char="•"/>
            </a:pPr>
            <a:r>
              <a:rPr lang="en-US" sz="2400"/>
              <a:t>Is the project within the strategic priorities of the organisation?</a:t>
            </a:r>
            <a:endParaRPr/>
          </a:p>
          <a:p>
            <a:pPr indent="-76200" lvl="0" marL="22860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7"/>
          <p:cNvSpPr txBox="1"/>
          <p:nvPr>
            <p:ph type="title"/>
          </p:nvPr>
        </p:nvSpPr>
        <p:spPr>
          <a:xfrm>
            <a:off x="1112908" y="826387"/>
            <a:ext cx="9227640" cy="5837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24591"/>
              </a:buClr>
              <a:buSzPct val="100000"/>
              <a:buFont typeface="Calibri"/>
              <a:buNone/>
            </a:pPr>
            <a:r>
              <a:rPr b="1" lang="en-US" sz="3600">
                <a:solidFill>
                  <a:srgbClr val="124591"/>
                </a:solidFill>
              </a:rPr>
              <a:t>Assessment of problems, needs and opportunities</a:t>
            </a:r>
            <a:endParaRPr b="1" sz="3600">
              <a:solidFill>
                <a:srgbClr val="124591"/>
              </a:solidFill>
            </a:endParaRPr>
          </a:p>
        </p:txBody>
      </p:sp>
      <p:sp>
        <p:nvSpPr>
          <p:cNvPr id="141" name="Google Shape;141;p7"/>
          <p:cNvSpPr txBox="1"/>
          <p:nvPr>
            <p:ph idx="1" type="body"/>
          </p:nvPr>
        </p:nvSpPr>
        <p:spPr>
          <a:xfrm>
            <a:off x="903754" y="1410177"/>
            <a:ext cx="10316852" cy="431570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en-US" sz="2400"/>
              <a:t>The needs assessment is undertaken prior to the initiation of the project.</a:t>
            </a:r>
            <a:endParaRPr/>
          </a:p>
          <a:p>
            <a:pPr indent="-228600" lvl="0" marL="228600" rtl="0" algn="l">
              <a:lnSpc>
                <a:spcPct val="90000"/>
              </a:lnSpc>
              <a:spcBef>
                <a:spcPts val="1000"/>
              </a:spcBef>
              <a:spcAft>
                <a:spcPts val="0"/>
              </a:spcAft>
              <a:buClr>
                <a:schemeClr val="dk1"/>
              </a:buClr>
              <a:buSzPts val="2400"/>
              <a:buChar char="•"/>
            </a:pPr>
            <a:r>
              <a:rPr lang="en-US" sz="2400"/>
              <a:t>It will enable the project manager to identify a need for building a business case and determining the project objectives.</a:t>
            </a:r>
            <a:endParaRPr/>
          </a:p>
          <a:p>
            <a:pPr indent="-228600" lvl="0" marL="228600" rtl="0" algn="l">
              <a:lnSpc>
                <a:spcPct val="90000"/>
              </a:lnSpc>
              <a:spcBef>
                <a:spcPts val="1000"/>
              </a:spcBef>
              <a:spcAft>
                <a:spcPts val="0"/>
              </a:spcAft>
              <a:buClr>
                <a:schemeClr val="dk1"/>
              </a:buClr>
              <a:buSzPts val="2400"/>
              <a:buChar char="•"/>
            </a:pPr>
            <a:r>
              <a:rPr lang="en-US" sz="2400"/>
              <a:t>External and internal factors, business, environmental, economic, and political factors, that may force the organisation to modify the original plan must be evaluated. </a:t>
            </a:r>
            <a:endParaRPr/>
          </a:p>
          <a:p>
            <a:pPr indent="-228600" lvl="0" marL="228600" rtl="0" algn="l">
              <a:lnSpc>
                <a:spcPct val="90000"/>
              </a:lnSpc>
              <a:spcBef>
                <a:spcPts val="1000"/>
              </a:spcBef>
              <a:spcAft>
                <a:spcPts val="0"/>
              </a:spcAft>
              <a:buClr>
                <a:schemeClr val="dk1"/>
              </a:buClr>
              <a:buSzPts val="2400"/>
              <a:buChar char="•"/>
            </a:pPr>
            <a:r>
              <a:rPr lang="en-US" sz="2400"/>
              <a:t>A properly assessed project will enable the organisation to effectively respond to such changes and deliver the project.</a:t>
            </a:r>
            <a:endParaRPr/>
          </a:p>
          <a:p>
            <a:pPr indent="-76200" lvl="0" marL="22860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p:txBody>
      </p:sp>
      <p:pic>
        <p:nvPicPr>
          <p:cNvPr id="142" name="Google Shape;142;p7"/>
          <p:cNvPicPr preferRelativeResize="0"/>
          <p:nvPr/>
        </p:nvPicPr>
        <p:blipFill rotWithShape="1">
          <a:blip r:embed="rId4">
            <a:alphaModFix/>
          </a:blip>
          <a:srcRect b="0" l="0" r="0" t="0"/>
          <a:stretch/>
        </p:blipFill>
        <p:spPr>
          <a:xfrm>
            <a:off x="7622470" y="4127939"/>
            <a:ext cx="3382988" cy="1903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8"/>
          <p:cNvSpPr txBox="1"/>
          <p:nvPr>
            <p:ph type="title"/>
          </p:nvPr>
        </p:nvSpPr>
        <p:spPr>
          <a:xfrm>
            <a:off x="871737" y="903515"/>
            <a:ext cx="9227640" cy="5837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24591"/>
              </a:buClr>
              <a:buSzPct val="100000"/>
              <a:buFont typeface="Calibri"/>
              <a:buNone/>
            </a:pPr>
            <a:r>
              <a:rPr b="1" lang="en-US" sz="3600">
                <a:solidFill>
                  <a:srgbClr val="124591"/>
                </a:solidFill>
              </a:rPr>
              <a:t>Formalisation of problems &amp; needs</a:t>
            </a:r>
            <a:endParaRPr b="1" sz="3600">
              <a:solidFill>
                <a:srgbClr val="124591"/>
              </a:solidFill>
            </a:endParaRPr>
          </a:p>
        </p:txBody>
      </p:sp>
      <p:sp>
        <p:nvSpPr>
          <p:cNvPr id="148" name="Google Shape;148;p8"/>
          <p:cNvSpPr txBox="1"/>
          <p:nvPr>
            <p:ph idx="1" type="body"/>
          </p:nvPr>
        </p:nvSpPr>
        <p:spPr>
          <a:xfrm>
            <a:off x="639932" y="1638776"/>
            <a:ext cx="10743960" cy="4315709"/>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400"/>
              <a:buChar char="•"/>
            </a:pPr>
            <a:r>
              <a:rPr lang="en-US" sz="2400"/>
              <a:t>Why should the organisation commit resources to address the specific challenge or need?</a:t>
            </a:r>
            <a:endParaRPr/>
          </a:p>
          <a:p>
            <a:pPr indent="-228600" lvl="0" marL="228600" rtl="0" algn="just">
              <a:lnSpc>
                <a:spcPct val="90000"/>
              </a:lnSpc>
              <a:spcBef>
                <a:spcPts val="1000"/>
              </a:spcBef>
              <a:spcAft>
                <a:spcPts val="0"/>
              </a:spcAft>
              <a:buClr>
                <a:schemeClr val="dk1"/>
              </a:buClr>
              <a:buSzPts val="2400"/>
              <a:buChar char="•"/>
            </a:pPr>
            <a:r>
              <a:rPr lang="en-US" sz="2400"/>
              <a:t>Resources are finite and project managers are competing with their counterparts.</a:t>
            </a:r>
            <a:endParaRPr/>
          </a:p>
          <a:p>
            <a:pPr indent="-228600" lvl="0" marL="228600" rtl="0" algn="just">
              <a:lnSpc>
                <a:spcPct val="90000"/>
              </a:lnSpc>
              <a:spcBef>
                <a:spcPts val="1000"/>
              </a:spcBef>
              <a:spcAft>
                <a:spcPts val="0"/>
              </a:spcAft>
              <a:buClr>
                <a:schemeClr val="dk1"/>
              </a:buClr>
              <a:buSzPts val="2400"/>
              <a:buChar char="•"/>
            </a:pPr>
            <a:r>
              <a:rPr lang="en-US" sz="2400"/>
              <a:t>The proposed solution and its outcomes must be precise and clear and relate to the specific problem and the issue at large.</a:t>
            </a:r>
            <a:endParaRPr/>
          </a:p>
          <a:p>
            <a:pPr indent="-228600" lvl="0" marL="228600" rtl="0" algn="just">
              <a:lnSpc>
                <a:spcPct val="90000"/>
              </a:lnSpc>
              <a:spcBef>
                <a:spcPts val="1000"/>
              </a:spcBef>
              <a:spcAft>
                <a:spcPts val="0"/>
              </a:spcAft>
              <a:buClr>
                <a:schemeClr val="dk1"/>
              </a:buClr>
              <a:buSzPts val="2400"/>
              <a:buChar char="•"/>
            </a:pPr>
            <a:r>
              <a:rPr lang="en-US" sz="2400"/>
              <a:t>In both business and academic proposals, analysing the stakeholders, their interests, how each solution may affect them and their influence on the decision-making process, is equally important.</a:t>
            </a:r>
            <a:endParaRPr/>
          </a:p>
          <a:p>
            <a:pPr indent="-228600" lvl="0" marL="228600" rtl="0" algn="just">
              <a:lnSpc>
                <a:spcPct val="90000"/>
              </a:lnSpc>
              <a:spcBef>
                <a:spcPts val="1000"/>
              </a:spcBef>
              <a:spcAft>
                <a:spcPts val="0"/>
              </a:spcAft>
              <a:buClr>
                <a:schemeClr val="dk1"/>
              </a:buClr>
              <a:buSzPts val="2400"/>
              <a:buChar char="•"/>
            </a:pPr>
            <a:r>
              <a:rPr lang="en-US" sz="2400"/>
              <a:t>In the case of academic research, it is important to remember that its fundamental purpose is to prove or validate a theory and to develop new or expand existing knowledge.</a:t>
            </a:r>
            <a:endParaRPr/>
          </a:p>
          <a:p>
            <a:pPr indent="0" lvl="0" marL="0" rtl="0" algn="just">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9"/>
          <p:cNvSpPr txBox="1"/>
          <p:nvPr>
            <p:ph type="title"/>
          </p:nvPr>
        </p:nvSpPr>
        <p:spPr>
          <a:xfrm>
            <a:off x="971394" y="820467"/>
            <a:ext cx="9227640" cy="5837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24591"/>
              </a:buClr>
              <a:buSzPct val="100000"/>
              <a:buFont typeface="Calibri"/>
              <a:buNone/>
            </a:pPr>
            <a:r>
              <a:rPr b="1" lang="en-US" sz="3600">
                <a:solidFill>
                  <a:srgbClr val="124591"/>
                </a:solidFill>
              </a:rPr>
              <a:t>Opportunities to start a project</a:t>
            </a:r>
            <a:endParaRPr b="1" sz="3600">
              <a:solidFill>
                <a:srgbClr val="124591"/>
              </a:solidFill>
            </a:endParaRPr>
          </a:p>
        </p:txBody>
      </p:sp>
      <p:sp>
        <p:nvSpPr>
          <p:cNvPr id="154" name="Google Shape;154;p9"/>
          <p:cNvSpPr txBox="1"/>
          <p:nvPr>
            <p:ph idx="1" type="body"/>
          </p:nvPr>
        </p:nvSpPr>
        <p:spPr>
          <a:xfrm>
            <a:off x="903754" y="1410177"/>
            <a:ext cx="10316852" cy="4315709"/>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400"/>
              <a:buChar char="•"/>
            </a:pPr>
            <a:r>
              <a:rPr lang="en-US" sz="2400"/>
              <a:t>After formalising the problems and needs, the project manager should monitor the environment for the right timing to receive approval for the initiation.</a:t>
            </a:r>
            <a:endParaRPr/>
          </a:p>
          <a:p>
            <a:pPr indent="-228600" lvl="0" marL="228600" rtl="0" algn="just">
              <a:lnSpc>
                <a:spcPct val="90000"/>
              </a:lnSpc>
              <a:spcBef>
                <a:spcPts val="1000"/>
              </a:spcBef>
              <a:spcAft>
                <a:spcPts val="0"/>
              </a:spcAft>
              <a:buClr>
                <a:schemeClr val="dk1"/>
              </a:buClr>
              <a:buSzPts val="2400"/>
              <a:buChar char="•"/>
            </a:pPr>
            <a:r>
              <a:rPr lang="en-US" sz="2400"/>
              <a:t>The business environment, priorities and budget are some of the factors a project manager should monitor in order to proceed to the initiation stage.</a:t>
            </a:r>
            <a:endParaRPr/>
          </a:p>
          <a:p>
            <a:pPr indent="-228600" lvl="0" marL="228600" rtl="0" algn="just">
              <a:lnSpc>
                <a:spcPct val="90000"/>
              </a:lnSpc>
              <a:spcBef>
                <a:spcPts val="1000"/>
              </a:spcBef>
              <a:spcAft>
                <a:spcPts val="0"/>
              </a:spcAft>
              <a:buClr>
                <a:schemeClr val="dk1"/>
              </a:buClr>
              <a:buSzPts val="2400"/>
              <a:buChar char="•"/>
            </a:pPr>
            <a:r>
              <a:rPr lang="en-US" sz="2400"/>
              <a:t>Selecting the right opportunities will not only ensure the proper utilisation of the organisation’s resources, it will additionally increase the chances of successfully implementing the project. </a:t>
            </a:r>
            <a:endParaRPr/>
          </a:p>
          <a:p>
            <a:pPr indent="0" lvl="0" marL="0" rtl="0" algn="just">
              <a:lnSpc>
                <a:spcPct val="90000"/>
              </a:lnSpc>
              <a:spcBef>
                <a:spcPts val="1000"/>
              </a:spcBef>
              <a:spcAft>
                <a:spcPts val="0"/>
              </a:spcAft>
              <a:buClr>
                <a:schemeClr val="dk1"/>
              </a:buClr>
              <a:buSzPts val="2400"/>
              <a:buNone/>
            </a:pPr>
            <a:r>
              <a:rPr lang="en-US" sz="2400"/>
              <a:t> </a:t>
            </a:r>
            <a:endParaRPr/>
          </a:p>
        </p:txBody>
      </p:sp>
      <p:pic>
        <p:nvPicPr>
          <p:cNvPr descr="Yes, No, Opportunity, Checklist, Box" id="155" name="Google Shape;155;p9"/>
          <p:cNvPicPr preferRelativeResize="0"/>
          <p:nvPr/>
        </p:nvPicPr>
        <p:blipFill rotWithShape="1">
          <a:blip r:embed="rId4">
            <a:alphaModFix/>
          </a:blip>
          <a:srcRect b="0" l="0" r="0" t="0"/>
          <a:stretch/>
        </p:blipFill>
        <p:spPr>
          <a:xfrm>
            <a:off x="7119257" y="3765822"/>
            <a:ext cx="3973287" cy="208797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2022-05-24T08:42:52Z</dcterms:created>
  <dc:creator>Michal Pivko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0x010100DE020119EB60D54AA8334C74B58623C5</vt:lpwstr>
  </property>
  <property fmtid="{D5CDD505-2E9C-101B-9397-08002B2CF9AE}" pid="3" name="MediaServiceImageTags">
    <vt:lpwstr/>
  </property>
</Properties>
</file>