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cky7uH3llRpwwQjjzeYEY59sU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036948" y="2300139"/>
            <a:ext cx="10316852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124591"/>
                </a:solidFill>
              </a:rPr>
              <a:t>Kurz řízení inovačních projektů</a:t>
            </a:r>
            <a:endParaRPr b="1">
              <a:solidFill>
                <a:srgbClr val="12459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1366886" y="3165050"/>
            <a:ext cx="10316852" cy="104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Fáze 1: Hodnocení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Kyperská společnost pro řízení projektů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Analýza inovačních příležitostí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Organizace všech velikostí a typů musí neustále usilovat o inovace.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Podle společnosti Mckinsey &amp; Co. sice 84 % vedoucích pracovníků souhlasí s tím, že inovace jsou pro jejich podnikání důležité, a 80 % považuje své obchodní modely za ohrožené, ale pouze 6 % je spokojeno se svou výkonností v oblasti inovací.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Inovace se netýkají pouze vývoje nových technologií, ale lze je nalézt ve všech organizačních oblastech, od způsobu, jakým organizace přidává hodnotu své síti a hodnotovému řetězci, až po způsob, jakým provádí své procesy.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Inovace jsou klíčové pro hospodářský růst a mohou zvýšit schopnost organizací obstát v dnešním vysoce nestabilním a konkurenčním prostředí.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Perspektiva inovací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Potenciál inovací by měl být neustále vyhodnocován a pokud možno začleněn do činnosti organizace.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Oblasti inovací lze identifikovat pouze na základě vyhodnocení a hlubokého poznání trhu a požadavků zákazníků, segmentu trhu, obchodních trendů, nových a vznikajících technologií.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Inovace se mohou týkat jak postupných, tak významných zlepšení produktu, služby, procesu a obchodního modelu.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Identifikace inovačního potenciálu vyžaduje značné množství času a úsilí, stejně jako velkou důslednost a hledání uvnitř i vně organizace.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Perspektiva inovací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Pokud inovační proces neexistuje, lze si klást otázky následujícího typu, aby bylo možné určit oblasti, na které by se mělo zaměřit úsilí: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Jak dodáváme naše produkty a služby našim zákazníkům?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Jak to můžeme dělat efektivněji a účinněji?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Můžeme zlepšit strukturu nákladů na náš produkt nebo službu?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Můžeme zlepšit funkčnost našich produktů, aby je mohl</a:t>
            </a:r>
            <a:r>
              <a:rPr lang="en-US"/>
              <a:t>o</a:t>
            </a:r>
            <a:r>
              <a:rPr lang="en-US"/>
              <a:t> snadno používat více segmentů zákazníků?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2359" y="4212771"/>
            <a:ext cx="2394242" cy="159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2337" y="187296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03417" y="268944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86377" y="274380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5097" y="254832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6537" y="2558760"/>
            <a:ext cx="36000" cy="2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2"/>
          <p:cNvGrpSpPr/>
          <p:nvPr/>
        </p:nvGrpSpPr>
        <p:grpSpPr>
          <a:xfrm>
            <a:off x="8189777" y="2254560"/>
            <a:ext cx="57600" cy="280800"/>
            <a:chOff x="8189777" y="2254560"/>
            <a:chExt cx="57600" cy="280800"/>
          </a:xfrm>
        </p:grpSpPr>
        <p:pic>
          <p:nvPicPr>
            <p:cNvPr id="181" name="Google Shape;181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11377" y="225456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89777" y="231936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43960" y="3397560"/>
            <a:ext cx="36000" cy="2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2"/>
          <p:cNvGrpSpPr/>
          <p:nvPr/>
        </p:nvGrpSpPr>
        <p:grpSpPr>
          <a:xfrm>
            <a:off x="5031000" y="3266520"/>
            <a:ext cx="48960" cy="216000"/>
            <a:chOff x="5031000" y="3266520"/>
            <a:chExt cx="48960" cy="216000"/>
          </a:xfrm>
        </p:grpSpPr>
        <p:pic>
          <p:nvPicPr>
            <p:cNvPr id="185" name="Google Shape;185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043960" y="326652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031000" y="3266520"/>
              <a:ext cx="4896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04560" y="2210640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3402599" y="2475857"/>
            <a:ext cx="6385874" cy="162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DĚKUJEME ZA POZORNOST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2078512" y="369184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Cíle a výsledky učení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729575" y="996525"/>
            <a:ext cx="94644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Cíle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Výběr správných projektů je stejně důležitý jako jejich správná realizace.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Je důležité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správně vyhodnotit příležitosti, kterých lze dosáhnout zahájením projektů.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identifikovat projekty, které jsou pro organizaci strategicky nejvhodnější.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Výsledky učení: </a:t>
            </a:r>
            <a:endParaRPr sz="1800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Jak posoudit příležitost a jak je důležité určit proveditelnost, životaschopnost a použitelnost projektu před doporučením jeho realizace.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Sladit nové projekty se stávajícími strategickými prioritami a projekty.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Zajistit</a:t>
            </a:r>
            <a:r>
              <a:rPr lang="en-US" sz="1800"/>
              <a:t>, aby účel projektu sloužil organizačnímu kontextu.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Porozumět jedinečným charakteristikám a výzvám projektu a tomu, jak může projektové řízení pomoci při řešení těchto výzev.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3954" y="4757058"/>
            <a:ext cx="1535203" cy="197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886674" y="294664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Hodnocení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96925" y="1475556"/>
            <a:ext cx="8969700" cy="4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225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"Fáze posouzení" probíhá těsně před zahájením a plánováním projektu. </a:t>
            </a:r>
            <a:endParaRPr sz="2700"/>
          </a:p>
          <a:p>
            <a:pPr indent="-222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Strana/strany, které mají zájem projekt zahájit a realizovat, prověří proveditelnost a životaschopnost projektu.</a:t>
            </a:r>
            <a:endParaRPr sz="2700"/>
          </a:p>
          <a:p>
            <a:pPr indent="-222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Pokud je projekt "vhodný pro daný účel", je zařazen mezi priority organizace. </a:t>
            </a:r>
            <a:endParaRPr sz="2700"/>
          </a:p>
          <a:p>
            <a:pPr indent="-222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V této fázi se posuzuje, čeho projekt dosáhne, jaké výstupy vytvoří a zda je projekt strategicky sladěn s ostatními organizačními aktivitami. </a:t>
            </a:r>
            <a:endParaRPr sz="2700"/>
          </a:p>
          <a:p>
            <a:pPr indent="-222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Souhlas se zahájením projektu uděluje v této fázi vlastník nebo zadavatel projektu. </a:t>
            </a:r>
            <a:endParaRPr sz="23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66514" y="4163692"/>
            <a:ext cx="1828561" cy="208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1874907" y="396992"/>
            <a:ext cx="9227640" cy="540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Sponzor projektu/vlastník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630489" y="1298361"/>
            <a:ext cx="10733315" cy="426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Vlastník projektu nebo sponzor je důležitý pro organizace všech velikostí.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 Sponzor projektu je osoba stojící vysoko v hierarchii a osoba, která zajišťuje, že projekt: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má realistické cíle, 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bude řádně provedena a 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že přínosy projektu budou realizovány.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 sz="2400"/>
              <a:t>Nedostatek sponzoringu ze strany výkonných pracovníků a podpory ze strany vedení je jedním z hlavních důvodů mezi úspěchem a neúspěchem </a:t>
            </a:r>
            <a:r>
              <a:rPr lang="en-US" sz="2400"/>
              <a:t>(KPMG, Project Management Survey 2017).</a:t>
            </a:r>
            <a:endParaRPr sz="2400"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5915" y="4488994"/>
            <a:ext cx="2231571" cy="170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1069365" y="857200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Cesta k posouzení projektu</a:t>
            </a:r>
            <a:endParaRPr b="1" sz="3600">
              <a:solidFill>
                <a:srgbClr val="124591"/>
              </a:solidFill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937574" y="1029178"/>
            <a:ext cx="10316851" cy="3749651"/>
            <a:chOff x="0" y="0"/>
            <a:chExt cx="10316851" cy="3749651"/>
          </a:xfrm>
        </p:grpSpPr>
        <p:sp>
          <p:nvSpPr>
            <p:cNvPr id="113" name="Google Shape;113;p5"/>
            <p:cNvSpPr/>
            <p:nvPr/>
          </p:nvSpPr>
          <p:spPr>
            <a:xfrm>
              <a:off x="0" y="1124895"/>
              <a:ext cx="10316851" cy="1499860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080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4080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Posouzení problémů, potřeb a příležitostí k zahájení projektu 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08617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877321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1877321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Formalizace problémů a potřeb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581859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750563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3750563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Příležitosti k zahájení projektu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55100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623805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5623805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Analýza inovačních příležitostí 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328342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497046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7497046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Perspektiva inovací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201583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5367" y="4212771"/>
            <a:ext cx="5161095" cy="19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013251" y="869930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Posouzení životaschopnosti a užitečnosti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707691" y="1453720"/>
            <a:ext cx="10776617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Užitečné mohou být odpovědi na následující otázky: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Jsou v organizaci k dispozici kompetence, schopnosti a zdroje potřebné k realizaci projektu?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Jsou potřebné finanční zdroje k dispozici a je v nejlepším zájmu organizace využít je pro konkrétní projekt?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Existují v souvislosti s projektem nějaká rizika </a:t>
            </a:r>
            <a:r>
              <a:rPr i="1" lang="en-US"/>
              <a:t>(právní, politická, technická)?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Je rozsah a cíle projektu v souladu se strategickými cíli organizace?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Může být projekt dokončen v požadovaném termínu?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Je projekt v souladu se strategickými prioritami organizace?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1112908" y="82638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Posouzení problémů, potřeb a příležitostí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Posouzení potřeb se provádí před zahájením projektu.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Umožní projektovému manažerovi identifikovat potřebu sestavení obchodního případu a stanovení cílů projektu.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Je třeba vyhodnotit vnější a vnitřní faktory, obchodní, environmentální, ekonomické a politické faktory, které mohou organizaci přinutit ke změně původního plánu.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Správně vyhodnocený projekt umožní organizaci efektivně reagovat na tyto změny a projekt realizovat.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2470" y="4127939"/>
            <a:ext cx="3382988" cy="190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71737" y="903515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Formalizace problémů a potřeb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639932" y="1638776"/>
            <a:ext cx="10743960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Proč by organizace měla vyčlenit prostředky na řešení konkrétního problému nebo potřeby?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Zdroje jsou omezené a projektoví manažeři soutěží se svými kolegy.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Navrhované řešení a jeho výsledky musí být přesné a jasné a musí se vztahovat ke konkrétnímu problému a k celé problematice.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 obchodních i akademických návrzích je stejně důležitá analýza zainteresovaných stran, jejich zájmů, toho, jak je jednotlivá řešení mohou ovlivnit a jaký mají vliv na rozhodovací proces.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 případě akademického výzkumu je důležité mít na paměti, že jeho základním cílem je prokázat nebo ověřit teorii a rozvíjet nové nebo rozšiřovat stávající znalosti.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Příležitosti k zahájení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 formalizaci problémů a potřeb by měl projektový manažer sledovat prostředí, aby získal souhlas se zahájením projektu ve správný čas.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Podnikatelské prostředí, priority a rozpočet jsou některé z faktorů, které by měl projektový manažer sledovat, aby mohl přejít do fáze zahájení projektu.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Výběr správných příležitostí nejenže zajistí správné využití zdrojů organizace, ale navíc zvýší šance na úspěšnou realizaci projektu.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  <p:pic>
        <p:nvPicPr>
          <p:cNvPr descr="Yes, No, Opportunity, Checklist, Box"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9257" y="3765822"/>
            <a:ext cx="3973287" cy="20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2022-05-24T08:42:52.0000000Z</dcterms:created>
  <dc:creator>Michal Pivko</dc:creator>
</cp:coreProperties>
</file>