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6" roundtripDataSignature="AMtx7mjdtAFZ+ORReBzfC39+27FihAkkv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6" Type="http://customschemas.google.com/relationships/presentationmetadata" Target="meta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6" name="Google Shape;96;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3" name="Google Shape;103;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9" name="Google Shape;129;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dpis a obsah" type="obj">
  <p:cSld name="OBJECT">
    <p:spTree>
      <p:nvGrpSpPr>
        <p:cNvPr id="11" name="Shape 11"/>
        <p:cNvGrpSpPr/>
        <p:nvPr/>
      </p:nvGrpSpPr>
      <p:grpSpPr>
        <a:xfrm>
          <a:off x="0" y="0"/>
          <a:ext cx="0" cy="0"/>
          <a:chOff x="0" y="0"/>
          <a:chExt cx="0" cy="0"/>
        </a:xfrm>
      </p:grpSpPr>
      <p:sp>
        <p:nvSpPr>
          <p:cNvPr id="12" name="Google Shape;12;p1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1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4" name="Google Shape;14;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dpis a svislý text" type="vertTx">
  <p:cSld name="VERTICAL_TEXT">
    <p:spTree>
      <p:nvGrpSpPr>
        <p:cNvPr id="68" name="Shape 68"/>
        <p:cNvGrpSpPr/>
        <p:nvPr/>
      </p:nvGrpSpPr>
      <p:grpSpPr>
        <a:xfrm>
          <a:off x="0" y="0"/>
          <a:ext cx="0" cy="0"/>
          <a:chOff x="0" y="0"/>
          <a:chExt cx="0" cy="0"/>
        </a:xfrm>
      </p:grpSpPr>
      <p:sp>
        <p:nvSpPr>
          <p:cNvPr id="69" name="Google Shape;69;p2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22"/>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2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2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vislý nadpis a text" type="vertTitleAndTx">
  <p:cSld name="VERTICAL_TITLE_AND_VERTICAL_TEXT">
    <p:spTree>
      <p:nvGrpSpPr>
        <p:cNvPr id="74" name="Shape 74"/>
        <p:cNvGrpSpPr/>
        <p:nvPr/>
      </p:nvGrpSpPr>
      <p:grpSpPr>
        <a:xfrm>
          <a:off x="0" y="0"/>
          <a:ext cx="0" cy="0"/>
          <a:chOff x="0" y="0"/>
          <a:chExt cx="0" cy="0"/>
        </a:xfrm>
      </p:grpSpPr>
      <p:sp>
        <p:nvSpPr>
          <p:cNvPr id="75" name="Google Shape;75;p23"/>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23"/>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2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2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2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Úvodní snímek" type="title">
  <p:cSld name="TITLE">
    <p:spTree>
      <p:nvGrpSpPr>
        <p:cNvPr id="17" name="Shape 17"/>
        <p:cNvGrpSpPr/>
        <p:nvPr/>
      </p:nvGrpSpPr>
      <p:grpSpPr>
        <a:xfrm>
          <a:off x="0" y="0"/>
          <a:ext cx="0" cy="0"/>
          <a:chOff x="0" y="0"/>
          <a:chExt cx="0" cy="0"/>
        </a:xfrm>
      </p:grpSpPr>
      <p:sp>
        <p:nvSpPr>
          <p:cNvPr id="18" name="Google Shape;18;p14"/>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14"/>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0" name="Google Shape;20;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Záhlaví oddílu" type="secHead">
  <p:cSld name="SECTION_HEADER">
    <p:spTree>
      <p:nvGrpSpPr>
        <p:cNvPr id="23" name="Shape 23"/>
        <p:cNvGrpSpPr/>
        <p:nvPr/>
      </p:nvGrpSpPr>
      <p:grpSpPr>
        <a:xfrm>
          <a:off x="0" y="0"/>
          <a:ext cx="0" cy="0"/>
          <a:chOff x="0" y="0"/>
          <a:chExt cx="0" cy="0"/>
        </a:xfrm>
      </p:grpSpPr>
      <p:sp>
        <p:nvSpPr>
          <p:cNvPr id="24" name="Google Shape;24;p15"/>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15"/>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6" name="Google Shape;26;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va obsahy" type="twoObj">
  <p:cSld name="TWO_OBJECTS">
    <p:spTree>
      <p:nvGrpSpPr>
        <p:cNvPr id="29" name="Shape 29"/>
        <p:cNvGrpSpPr/>
        <p:nvPr/>
      </p:nvGrpSpPr>
      <p:grpSpPr>
        <a:xfrm>
          <a:off x="0" y="0"/>
          <a:ext cx="0" cy="0"/>
          <a:chOff x="0" y="0"/>
          <a:chExt cx="0" cy="0"/>
        </a:xfrm>
      </p:grpSpPr>
      <p:sp>
        <p:nvSpPr>
          <p:cNvPr id="30" name="Google Shape;30;p1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16"/>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16"/>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orovnání" type="twoTxTwoObj">
  <p:cSld name="TWO_OBJECTS_WITH_TEXT">
    <p:spTree>
      <p:nvGrpSpPr>
        <p:cNvPr id="36" name="Shape 36"/>
        <p:cNvGrpSpPr/>
        <p:nvPr/>
      </p:nvGrpSpPr>
      <p:grpSpPr>
        <a:xfrm>
          <a:off x="0" y="0"/>
          <a:ext cx="0" cy="0"/>
          <a:chOff x="0" y="0"/>
          <a:chExt cx="0" cy="0"/>
        </a:xfrm>
      </p:grpSpPr>
      <p:sp>
        <p:nvSpPr>
          <p:cNvPr id="37" name="Google Shape;37;p17"/>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17"/>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17"/>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17"/>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17"/>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Jenom nadpis" type="titleOnly">
  <p:cSld name="TITLE_ONLY">
    <p:spTree>
      <p:nvGrpSpPr>
        <p:cNvPr id="45" name="Shape 45"/>
        <p:cNvGrpSpPr/>
        <p:nvPr/>
      </p:nvGrpSpPr>
      <p:grpSpPr>
        <a:xfrm>
          <a:off x="0" y="0"/>
          <a:ext cx="0" cy="0"/>
          <a:chOff x="0" y="0"/>
          <a:chExt cx="0" cy="0"/>
        </a:xfrm>
      </p:grpSpPr>
      <p:sp>
        <p:nvSpPr>
          <p:cNvPr id="46" name="Google Shape;46;p1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rázdný" type="blank">
  <p:cSld name="BLANK">
    <p:spTree>
      <p:nvGrpSpPr>
        <p:cNvPr id="50" name="Shape 50"/>
        <p:cNvGrpSpPr/>
        <p:nvPr/>
      </p:nvGrpSpPr>
      <p:grpSpPr>
        <a:xfrm>
          <a:off x="0" y="0"/>
          <a:ext cx="0" cy="0"/>
          <a:chOff x="0" y="0"/>
          <a:chExt cx="0" cy="0"/>
        </a:xfrm>
      </p:grpSpPr>
      <p:sp>
        <p:nvSpPr>
          <p:cNvPr id="51" name="Google Shape;51;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sah s titulkem" type="objTx">
  <p:cSld name="OBJECT_WITH_CAPTION_TEXT">
    <p:spTree>
      <p:nvGrpSpPr>
        <p:cNvPr id="54" name="Shape 54"/>
        <p:cNvGrpSpPr/>
        <p:nvPr/>
      </p:nvGrpSpPr>
      <p:grpSpPr>
        <a:xfrm>
          <a:off x="0" y="0"/>
          <a:ext cx="0" cy="0"/>
          <a:chOff x="0" y="0"/>
          <a:chExt cx="0" cy="0"/>
        </a:xfrm>
      </p:grpSpPr>
      <p:sp>
        <p:nvSpPr>
          <p:cNvPr id="55" name="Google Shape;55;p2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20"/>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20"/>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2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2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rázek s titulkem" type="picTx">
  <p:cSld name="PICTURE_WITH_CAPTION_TEXT">
    <p:spTree>
      <p:nvGrpSpPr>
        <p:cNvPr id="61" name="Shape 61"/>
        <p:cNvGrpSpPr/>
        <p:nvPr/>
      </p:nvGrpSpPr>
      <p:grpSpPr>
        <a:xfrm>
          <a:off x="0" y="0"/>
          <a:ext cx="0" cy="0"/>
          <a:chOff x="0" y="0"/>
          <a:chExt cx="0" cy="0"/>
        </a:xfrm>
      </p:grpSpPr>
      <p:sp>
        <p:nvSpPr>
          <p:cNvPr id="62" name="Google Shape;62;p21"/>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21"/>
          <p:cNvSpPr/>
          <p:nvPr>
            <p:ph idx="2" type="pic"/>
          </p:nvPr>
        </p:nvSpPr>
        <p:spPr>
          <a:xfrm>
            <a:off x="5183188" y="987425"/>
            <a:ext cx="6172200" cy="4873625"/>
          </a:xfrm>
          <a:prstGeom prst="rect">
            <a:avLst/>
          </a:prstGeom>
          <a:noFill/>
          <a:ln>
            <a:noFill/>
          </a:ln>
        </p:spPr>
      </p:sp>
      <p:sp>
        <p:nvSpPr>
          <p:cNvPr id="64" name="Google Shape;64;p21"/>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12.png"/><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 Id="rId4" Type="http://schemas.openxmlformats.org/officeDocument/2006/relationships/image" Target="../media/image8.png"/><Relationship Id="rId5" Type="http://schemas.openxmlformats.org/officeDocument/2006/relationships/image" Target="../media/image1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1.png"/><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7.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7.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83" name="Shape 83"/>
        <p:cNvGrpSpPr/>
        <p:nvPr/>
      </p:nvGrpSpPr>
      <p:grpSpPr>
        <a:xfrm>
          <a:off x="0" y="0"/>
          <a:ext cx="0" cy="0"/>
          <a:chOff x="0" y="0"/>
          <a:chExt cx="0" cy="0"/>
        </a:xfrm>
      </p:grpSpPr>
      <p:sp>
        <p:nvSpPr>
          <p:cNvPr id="84" name="Google Shape;84;p1"/>
          <p:cNvSpPr txBox="1"/>
          <p:nvPr>
            <p:ph type="title"/>
          </p:nvPr>
        </p:nvSpPr>
        <p:spPr>
          <a:xfrm>
            <a:off x="1036948" y="2300139"/>
            <a:ext cx="10316852" cy="795142"/>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90000"/>
              </a:lnSpc>
              <a:spcBef>
                <a:spcPts val="0"/>
              </a:spcBef>
              <a:spcAft>
                <a:spcPts val="0"/>
              </a:spcAft>
              <a:buClr>
                <a:srgbClr val="124591"/>
              </a:buClr>
              <a:buSzPct val="100000"/>
              <a:buFont typeface="Calibri"/>
              <a:buNone/>
            </a:pPr>
            <a:r>
              <a:rPr b="1" lang="el-GR">
                <a:solidFill>
                  <a:srgbClr val="124591"/>
                </a:solidFill>
              </a:rPr>
              <a:t>Κύκλος μαθημάτων διαχείρισης έργων καινοτομίας</a:t>
            </a:r>
            <a:br>
              <a:rPr b="1" lang="el-GR">
                <a:solidFill>
                  <a:srgbClr val="124591"/>
                </a:solidFill>
              </a:rPr>
            </a:br>
            <a:endParaRPr b="1">
              <a:solidFill>
                <a:srgbClr val="124591"/>
              </a:solidFill>
            </a:endParaRPr>
          </a:p>
        </p:txBody>
      </p:sp>
      <p:sp>
        <p:nvSpPr>
          <p:cNvPr id="85" name="Google Shape;85;p1"/>
          <p:cNvSpPr txBox="1"/>
          <p:nvPr>
            <p:ph idx="1" type="body"/>
          </p:nvPr>
        </p:nvSpPr>
        <p:spPr>
          <a:xfrm>
            <a:off x="1366886" y="3165050"/>
            <a:ext cx="10316852" cy="1040123"/>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2800"/>
              <a:buNone/>
            </a:pPr>
            <a:r>
              <a:rPr b="1" lang="el-GR"/>
              <a:t>Στάδιο 5: Κλείσιμο</a:t>
            </a:r>
            <a:br>
              <a:rPr b="1" lang="el-GR"/>
            </a:br>
            <a:r>
              <a:rPr lang="el-GR"/>
              <a:t>Κυπριακός Σύνδεσμος Διαχείρισης Έργων</a:t>
            </a:r>
            <a:endParaRPr/>
          </a:p>
          <a:p>
            <a:pPr indent="0" lvl="0" marL="0" rtl="0" algn="ctr">
              <a:lnSpc>
                <a:spcPct val="90000"/>
              </a:lnSpc>
              <a:spcBef>
                <a:spcPts val="1000"/>
              </a:spcBef>
              <a:spcAft>
                <a:spcPts val="0"/>
              </a:spcAft>
              <a:buClr>
                <a:schemeClr val="dk1"/>
              </a:buClr>
              <a:buSzPts val="2800"/>
              <a:buNone/>
            </a:pPr>
            <a:r>
              <a:t/>
            </a:r>
            <a:endParaRPr b="1"/>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43" name="Shape 143"/>
        <p:cNvGrpSpPr/>
        <p:nvPr/>
      </p:nvGrpSpPr>
      <p:grpSpPr>
        <a:xfrm>
          <a:off x="0" y="0"/>
          <a:ext cx="0" cy="0"/>
          <a:chOff x="0" y="0"/>
          <a:chExt cx="0" cy="0"/>
        </a:xfrm>
      </p:grpSpPr>
      <p:sp>
        <p:nvSpPr>
          <p:cNvPr id="144" name="Google Shape;144;p10"/>
          <p:cNvSpPr txBox="1"/>
          <p:nvPr>
            <p:ph type="title"/>
          </p:nvPr>
        </p:nvSpPr>
        <p:spPr>
          <a:xfrm>
            <a:off x="139958" y="2514488"/>
            <a:ext cx="3387012" cy="2500716"/>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FF0000"/>
              </a:buClr>
              <a:buSzPts val="3600"/>
              <a:buFont typeface="Arial"/>
              <a:buNone/>
            </a:pPr>
            <a:br>
              <a:rPr b="1" lang="el-GR" sz="3600">
                <a:solidFill>
                  <a:srgbClr val="FF0000"/>
                </a:solidFill>
                <a:latin typeface="Arial"/>
                <a:ea typeface="Arial"/>
                <a:cs typeface="Arial"/>
                <a:sym typeface="Arial"/>
              </a:rPr>
            </a:br>
            <a:br>
              <a:rPr b="1" lang="el-GR" sz="3600">
                <a:latin typeface="Arial"/>
                <a:ea typeface="Arial"/>
                <a:cs typeface="Arial"/>
                <a:sym typeface="Arial"/>
              </a:rPr>
            </a:br>
            <a:r>
              <a:rPr b="1" lang="el-GR" sz="3600">
                <a:solidFill>
                  <a:srgbClr val="FF0000"/>
                </a:solidFill>
              </a:rPr>
              <a:t>Πτυχές πνευματικής και βιομηχανικής ιδιοκτησίας</a:t>
            </a:r>
            <a:br>
              <a:rPr b="1" lang="el-GR" sz="3600">
                <a:solidFill>
                  <a:srgbClr val="FF0000"/>
                </a:solidFill>
              </a:rPr>
            </a:br>
            <a:br>
              <a:rPr b="1" lang="el-GR" sz="3600">
                <a:solidFill>
                  <a:srgbClr val="FF0000"/>
                </a:solidFill>
              </a:rPr>
            </a:br>
            <a:br>
              <a:rPr b="1" lang="el-GR" sz="3600">
                <a:solidFill>
                  <a:srgbClr val="FF0000"/>
                </a:solidFill>
              </a:rPr>
            </a:br>
            <a:br>
              <a:rPr b="1" lang="el-GR" sz="3600">
                <a:solidFill>
                  <a:srgbClr val="FF0000"/>
                </a:solidFill>
              </a:rPr>
            </a:br>
            <a:r>
              <a:rPr b="1" lang="el-GR" sz="3600">
                <a:solidFill>
                  <a:srgbClr val="FF0000"/>
                </a:solidFill>
              </a:rPr>
              <a:t>Παρακολούθηση &amp; έλεγχος</a:t>
            </a:r>
            <a:br>
              <a:rPr b="1" lang="el-GR" sz="3600">
                <a:solidFill>
                  <a:srgbClr val="FF0000"/>
                </a:solidFill>
              </a:rPr>
            </a:br>
            <a:br>
              <a:rPr b="1" lang="el-GR" sz="3600">
                <a:solidFill>
                  <a:srgbClr val="FF0000"/>
                </a:solidFill>
              </a:rPr>
            </a:br>
            <a:br>
              <a:rPr b="1" lang="el-GR" sz="3600">
                <a:solidFill>
                  <a:srgbClr val="FF0000"/>
                </a:solidFill>
              </a:rPr>
            </a:br>
            <a:br>
              <a:rPr b="1" lang="el-GR" sz="3600">
                <a:solidFill>
                  <a:srgbClr val="FF0000"/>
                </a:solidFill>
              </a:rPr>
            </a:br>
            <a:br>
              <a:rPr b="1" lang="el-GR" sz="3600">
                <a:solidFill>
                  <a:srgbClr val="FF0000"/>
                </a:solidFill>
              </a:rPr>
            </a:br>
            <a:br>
              <a:rPr b="1" lang="el-GR" sz="3600">
                <a:solidFill>
                  <a:srgbClr val="FF0000"/>
                </a:solidFill>
              </a:rPr>
            </a:br>
            <a:endParaRPr b="1" sz="3600">
              <a:solidFill>
                <a:srgbClr val="FF0000"/>
              </a:solidFill>
              <a:latin typeface="Arial"/>
              <a:ea typeface="Arial"/>
              <a:cs typeface="Arial"/>
              <a:sym typeface="Arial"/>
            </a:endParaRPr>
          </a:p>
        </p:txBody>
      </p:sp>
      <p:sp>
        <p:nvSpPr>
          <p:cNvPr id="145" name="Google Shape;145;p10"/>
          <p:cNvSpPr txBox="1"/>
          <p:nvPr>
            <p:ph idx="1" type="body"/>
          </p:nvPr>
        </p:nvSpPr>
        <p:spPr>
          <a:xfrm>
            <a:off x="4422710" y="1095428"/>
            <a:ext cx="7501812" cy="4667144"/>
          </a:xfrm>
          <a:prstGeom prst="rect">
            <a:avLst/>
          </a:prstGeom>
          <a:noFill/>
          <a:ln>
            <a:noFill/>
          </a:ln>
        </p:spPr>
        <p:txBody>
          <a:bodyPr anchorCtr="0" anchor="t" bIns="45700" lIns="91425" spcFirstLastPara="1" rIns="91425" wrap="square" tIns="45700">
            <a:normAutofit/>
          </a:bodyPr>
          <a:lstStyle/>
          <a:p>
            <a:pPr indent="0" lvl="0" marL="0" rtl="0" algn="just">
              <a:lnSpc>
                <a:spcPct val="90000"/>
              </a:lnSpc>
              <a:spcBef>
                <a:spcPts val="0"/>
              </a:spcBef>
              <a:spcAft>
                <a:spcPts val="0"/>
              </a:spcAft>
              <a:buClr>
                <a:schemeClr val="dk1"/>
              </a:buClr>
              <a:buSzPts val="2600"/>
              <a:buNone/>
            </a:pPr>
            <a:r>
              <a:rPr lang="el-GR" sz="2600"/>
              <a:t>Ο διαχειριστής του έργου θα πρέπει να διασφαλίζει ότι όλες οι πτυχές πνευματικής και βιομηχανικής ιδιοκτησίας του έργου διαχειρίζονται σωστά και ότι διασφαλίζονται τα πιθανά δικαιώματα του οργανισμού</a:t>
            </a:r>
            <a:r>
              <a:rPr b="1" lang="el-GR" sz="2600">
                <a:solidFill>
                  <a:srgbClr val="124591"/>
                </a:solidFill>
              </a:rPr>
              <a:t>.</a:t>
            </a:r>
            <a:endParaRPr/>
          </a:p>
          <a:p>
            <a:pPr indent="0" lvl="0" marL="0" rtl="0" algn="just">
              <a:lnSpc>
                <a:spcPct val="90000"/>
              </a:lnSpc>
              <a:spcBef>
                <a:spcPts val="1000"/>
              </a:spcBef>
              <a:spcAft>
                <a:spcPts val="0"/>
              </a:spcAft>
              <a:buClr>
                <a:schemeClr val="dk1"/>
              </a:buClr>
              <a:buSzPts val="2600"/>
              <a:buNone/>
            </a:pPr>
            <a:r>
              <a:t/>
            </a:r>
            <a:endParaRPr sz="2600"/>
          </a:p>
          <a:p>
            <a:pPr indent="0" lvl="0" marL="0" rtl="0" algn="just">
              <a:lnSpc>
                <a:spcPct val="90000"/>
              </a:lnSpc>
              <a:spcBef>
                <a:spcPts val="1000"/>
              </a:spcBef>
              <a:spcAft>
                <a:spcPts val="0"/>
              </a:spcAft>
              <a:buClr>
                <a:schemeClr val="dk1"/>
              </a:buClr>
              <a:buSzPts val="2600"/>
              <a:buNone/>
            </a:pPr>
            <a:r>
              <a:rPr lang="el-GR" sz="2600"/>
              <a:t>Η δημιουργία ενός πλαισίου που θα διευκολύνει την παρακολούθηση και τον έλεγχο όλων των σταδίων του έργου θα επιτρέψει στον διαχειριστή έργου να αξιολογεί συνεχώς την πρόοδο του έργου και την ορθή υλοποίηση.</a:t>
            </a:r>
            <a:endParaRPr sz="2600"/>
          </a:p>
          <a:p>
            <a:pPr indent="0" lvl="0" marL="0" rtl="0" algn="just">
              <a:lnSpc>
                <a:spcPct val="90000"/>
              </a:lnSpc>
              <a:spcBef>
                <a:spcPts val="1000"/>
              </a:spcBef>
              <a:spcAft>
                <a:spcPts val="0"/>
              </a:spcAft>
              <a:buClr>
                <a:schemeClr val="dk1"/>
              </a:buClr>
              <a:buSzPts val="2600"/>
              <a:buNone/>
            </a:pPr>
            <a:r>
              <a:t/>
            </a:r>
            <a:endParaRPr sz="26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49" name="Shape 149"/>
        <p:cNvGrpSpPr/>
        <p:nvPr/>
      </p:nvGrpSpPr>
      <p:grpSpPr>
        <a:xfrm>
          <a:off x="0" y="0"/>
          <a:ext cx="0" cy="0"/>
          <a:chOff x="0" y="0"/>
          <a:chExt cx="0" cy="0"/>
        </a:xfrm>
      </p:grpSpPr>
      <p:sp>
        <p:nvSpPr>
          <p:cNvPr id="150" name="Google Shape;150;p11"/>
          <p:cNvSpPr txBox="1"/>
          <p:nvPr>
            <p:ph idx="1" type="body"/>
          </p:nvPr>
        </p:nvSpPr>
        <p:spPr>
          <a:xfrm>
            <a:off x="2903062" y="2279914"/>
            <a:ext cx="6385874" cy="1622078"/>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Clr>
                <a:schemeClr val="dk1"/>
              </a:buClr>
              <a:buSzPts val="5000"/>
              <a:buNone/>
            </a:pPr>
            <a:r>
              <a:rPr b="1" lang="el-GR" sz="5000"/>
              <a:t>ΣΑΣ ΕΥΧΑΡΙΣΤΟΥΜΕ ΓΙΑ ΤΗΝ ΠΡΟΣΟΧΗ ΣΑΣ</a:t>
            </a:r>
            <a:br>
              <a:rPr b="1" lang="el-GR" sz="5000"/>
            </a:br>
            <a:endParaRPr b="1" sz="5000"/>
          </a:p>
        </p:txBody>
      </p:sp>
      <p:pic>
        <p:nvPicPr>
          <p:cNvPr id="151" name="Google Shape;151;p11"/>
          <p:cNvPicPr preferRelativeResize="0"/>
          <p:nvPr/>
        </p:nvPicPr>
        <p:blipFill rotWithShape="1">
          <a:blip r:embed="rId4">
            <a:alphaModFix/>
          </a:blip>
          <a:srcRect b="0" l="0" r="0" t="0"/>
          <a:stretch/>
        </p:blipFill>
        <p:spPr>
          <a:xfrm>
            <a:off x="0" y="3584751"/>
            <a:ext cx="12191999" cy="16383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89" name="Shape 89"/>
        <p:cNvGrpSpPr/>
        <p:nvPr/>
      </p:nvGrpSpPr>
      <p:grpSpPr>
        <a:xfrm>
          <a:off x="0" y="0"/>
          <a:ext cx="0" cy="0"/>
          <a:chOff x="0" y="0"/>
          <a:chExt cx="0" cy="0"/>
        </a:xfrm>
      </p:grpSpPr>
      <p:sp>
        <p:nvSpPr>
          <p:cNvPr id="90" name="Google Shape;90;p3"/>
          <p:cNvSpPr txBox="1"/>
          <p:nvPr>
            <p:ph type="title"/>
          </p:nvPr>
        </p:nvSpPr>
        <p:spPr>
          <a:xfrm>
            <a:off x="792480" y="745819"/>
            <a:ext cx="9406554" cy="795142"/>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124591"/>
              </a:buClr>
              <a:buSzPts val="3600"/>
              <a:buFont typeface="Calibri"/>
              <a:buNone/>
            </a:pPr>
            <a:r>
              <a:rPr b="1" lang="el-GR" sz="3600">
                <a:solidFill>
                  <a:srgbClr val="124591"/>
                </a:solidFill>
              </a:rPr>
              <a:t>Κλείσιμο</a:t>
            </a:r>
            <a:endParaRPr b="1" sz="3600">
              <a:solidFill>
                <a:srgbClr val="124591"/>
              </a:solidFill>
            </a:endParaRPr>
          </a:p>
        </p:txBody>
      </p:sp>
      <p:sp>
        <p:nvSpPr>
          <p:cNvPr id="91" name="Google Shape;91;p3"/>
          <p:cNvSpPr txBox="1"/>
          <p:nvPr>
            <p:ph idx="1" type="body"/>
          </p:nvPr>
        </p:nvSpPr>
        <p:spPr>
          <a:xfrm>
            <a:off x="792480" y="1432560"/>
            <a:ext cx="10646851" cy="4985049"/>
          </a:xfrm>
          <a:prstGeom prst="rect">
            <a:avLst/>
          </a:prstGeom>
          <a:noFill/>
          <a:ln>
            <a:noFill/>
          </a:ln>
        </p:spPr>
        <p:txBody>
          <a:bodyPr anchorCtr="0" anchor="t" bIns="45700" lIns="91425" spcFirstLastPara="1" rIns="91425" wrap="square" tIns="45700">
            <a:normAutofit fontScale="85000" lnSpcReduction="20000"/>
          </a:bodyPr>
          <a:lstStyle/>
          <a:p>
            <a:pPr indent="0" lvl="0" marL="0" rtl="0" algn="just">
              <a:lnSpc>
                <a:spcPct val="90000"/>
              </a:lnSpc>
              <a:spcBef>
                <a:spcPts val="0"/>
              </a:spcBef>
              <a:spcAft>
                <a:spcPts val="0"/>
              </a:spcAft>
              <a:buClr>
                <a:schemeClr val="dk1"/>
              </a:buClr>
              <a:buSzPct val="100000"/>
              <a:buNone/>
            </a:pPr>
            <a:r>
              <a:rPr b="1" lang="el-GR"/>
              <a:t>Στόχος</a:t>
            </a:r>
            <a:endParaRPr/>
          </a:p>
          <a:p>
            <a:pPr indent="-228600" lvl="0" marL="228600" rtl="0" algn="just">
              <a:lnSpc>
                <a:spcPct val="90000"/>
              </a:lnSpc>
              <a:spcBef>
                <a:spcPts val="1000"/>
              </a:spcBef>
              <a:spcAft>
                <a:spcPts val="0"/>
              </a:spcAft>
              <a:buClr>
                <a:schemeClr val="dk1"/>
              </a:buClr>
              <a:buSzPct val="100000"/>
              <a:buFont typeface="Courier New"/>
              <a:buChar char="o"/>
            </a:pPr>
            <a:r>
              <a:rPr lang="el-GR"/>
              <a:t>αποδέσμευση των εσωτερικών και εξωτερικών πόρων που αποκτήθηκαν κατά τη διάρκεια του έργου για την υλοποίησή του </a:t>
            </a:r>
            <a:br>
              <a:rPr lang="el-GR"/>
            </a:br>
            <a:r>
              <a:rPr lang="el-GR"/>
              <a:t>έχοντας μια πλήρη εικόνα σχετικά με την υλοποίηση του έργου και τα παραδοτέα του, θα παρέχει μια σταθερή κατανόηση τυχόν κινδύνων που εμπλέκονται και θα επιτρέψει στον οργανισμό να διαχειρίζεται τους κινδύνους προληπτικά</a:t>
            </a:r>
            <a:endParaRPr/>
          </a:p>
          <a:p>
            <a:pPr indent="0" lvl="0" marL="0" rtl="0" algn="just">
              <a:lnSpc>
                <a:spcPct val="90000"/>
              </a:lnSpc>
              <a:spcBef>
                <a:spcPts val="1000"/>
              </a:spcBef>
              <a:spcAft>
                <a:spcPts val="0"/>
              </a:spcAft>
              <a:buClr>
                <a:schemeClr val="dk1"/>
              </a:buClr>
              <a:buSzPct val="100000"/>
              <a:buNone/>
            </a:pPr>
            <a:r>
              <a:t/>
            </a:r>
            <a:endParaRPr/>
          </a:p>
          <a:p>
            <a:pPr indent="0" lvl="0" marL="0" rtl="0" algn="just">
              <a:lnSpc>
                <a:spcPct val="90000"/>
              </a:lnSpc>
              <a:spcBef>
                <a:spcPts val="1000"/>
              </a:spcBef>
              <a:spcAft>
                <a:spcPts val="0"/>
              </a:spcAft>
              <a:buClr>
                <a:schemeClr val="dk1"/>
              </a:buClr>
              <a:buSzPct val="100000"/>
              <a:buNone/>
            </a:pPr>
            <a:r>
              <a:rPr b="1" lang="el-GR"/>
              <a:t>Μαθησιακά Αποτελέσματα: </a:t>
            </a:r>
            <a:endParaRPr/>
          </a:p>
          <a:p>
            <a:pPr indent="0" lvl="0" marL="0" rtl="0" algn="just">
              <a:lnSpc>
                <a:spcPct val="90000"/>
              </a:lnSpc>
              <a:spcBef>
                <a:spcPts val="1000"/>
              </a:spcBef>
              <a:spcAft>
                <a:spcPts val="0"/>
              </a:spcAft>
              <a:buClr>
                <a:schemeClr val="dk1"/>
              </a:buClr>
              <a:buSzPct val="100000"/>
              <a:buNone/>
            </a:pPr>
            <a:r>
              <a:rPr lang="el-GR"/>
              <a:t>Γνώσεις και ικανότητα συνεργασίας με:</a:t>
            </a:r>
            <a:endParaRPr/>
          </a:p>
          <a:p>
            <a:pPr indent="0" lvl="8" marL="3657600" rtl="0" algn="just">
              <a:lnSpc>
                <a:spcPct val="90000"/>
              </a:lnSpc>
              <a:spcBef>
                <a:spcPts val="500"/>
              </a:spcBef>
              <a:spcAft>
                <a:spcPts val="0"/>
              </a:spcAft>
              <a:buClr>
                <a:schemeClr val="accent1"/>
              </a:buClr>
              <a:buSzPct val="90000"/>
              <a:buNone/>
            </a:pPr>
            <a:r>
              <a:rPr b="1" lang="el-GR">
                <a:solidFill>
                  <a:schemeClr val="accent1"/>
                </a:solidFill>
              </a:rPr>
              <a:t>          </a:t>
            </a:r>
            <a:r>
              <a:rPr b="1" lang="el-GR">
                <a:solidFill>
                  <a:schemeClr val="accent1"/>
                </a:solidFill>
                <a:latin typeface="Calibri"/>
                <a:ea typeface="Calibri"/>
                <a:cs typeface="Calibri"/>
                <a:sym typeface="Calibri"/>
              </a:rPr>
              <a:t> </a:t>
            </a:r>
            <a:r>
              <a:rPr b="1" lang="el-GR" sz="2100">
                <a:solidFill>
                  <a:srgbClr val="124591"/>
                </a:solidFill>
                <a:latin typeface="Calibri"/>
                <a:ea typeface="Calibri"/>
                <a:cs typeface="Calibri"/>
                <a:sym typeface="Calibri"/>
              </a:rPr>
              <a:t> 	</a:t>
            </a:r>
            <a:r>
              <a:rPr b="1" lang="el-GR" sz="2000">
                <a:solidFill>
                  <a:srgbClr val="124591"/>
                </a:solidFill>
                <a:latin typeface="Calibri"/>
                <a:ea typeface="Calibri"/>
                <a:cs typeface="Calibri"/>
                <a:sym typeface="Calibri"/>
              </a:rPr>
              <a:t>- </a:t>
            </a:r>
            <a:r>
              <a:rPr b="1" lang="el-GR" sz="2000">
                <a:solidFill>
                  <a:srgbClr val="124591"/>
                </a:solidFill>
              </a:rPr>
              <a:t>Αναφορές</a:t>
            </a:r>
            <a:r>
              <a:rPr b="1" lang="el-GR" sz="2000">
                <a:solidFill>
                  <a:srgbClr val="124591"/>
                </a:solidFill>
                <a:latin typeface="Calibri"/>
                <a:ea typeface="Calibri"/>
                <a:cs typeface="Calibri"/>
                <a:sym typeface="Calibri"/>
              </a:rPr>
              <a:t> </a:t>
            </a:r>
            <a:endParaRPr b="1" sz="2000">
              <a:solidFill>
                <a:srgbClr val="124591"/>
              </a:solidFill>
              <a:latin typeface="Calibri"/>
              <a:ea typeface="Calibri"/>
              <a:cs typeface="Calibri"/>
              <a:sym typeface="Calibri"/>
            </a:endParaRPr>
          </a:p>
          <a:p>
            <a:pPr indent="0" lvl="8" marL="3657600" rtl="0" algn="just">
              <a:lnSpc>
                <a:spcPct val="90000"/>
              </a:lnSpc>
              <a:spcBef>
                <a:spcPts val="500"/>
              </a:spcBef>
              <a:spcAft>
                <a:spcPts val="0"/>
              </a:spcAft>
              <a:buClr>
                <a:srgbClr val="124591"/>
              </a:buClr>
              <a:buSzPct val="100000"/>
              <a:buNone/>
            </a:pPr>
            <a:r>
              <a:rPr b="1" lang="el-GR" sz="2000">
                <a:solidFill>
                  <a:srgbClr val="124591"/>
                </a:solidFill>
                <a:latin typeface="Calibri"/>
                <a:ea typeface="Calibri"/>
                <a:cs typeface="Calibri"/>
                <a:sym typeface="Calibri"/>
              </a:rPr>
              <a:t>           	- </a:t>
            </a:r>
            <a:r>
              <a:rPr b="1" lang="el-GR" sz="2000">
                <a:solidFill>
                  <a:srgbClr val="124591"/>
                </a:solidFill>
              </a:rPr>
              <a:t>μέτρηση της απόδοσης </a:t>
            </a:r>
            <a:endParaRPr b="1" sz="2000">
              <a:solidFill>
                <a:srgbClr val="124591"/>
              </a:solidFill>
            </a:endParaRPr>
          </a:p>
          <a:p>
            <a:pPr indent="0" lvl="8" marL="3657600" rtl="0" algn="just">
              <a:lnSpc>
                <a:spcPct val="90000"/>
              </a:lnSpc>
              <a:spcBef>
                <a:spcPts val="500"/>
              </a:spcBef>
              <a:spcAft>
                <a:spcPts val="0"/>
              </a:spcAft>
              <a:buClr>
                <a:schemeClr val="accent1"/>
              </a:buClr>
              <a:buSzPct val="100000"/>
              <a:buNone/>
            </a:pPr>
            <a:r>
              <a:rPr b="1" lang="el-GR" sz="2000">
                <a:solidFill>
                  <a:schemeClr val="accent1"/>
                </a:solidFill>
              </a:rPr>
              <a:t>           	</a:t>
            </a:r>
            <a:r>
              <a:rPr b="1" lang="el-GR" sz="2000">
                <a:solidFill>
                  <a:srgbClr val="124591"/>
                </a:solidFill>
              </a:rPr>
              <a:t>- τήρηση του προϋπολογισμού </a:t>
            </a:r>
            <a:endParaRPr b="1" sz="2000">
              <a:solidFill>
                <a:srgbClr val="124591"/>
              </a:solidFill>
            </a:endParaRPr>
          </a:p>
          <a:p>
            <a:pPr indent="0" lvl="8" marL="3657600" rtl="0" algn="just">
              <a:lnSpc>
                <a:spcPct val="90000"/>
              </a:lnSpc>
              <a:spcBef>
                <a:spcPts val="500"/>
              </a:spcBef>
              <a:spcAft>
                <a:spcPts val="0"/>
              </a:spcAft>
              <a:buClr>
                <a:srgbClr val="124591"/>
              </a:buClr>
              <a:buSzPct val="100000"/>
              <a:buNone/>
            </a:pPr>
            <a:r>
              <a:rPr b="1" lang="el-GR" sz="2000">
                <a:solidFill>
                  <a:srgbClr val="124591"/>
                </a:solidFill>
              </a:rPr>
              <a:t>          	- τήρηση του χρονοδιαγράμματος</a:t>
            </a:r>
            <a:endParaRPr b="1" sz="2000">
              <a:solidFill>
                <a:srgbClr val="124591"/>
              </a:solidFill>
            </a:endParaRPr>
          </a:p>
          <a:p>
            <a:pPr indent="0" lvl="8" marL="3657600" rtl="0" algn="just">
              <a:lnSpc>
                <a:spcPct val="90000"/>
              </a:lnSpc>
              <a:spcBef>
                <a:spcPts val="500"/>
              </a:spcBef>
              <a:spcAft>
                <a:spcPts val="0"/>
              </a:spcAft>
              <a:buClr>
                <a:srgbClr val="124591"/>
              </a:buClr>
              <a:buSzPct val="100000"/>
              <a:buNone/>
            </a:pPr>
            <a:r>
              <a:rPr b="1" lang="el-GR" sz="2000">
                <a:solidFill>
                  <a:srgbClr val="124591"/>
                </a:solidFill>
                <a:latin typeface="Calibri"/>
                <a:ea typeface="Calibri"/>
                <a:cs typeface="Calibri"/>
                <a:sym typeface="Calibri"/>
              </a:rPr>
              <a:t>          	- </a:t>
            </a:r>
            <a:r>
              <a:rPr b="1" lang="el-GR" sz="2000">
                <a:solidFill>
                  <a:srgbClr val="124591"/>
                </a:solidFill>
              </a:rPr>
              <a:t>μέτρηση των επιπτώσεων</a:t>
            </a:r>
            <a:endParaRPr b="1" sz="2000">
              <a:solidFill>
                <a:srgbClr val="124591"/>
              </a:solidFill>
              <a:latin typeface="Calibri"/>
              <a:ea typeface="Calibri"/>
              <a:cs typeface="Calibri"/>
              <a:sym typeface="Calibri"/>
            </a:endParaRPr>
          </a:p>
          <a:p>
            <a:pPr indent="0" lvl="8" marL="3657600" rtl="0" algn="just">
              <a:lnSpc>
                <a:spcPct val="90000"/>
              </a:lnSpc>
              <a:spcBef>
                <a:spcPts val="500"/>
              </a:spcBef>
              <a:spcAft>
                <a:spcPts val="0"/>
              </a:spcAft>
              <a:buClr>
                <a:srgbClr val="124591"/>
              </a:buClr>
              <a:buSzPct val="100000"/>
              <a:buNone/>
            </a:pPr>
            <a:r>
              <a:rPr b="1" lang="el-GR" sz="2000">
                <a:solidFill>
                  <a:srgbClr val="124591"/>
                </a:solidFill>
                <a:latin typeface="Calibri"/>
                <a:ea typeface="Calibri"/>
                <a:cs typeface="Calibri"/>
                <a:sym typeface="Calibri"/>
              </a:rPr>
              <a:t>          	- </a:t>
            </a:r>
            <a:r>
              <a:rPr b="1" lang="el-GR" sz="2000">
                <a:solidFill>
                  <a:srgbClr val="124591"/>
                </a:solidFill>
              </a:rPr>
              <a:t>διαδικασίες παρακολούθησης και ελέγχου </a:t>
            </a:r>
            <a:endParaRPr b="1" sz="2000">
              <a:solidFill>
                <a:srgbClr val="124591"/>
              </a:solidFill>
              <a:latin typeface="Calibri"/>
              <a:ea typeface="Calibri"/>
              <a:cs typeface="Calibri"/>
              <a:sym typeface="Calibri"/>
            </a:endParaRPr>
          </a:p>
          <a:p>
            <a:pPr indent="0" lvl="8" marL="3657600" rtl="0" algn="just">
              <a:lnSpc>
                <a:spcPct val="90000"/>
              </a:lnSpc>
              <a:spcBef>
                <a:spcPts val="500"/>
              </a:spcBef>
              <a:spcAft>
                <a:spcPts val="0"/>
              </a:spcAft>
              <a:buClr>
                <a:srgbClr val="124591"/>
              </a:buClr>
              <a:buSzPct val="100000"/>
              <a:buNone/>
            </a:pPr>
            <a:r>
              <a:rPr b="1" lang="el-GR" sz="2000">
                <a:solidFill>
                  <a:srgbClr val="124591"/>
                </a:solidFill>
                <a:latin typeface="Calibri"/>
                <a:ea typeface="Calibri"/>
                <a:cs typeface="Calibri"/>
                <a:sym typeface="Calibri"/>
              </a:rPr>
              <a:t>          	- </a:t>
            </a:r>
            <a:r>
              <a:rPr b="1" lang="el-GR" sz="2000">
                <a:solidFill>
                  <a:srgbClr val="124591"/>
                </a:solidFill>
              </a:rPr>
              <a:t>βιωσιμότητα</a:t>
            </a:r>
            <a:endParaRPr b="1" sz="2000">
              <a:solidFill>
                <a:srgbClr val="124591"/>
              </a:solidFill>
              <a:latin typeface="Calibri"/>
              <a:ea typeface="Calibri"/>
              <a:cs typeface="Calibri"/>
              <a:sym typeface="Calibri"/>
            </a:endParaRPr>
          </a:p>
          <a:p>
            <a:pPr indent="0" lvl="0" marL="0" rtl="0" algn="just">
              <a:lnSpc>
                <a:spcPct val="90000"/>
              </a:lnSpc>
              <a:spcBef>
                <a:spcPts val="1000"/>
              </a:spcBef>
              <a:spcAft>
                <a:spcPts val="0"/>
              </a:spcAft>
              <a:buClr>
                <a:schemeClr val="dk1"/>
              </a:buClr>
              <a:buSzPct val="100000"/>
              <a:buNone/>
            </a:pPr>
            <a:r>
              <a:t/>
            </a:r>
            <a:endParaRPr/>
          </a:p>
          <a:p>
            <a:pPr indent="0" lvl="0" marL="0" rtl="0" algn="just">
              <a:lnSpc>
                <a:spcPct val="90000"/>
              </a:lnSpc>
              <a:spcBef>
                <a:spcPts val="1000"/>
              </a:spcBef>
              <a:spcAft>
                <a:spcPts val="0"/>
              </a:spcAft>
              <a:buClr>
                <a:schemeClr val="dk1"/>
              </a:buClr>
              <a:buSzPct val="100000"/>
              <a:buNone/>
            </a:pPr>
            <a:r>
              <a:t/>
            </a:r>
            <a:endParaRPr/>
          </a:p>
          <a:p>
            <a:pPr indent="-77470" lvl="0" marL="228600" rtl="0" algn="just">
              <a:lnSpc>
                <a:spcPct val="90000"/>
              </a:lnSpc>
              <a:spcBef>
                <a:spcPts val="1000"/>
              </a:spcBef>
              <a:spcAft>
                <a:spcPts val="0"/>
              </a:spcAft>
              <a:buClr>
                <a:schemeClr val="dk1"/>
              </a:buClr>
              <a:buSzPct val="100000"/>
              <a:buNone/>
            </a:pPr>
            <a:r>
              <a:t/>
            </a:r>
            <a:endParaRPr/>
          </a:p>
          <a:p>
            <a:pPr indent="-77470" lvl="0" marL="228600" rtl="0" algn="just">
              <a:lnSpc>
                <a:spcPct val="90000"/>
              </a:lnSpc>
              <a:spcBef>
                <a:spcPts val="1000"/>
              </a:spcBef>
              <a:spcAft>
                <a:spcPts val="0"/>
              </a:spcAft>
              <a:buClr>
                <a:schemeClr val="dk1"/>
              </a:buClr>
              <a:buSzPct val="100000"/>
              <a:buNone/>
            </a:pPr>
            <a:r>
              <a:t/>
            </a:r>
            <a:endParaRPr/>
          </a:p>
        </p:txBody>
      </p:sp>
      <p:pic>
        <p:nvPicPr>
          <p:cNvPr id="92" name="Google Shape;92;p3"/>
          <p:cNvPicPr preferRelativeResize="0"/>
          <p:nvPr/>
        </p:nvPicPr>
        <p:blipFill rotWithShape="1">
          <a:blip r:embed="rId4">
            <a:alphaModFix/>
          </a:blip>
          <a:srcRect b="0" l="0" r="0" t="0"/>
          <a:stretch/>
        </p:blipFill>
        <p:spPr>
          <a:xfrm>
            <a:off x="10049069" y="3632233"/>
            <a:ext cx="1178207" cy="1034064"/>
          </a:xfrm>
          <a:prstGeom prst="rect">
            <a:avLst/>
          </a:prstGeom>
          <a:noFill/>
          <a:ln>
            <a:noFill/>
          </a:ln>
        </p:spPr>
      </p:pic>
      <p:pic>
        <p:nvPicPr>
          <p:cNvPr id="93" name="Google Shape;93;p3"/>
          <p:cNvPicPr preferRelativeResize="0"/>
          <p:nvPr/>
        </p:nvPicPr>
        <p:blipFill rotWithShape="1">
          <a:blip r:embed="rId5">
            <a:alphaModFix/>
          </a:blip>
          <a:srcRect b="0" l="0" r="0" t="0"/>
          <a:stretch/>
        </p:blipFill>
        <p:spPr>
          <a:xfrm>
            <a:off x="10173334" y="745819"/>
            <a:ext cx="929675" cy="979318"/>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97" name="Shape 97"/>
        <p:cNvGrpSpPr/>
        <p:nvPr/>
      </p:nvGrpSpPr>
      <p:grpSpPr>
        <a:xfrm>
          <a:off x="0" y="0"/>
          <a:ext cx="0" cy="0"/>
          <a:chOff x="0" y="0"/>
          <a:chExt cx="0" cy="0"/>
        </a:xfrm>
      </p:grpSpPr>
      <p:sp>
        <p:nvSpPr>
          <p:cNvPr id="98" name="Google Shape;98;p2"/>
          <p:cNvSpPr txBox="1"/>
          <p:nvPr>
            <p:ph type="title"/>
          </p:nvPr>
        </p:nvSpPr>
        <p:spPr>
          <a:xfrm>
            <a:off x="971394" y="820467"/>
            <a:ext cx="9227640" cy="795142"/>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124591"/>
              </a:buClr>
              <a:buSzPts val="3600"/>
              <a:buFont typeface="Calibri"/>
              <a:buNone/>
            </a:pPr>
            <a:r>
              <a:rPr b="1" lang="el-GR" sz="3600">
                <a:solidFill>
                  <a:srgbClr val="124591"/>
                </a:solidFill>
              </a:rPr>
              <a:t>Κλείσιμο</a:t>
            </a:r>
            <a:endParaRPr b="1" sz="3600">
              <a:solidFill>
                <a:srgbClr val="124591"/>
              </a:solidFill>
            </a:endParaRPr>
          </a:p>
        </p:txBody>
      </p:sp>
      <p:sp>
        <p:nvSpPr>
          <p:cNvPr id="99" name="Google Shape;99;p2"/>
          <p:cNvSpPr txBox="1"/>
          <p:nvPr/>
        </p:nvSpPr>
        <p:spPr>
          <a:xfrm>
            <a:off x="937574" y="1585235"/>
            <a:ext cx="10316852" cy="4390241"/>
          </a:xfrm>
          <a:prstGeom prst="rect">
            <a:avLst/>
          </a:prstGeom>
          <a:noFill/>
          <a:ln>
            <a:noFill/>
          </a:ln>
        </p:spPr>
        <p:txBody>
          <a:bodyPr anchorCtr="0" anchor="t" bIns="45700" lIns="91425" spcFirstLastPara="1" rIns="91425" wrap="square" tIns="45700">
            <a:normAutofit/>
          </a:bodyPr>
          <a:lstStyle/>
          <a:p>
            <a:pPr indent="0" lvl="0" marL="0" marR="0" rtl="0" algn="just">
              <a:lnSpc>
                <a:spcPct val="90000"/>
              </a:lnSpc>
              <a:spcBef>
                <a:spcPts val="0"/>
              </a:spcBef>
              <a:spcAft>
                <a:spcPts val="0"/>
              </a:spcAft>
              <a:buClr>
                <a:schemeClr val="dk1"/>
              </a:buClr>
              <a:buSzPts val="2800"/>
              <a:buFont typeface="Arial"/>
              <a:buNone/>
            </a:pPr>
            <a:r>
              <a:rPr b="1" i="0" lang="el-GR" sz="2800" u="none" cap="none" strike="noStrike">
                <a:solidFill>
                  <a:schemeClr val="dk1"/>
                </a:solidFill>
                <a:latin typeface="Calibri"/>
                <a:ea typeface="Calibri"/>
                <a:cs typeface="Calibri"/>
                <a:sym typeface="Calibri"/>
              </a:rPr>
              <a:t>Το πέμπτο και τελευταίο στάδιο του μοντέλου InnoPro έχει ως στόχο να επιτρέψει στους μαθητές να:</a:t>
            </a:r>
            <a:endParaRPr b="1" i="0" sz="2800" u="none" cap="none" strike="noStrike">
              <a:solidFill>
                <a:schemeClr val="dk1"/>
              </a:solidFill>
              <a:latin typeface="Calibri"/>
              <a:ea typeface="Calibri"/>
              <a:cs typeface="Calibri"/>
              <a:sym typeface="Calibri"/>
            </a:endParaRPr>
          </a:p>
          <a:p>
            <a:pPr indent="-228600" lvl="1" marL="685800" marR="0" rtl="0" algn="just">
              <a:lnSpc>
                <a:spcPct val="90000"/>
              </a:lnSpc>
              <a:spcBef>
                <a:spcPts val="500"/>
              </a:spcBef>
              <a:spcAft>
                <a:spcPts val="0"/>
              </a:spcAft>
              <a:buClr>
                <a:schemeClr val="dk1"/>
              </a:buClr>
              <a:buSzPts val="2400"/>
              <a:buFont typeface="Arial"/>
              <a:buChar char="•"/>
            </a:pPr>
            <a:r>
              <a:rPr b="0" i="0" lang="el-GR" sz="2400" u="none" cap="none" strike="noStrike">
                <a:solidFill>
                  <a:schemeClr val="dk1"/>
                </a:solidFill>
                <a:latin typeface="Calibri"/>
                <a:ea typeface="Calibri"/>
                <a:cs typeface="Calibri"/>
                <a:sym typeface="Calibri"/>
              </a:rPr>
              <a:t> Αποκτήσουν καλύτερη κατανόηση των δραστηριοτήτων που σχετίζονται με τον κύκλο ζωής της διαχείρισης έργου</a:t>
            </a:r>
            <a:br>
              <a:rPr b="0" i="0" lang="el-GR" sz="2400" u="none" cap="none" strike="noStrike">
                <a:solidFill>
                  <a:schemeClr val="dk1"/>
                </a:solidFill>
                <a:latin typeface="Calibri"/>
                <a:ea typeface="Calibri"/>
                <a:cs typeface="Calibri"/>
                <a:sym typeface="Calibri"/>
              </a:rPr>
            </a:br>
            <a:r>
              <a:rPr b="0" i="0" lang="el-GR" sz="2400" u="none" cap="none" strike="noStrike">
                <a:solidFill>
                  <a:schemeClr val="dk1"/>
                </a:solidFill>
                <a:latin typeface="Calibri"/>
                <a:ea typeface="Calibri"/>
                <a:cs typeface="Calibri"/>
                <a:sym typeface="Calibri"/>
              </a:rPr>
              <a:t>Να αποκτήσουν τις βάσεις για την εκτέλεση των έργων τους αποδοτικά και αποτελεσματικά</a:t>
            </a:r>
            <a:br>
              <a:rPr b="0" i="0" lang="el-GR" sz="2400" u="none" cap="none" strike="noStrike">
                <a:solidFill>
                  <a:schemeClr val="dk1"/>
                </a:solidFill>
                <a:latin typeface="Calibri"/>
                <a:ea typeface="Calibri"/>
                <a:cs typeface="Calibri"/>
                <a:sym typeface="Calibri"/>
              </a:rPr>
            </a:br>
            <a:r>
              <a:rPr b="0" i="0" lang="el-GR" sz="2400" u="none" cap="none" strike="noStrike">
                <a:solidFill>
                  <a:schemeClr val="dk1"/>
                </a:solidFill>
                <a:latin typeface="Calibri"/>
                <a:ea typeface="Calibri"/>
                <a:cs typeface="Calibri"/>
                <a:sym typeface="Calibri"/>
              </a:rPr>
              <a:t>Πραγματοποιήσουν αμέσως μετά την υλοποίηση του έργου και την ολοκλήρωση των παραδοτέων του</a:t>
            </a:r>
            <a:endParaRPr b="0" i="0" sz="2400" u="none" cap="none" strike="noStrike">
              <a:solidFill>
                <a:schemeClr val="dk1"/>
              </a:solidFill>
              <a:latin typeface="Calibri"/>
              <a:ea typeface="Calibri"/>
              <a:cs typeface="Calibri"/>
              <a:sym typeface="Calibri"/>
            </a:endParaRPr>
          </a:p>
          <a:p>
            <a:pPr indent="0" lvl="0" marL="0" marR="0" rtl="0" algn="just">
              <a:lnSpc>
                <a:spcPct val="90000"/>
              </a:lnSpc>
              <a:spcBef>
                <a:spcPts val="1000"/>
              </a:spcBef>
              <a:spcAft>
                <a:spcPts val="0"/>
              </a:spcAft>
              <a:buClr>
                <a:schemeClr val="dk1"/>
              </a:buClr>
              <a:buSzPts val="2800"/>
              <a:buFont typeface="Arial"/>
              <a:buNone/>
            </a:pPr>
            <a:r>
              <a:rPr b="1" i="0" lang="el-GR" sz="2800" u="none" cap="none" strike="noStrike">
                <a:solidFill>
                  <a:schemeClr val="dk1"/>
                </a:solidFill>
                <a:latin typeface="Calibri"/>
                <a:ea typeface="Calibri"/>
                <a:cs typeface="Calibri"/>
                <a:sym typeface="Calibri"/>
              </a:rPr>
              <a:t>Σκοπός: </a:t>
            </a:r>
            <a:r>
              <a:rPr b="1" i="0" lang="el-GR" sz="2800" u="none" cap="none" strike="noStrike">
                <a:solidFill>
                  <a:srgbClr val="124591"/>
                </a:solidFill>
                <a:latin typeface="Calibri"/>
                <a:ea typeface="Calibri"/>
                <a:cs typeface="Calibri"/>
                <a:sym typeface="Calibri"/>
              </a:rPr>
              <a:t>Για να διασφαλιστεί ότι όλες οι εργασίες του έργου έχουν ολοκληρωθεί σύμφωνα με το σχέδιο έργου</a:t>
            </a:r>
            <a:endParaRPr b="1" i="0" sz="2800" u="none" cap="none" strike="noStrike">
              <a:solidFill>
                <a:srgbClr val="124591"/>
              </a:solidFill>
              <a:latin typeface="Calibri"/>
              <a:ea typeface="Calibri"/>
              <a:cs typeface="Calibri"/>
              <a:sym typeface="Calibri"/>
            </a:endParaRPr>
          </a:p>
        </p:txBody>
      </p:sp>
      <p:pic>
        <p:nvPicPr>
          <p:cNvPr id="100" name="Google Shape;100;p2"/>
          <p:cNvPicPr preferRelativeResize="0"/>
          <p:nvPr/>
        </p:nvPicPr>
        <p:blipFill rotWithShape="1">
          <a:blip r:embed="rId4">
            <a:alphaModFix/>
          </a:blip>
          <a:srcRect b="0" l="0" r="0" t="0"/>
          <a:stretch/>
        </p:blipFill>
        <p:spPr>
          <a:xfrm>
            <a:off x="9309671" y="5496780"/>
            <a:ext cx="1778726" cy="708711"/>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04" name="Shape 104"/>
        <p:cNvGrpSpPr/>
        <p:nvPr/>
      </p:nvGrpSpPr>
      <p:grpSpPr>
        <a:xfrm>
          <a:off x="0" y="0"/>
          <a:ext cx="0" cy="0"/>
          <a:chOff x="0" y="0"/>
          <a:chExt cx="0" cy="0"/>
        </a:xfrm>
      </p:grpSpPr>
      <p:sp>
        <p:nvSpPr>
          <p:cNvPr id="105" name="Google Shape;105;p4"/>
          <p:cNvSpPr txBox="1"/>
          <p:nvPr>
            <p:ph type="title"/>
          </p:nvPr>
        </p:nvSpPr>
        <p:spPr>
          <a:xfrm>
            <a:off x="980725" y="633855"/>
            <a:ext cx="9227640" cy="795142"/>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124591"/>
              </a:buClr>
              <a:buSzPts val="3600"/>
              <a:buFont typeface="Calibri"/>
              <a:buNone/>
            </a:pPr>
            <a:r>
              <a:rPr b="1" lang="el-GR" sz="3600">
                <a:solidFill>
                  <a:srgbClr val="124591"/>
                </a:solidFill>
              </a:rPr>
              <a:t>Κλείσιμο – Περιεχόμενο</a:t>
            </a:r>
            <a:endParaRPr b="1" sz="3600">
              <a:solidFill>
                <a:srgbClr val="124591"/>
              </a:solidFill>
            </a:endParaRPr>
          </a:p>
        </p:txBody>
      </p:sp>
      <p:sp>
        <p:nvSpPr>
          <p:cNvPr id="106" name="Google Shape;106;p4"/>
          <p:cNvSpPr txBox="1"/>
          <p:nvPr>
            <p:ph idx="1" type="body"/>
          </p:nvPr>
        </p:nvSpPr>
        <p:spPr>
          <a:xfrm>
            <a:off x="838440" y="1242230"/>
            <a:ext cx="10316852" cy="4876800"/>
          </a:xfrm>
          <a:prstGeom prst="rect">
            <a:avLst/>
          </a:prstGeom>
          <a:noFill/>
          <a:ln>
            <a:noFill/>
          </a:ln>
        </p:spPr>
        <p:txBody>
          <a:bodyPr anchorCtr="0" anchor="t" bIns="45700" lIns="91425" spcFirstLastPara="1" rIns="91425" wrap="square" tIns="45700">
            <a:normAutofit/>
          </a:bodyPr>
          <a:lstStyle/>
          <a:p>
            <a:pPr indent="0" lvl="0" marL="0" rtl="0" algn="just">
              <a:lnSpc>
                <a:spcPct val="90000"/>
              </a:lnSpc>
              <a:spcBef>
                <a:spcPts val="0"/>
              </a:spcBef>
              <a:spcAft>
                <a:spcPts val="0"/>
              </a:spcAft>
              <a:buClr>
                <a:schemeClr val="dk1"/>
              </a:buClr>
              <a:buSzPts val="2600"/>
              <a:buNone/>
            </a:pPr>
            <a:r>
              <a:rPr b="1" lang="el-GR" sz="2600"/>
              <a:t>5 Βήματα</a:t>
            </a:r>
            <a:endParaRPr b="1" sz="2600"/>
          </a:p>
          <a:p>
            <a:pPr indent="0" lvl="0" marL="0" rtl="0" algn="just">
              <a:lnSpc>
                <a:spcPct val="90000"/>
              </a:lnSpc>
              <a:spcBef>
                <a:spcPts val="1000"/>
              </a:spcBef>
              <a:spcAft>
                <a:spcPts val="0"/>
              </a:spcAft>
              <a:buClr>
                <a:srgbClr val="124591"/>
              </a:buClr>
              <a:buSzPts val="2600"/>
              <a:buNone/>
            </a:pPr>
            <a:r>
              <a:rPr b="1" lang="el-GR" sz="2600">
                <a:solidFill>
                  <a:srgbClr val="124591"/>
                </a:solidFill>
              </a:rPr>
              <a:t>Παραδοτέα μεταφοράς </a:t>
            </a:r>
            <a:r>
              <a:rPr lang="el-GR" sz="2600"/>
              <a:t>- Οριστικοποίηση και μεταφορά των παραδοτέων του έργου στους ενδιαφερόμενους </a:t>
            </a:r>
            <a:endParaRPr sz="2600"/>
          </a:p>
          <a:p>
            <a:pPr indent="0" lvl="0" marL="0" rtl="0" algn="just">
              <a:lnSpc>
                <a:spcPct val="90000"/>
              </a:lnSpc>
              <a:spcBef>
                <a:spcPts val="1000"/>
              </a:spcBef>
              <a:spcAft>
                <a:spcPts val="0"/>
              </a:spcAft>
              <a:buClr>
                <a:srgbClr val="124591"/>
              </a:buClr>
              <a:buSzPts val="2600"/>
              <a:buNone/>
            </a:pPr>
            <a:r>
              <a:rPr b="1" lang="el-GR" sz="2600">
                <a:solidFill>
                  <a:srgbClr val="124591"/>
                </a:solidFill>
              </a:rPr>
              <a:t>Επιβεβαίωση ολοκλήρωσης </a:t>
            </a:r>
            <a:r>
              <a:rPr lang="el-GR" sz="2600"/>
              <a:t>- Επιβεβαιώστε ότι το έργο έχει ολοκληρωθεί από όλα τα ενδιαφερόμενα μέρη</a:t>
            </a:r>
            <a:endParaRPr sz="2600"/>
          </a:p>
          <a:p>
            <a:pPr indent="0" lvl="0" marL="0" rtl="0" algn="just">
              <a:lnSpc>
                <a:spcPct val="90000"/>
              </a:lnSpc>
              <a:spcBef>
                <a:spcPts val="1000"/>
              </a:spcBef>
              <a:spcAft>
                <a:spcPts val="0"/>
              </a:spcAft>
              <a:buClr>
                <a:srgbClr val="124591"/>
              </a:buClr>
              <a:buSzPts val="2600"/>
              <a:buNone/>
            </a:pPr>
            <a:r>
              <a:rPr b="1" lang="el-GR" sz="2600">
                <a:solidFill>
                  <a:srgbClr val="124591"/>
                </a:solidFill>
              </a:rPr>
              <a:t>Επανεξετάστε το Έργο </a:t>
            </a:r>
            <a:r>
              <a:rPr lang="el-GR" sz="2600"/>
              <a:t>- Εξέτασε όλες τις συμβάσεις και τα έγγραφα</a:t>
            </a:r>
            <a:endParaRPr sz="2600"/>
          </a:p>
          <a:p>
            <a:pPr indent="0" lvl="0" marL="0" rtl="0" algn="just">
              <a:lnSpc>
                <a:spcPct val="90000"/>
              </a:lnSpc>
              <a:spcBef>
                <a:spcPts val="1000"/>
              </a:spcBef>
              <a:spcAft>
                <a:spcPts val="0"/>
              </a:spcAft>
              <a:buClr>
                <a:srgbClr val="124591"/>
              </a:buClr>
              <a:buSzPts val="2600"/>
              <a:buNone/>
            </a:pPr>
            <a:r>
              <a:rPr b="1" lang="el-GR" sz="2600">
                <a:solidFill>
                  <a:srgbClr val="124591"/>
                </a:solidFill>
              </a:rPr>
              <a:t>Τεκμηρίωση αρχείου </a:t>
            </a:r>
            <a:r>
              <a:rPr lang="el-GR" sz="2600"/>
              <a:t>- Αρχειοθετήστε όλα τα έγγραφα και τυχόν σημειώσεις και δεδομένα που θα μπορούσαν να αποδειχθούν χρήσιμα</a:t>
            </a:r>
            <a:endParaRPr sz="2600"/>
          </a:p>
          <a:p>
            <a:pPr indent="0" lvl="0" marL="0" rtl="0" algn="just">
              <a:lnSpc>
                <a:spcPct val="90000"/>
              </a:lnSpc>
              <a:spcBef>
                <a:spcPts val="1000"/>
              </a:spcBef>
              <a:spcAft>
                <a:spcPts val="0"/>
              </a:spcAft>
              <a:buClr>
                <a:srgbClr val="124591"/>
              </a:buClr>
              <a:buSzPts val="2600"/>
              <a:buNone/>
            </a:pPr>
            <a:r>
              <a:rPr b="1" lang="el-GR" sz="2600">
                <a:solidFill>
                  <a:srgbClr val="124591"/>
                </a:solidFill>
              </a:rPr>
              <a:t>Εκ νέου εκχώρηση πόρων </a:t>
            </a:r>
            <a:r>
              <a:rPr lang="el-GR" sz="2600"/>
              <a:t>- Απελευθερώστε επίσημα τους πόρους για άλλα έργα ή έργα</a:t>
            </a:r>
            <a:br>
              <a:rPr lang="el-GR" sz="2600"/>
            </a:br>
            <a:endParaRPr sz="2600"/>
          </a:p>
          <a:p>
            <a:pPr indent="-63500" lvl="0" marL="228600" rtl="0" algn="just">
              <a:lnSpc>
                <a:spcPct val="90000"/>
              </a:lnSpc>
              <a:spcBef>
                <a:spcPts val="1000"/>
              </a:spcBef>
              <a:spcAft>
                <a:spcPts val="0"/>
              </a:spcAft>
              <a:buClr>
                <a:schemeClr val="dk1"/>
              </a:buClr>
              <a:buSzPts val="2600"/>
              <a:buNone/>
            </a:pPr>
            <a:r>
              <a:t/>
            </a:r>
            <a:endParaRPr sz="2600"/>
          </a:p>
          <a:p>
            <a:pPr indent="-63500" lvl="0" marL="228600" rtl="0" algn="just">
              <a:lnSpc>
                <a:spcPct val="90000"/>
              </a:lnSpc>
              <a:spcBef>
                <a:spcPts val="1000"/>
              </a:spcBef>
              <a:spcAft>
                <a:spcPts val="0"/>
              </a:spcAft>
              <a:buClr>
                <a:schemeClr val="dk1"/>
              </a:buClr>
              <a:buSzPts val="2600"/>
              <a:buNone/>
            </a:pPr>
            <a:r>
              <a:t/>
            </a:r>
            <a:endParaRPr sz="26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10" name="Shape 110"/>
        <p:cNvGrpSpPr/>
        <p:nvPr/>
      </p:nvGrpSpPr>
      <p:grpSpPr>
        <a:xfrm>
          <a:off x="0" y="0"/>
          <a:ext cx="0" cy="0"/>
          <a:chOff x="0" y="0"/>
          <a:chExt cx="0" cy="0"/>
        </a:xfrm>
      </p:grpSpPr>
      <p:sp>
        <p:nvSpPr>
          <p:cNvPr id="111" name="Google Shape;111;p5"/>
          <p:cNvSpPr txBox="1"/>
          <p:nvPr/>
        </p:nvSpPr>
        <p:spPr>
          <a:xfrm>
            <a:off x="3504192" y="528161"/>
            <a:ext cx="3991897"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124591"/>
              </a:buClr>
              <a:buSzPts val="4400"/>
              <a:buFont typeface="Calibri"/>
              <a:buNone/>
            </a:pPr>
            <a:r>
              <a:rPr b="1" i="0" lang="el-GR" sz="4400" u="none" cap="none" strike="noStrike">
                <a:solidFill>
                  <a:srgbClr val="124591"/>
                </a:solidFill>
                <a:latin typeface="Calibri"/>
                <a:ea typeface="Calibri"/>
                <a:cs typeface="Calibri"/>
                <a:sym typeface="Calibri"/>
              </a:rPr>
              <a:t>Δραστηριότητες</a:t>
            </a:r>
            <a:endParaRPr b="1" i="0" sz="4400" u="none" cap="none" strike="noStrike">
              <a:solidFill>
                <a:srgbClr val="124591"/>
              </a:solidFill>
              <a:latin typeface="Calibri"/>
              <a:ea typeface="Calibri"/>
              <a:cs typeface="Calibri"/>
              <a:sym typeface="Calibri"/>
            </a:endParaRPr>
          </a:p>
        </p:txBody>
      </p:sp>
      <p:sp>
        <p:nvSpPr>
          <p:cNvPr id="112" name="Google Shape;112;p5"/>
          <p:cNvSpPr/>
          <p:nvPr/>
        </p:nvSpPr>
        <p:spPr>
          <a:xfrm>
            <a:off x="2684259" y="1838484"/>
            <a:ext cx="9323257" cy="3170099"/>
          </a:xfrm>
          <a:prstGeom prst="rect">
            <a:avLst/>
          </a:prstGeom>
          <a:noFill/>
          <a:ln>
            <a:noFill/>
          </a:ln>
        </p:spPr>
        <p:txBody>
          <a:bodyPr anchorCtr="0" anchor="t" bIns="45700" lIns="91425" spcFirstLastPara="1" rIns="91425" wrap="square" tIns="45700">
            <a:spAutoFit/>
          </a:bodyPr>
          <a:lstStyle/>
          <a:p>
            <a:pPr indent="-342900" lvl="0" marL="342900" marR="0" rtl="0" algn="just">
              <a:spcBef>
                <a:spcPts val="0"/>
              </a:spcBef>
              <a:spcAft>
                <a:spcPts val="0"/>
              </a:spcAft>
              <a:buClr>
                <a:schemeClr val="dk1"/>
              </a:buClr>
              <a:buSzPts val="2000"/>
              <a:buFont typeface="Arial"/>
              <a:buChar char="•"/>
            </a:pPr>
            <a:r>
              <a:rPr b="0" i="0" lang="el-GR" sz="2000" u="none" cap="none" strike="noStrike">
                <a:solidFill>
                  <a:schemeClr val="dk1"/>
                </a:solidFill>
                <a:latin typeface="Calibri"/>
                <a:ea typeface="Calibri"/>
                <a:cs typeface="Calibri"/>
                <a:sym typeface="Calibri"/>
              </a:rPr>
              <a:t>Οι δραστηριότητες του σταδίου κλεισίματος δεν θα πρέπει να αρχίζουν στο τέλος του έργου, θα πρέπει να ενσωματώνονται σε κάθε βήμα του έργου.</a:t>
            </a:r>
            <a:endParaRPr/>
          </a:p>
          <a:p>
            <a:pPr indent="-215900" lvl="0" marL="342900" marR="0" rtl="0" algn="just">
              <a:spcBef>
                <a:spcPts val="0"/>
              </a:spcBef>
              <a:spcAft>
                <a:spcPts val="0"/>
              </a:spcAft>
              <a:buClr>
                <a:schemeClr val="dk1"/>
              </a:buClr>
              <a:buSzPts val="2000"/>
              <a:buFont typeface="Arial"/>
              <a:buNone/>
            </a:pPr>
            <a:r>
              <a:t/>
            </a:r>
            <a:endParaRPr b="0" i="0" sz="2000" u="none" cap="none" strike="noStrike">
              <a:solidFill>
                <a:schemeClr val="dk1"/>
              </a:solidFill>
              <a:latin typeface="Calibri"/>
              <a:ea typeface="Calibri"/>
              <a:cs typeface="Calibri"/>
              <a:sym typeface="Calibri"/>
            </a:endParaRPr>
          </a:p>
          <a:p>
            <a:pPr indent="-342900" lvl="0" marL="342900" marR="0" rtl="0" algn="just">
              <a:spcBef>
                <a:spcPts val="0"/>
              </a:spcBef>
              <a:spcAft>
                <a:spcPts val="0"/>
              </a:spcAft>
              <a:buClr>
                <a:schemeClr val="dk1"/>
              </a:buClr>
              <a:buSzPts val="2000"/>
              <a:buFont typeface="Arial"/>
              <a:buChar char="•"/>
            </a:pPr>
            <a:r>
              <a:rPr b="0" i="0" lang="el-GR" sz="2000" u="none" cap="none" strike="noStrike">
                <a:solidFill>
                  <a:schemeClr val="dk1"/>
                </a:solidFill>
                <a:latin typeface="Calibri"/>
                <a:ea typeface="Calibri"/>
                <a:cs typeface="Calibri"/>
                <a:sym typeface="Calibri"/>
              </a:rPr>
              <a:t>Για να κλείσουν αποτελεσματικά το έργο, οι Διαχειριστές Έργων πρέπει να δημιουργήσουν ένα πλαίσιο που θα τους επιτρέψει να συλλέγουν συνεχώς αξιόπιστες πληροφορίες σχετικά με το Έργο και να αναπτύσσουν δείκτες απόδοσης. </a:t>
            </a:r>
            <a:endParaRPr b="0" i="0" sz="2000" u="none" cap="none" strike="noStrike">
              <a:solidFill>
                <a:schemeClr val="dk1"/>
              </a:solidFill>
              <a:latin typeface="Calibri"/>
              <a:ea typeface="Calibri"/>
              <a:cs typeface="Calibri"/>
              <a:sym typeface="Calibri"/>
            </a:endParaRPr>
          </a:p>
          <a:p>
            <a:pPr indent="-215900" lvl="0" marL="342900" marR="0" rtl="0" algn="just">
              <a:spcBef>
                <a:spcPts val="0"/>
              </a:spcBef>
              <a:spcAft>
                <a:spcPts val="0"/>
              </a:spcAft>
              <a:buClr>
                <a:schemeClr val="dk1"/>
              </a:buClr>
              <a:buSzPts val="2000"/>
              <a:buFont typeface="Arial"/>
              <a:buNone/>
            </a:pPr>
            <a:r>
              <a:t/>
            </a:r>
            <a:endParaRPr b="0" i="0" sz="2000" u="none" cap="none" strike="noStrike">
              <a:solidFill>
                <a:schemeClr val="dk1"/>
              </a:solidFill>
              <a:latin typeface="Calibri"/>
              <a:ea typeface="Calibri"/>
              <a:cs typeface="Calibri"/>
              <a:sym typeface="Calibri"/>
            </a:endParaRPr>
          </a:p>
          <a:p>
            <a:pPr indent="-342900" lvl="0" marL="342900" marR="0" rtl="0" algn="just">
              <a:spcBef>
                <a:spcPts val="0"/>
              </a:spcBef>
              <a:spcAft>
                <a:spcPts val="0"/>
              </a:spcAft>
              <a:buClr>
                <a:schemeClr val="dk1"/>
              </a:buClr>
              <a:buSzPts val="2000"/>
              <a:buFont typeface="Arial"/>
              <a:buChar char="•"/>
            </a:pPr>
            <a:r>
              <a:rPr b="0" i="0" lang="el-GR" sz="2000" u="none" cap="none" strike="noStrike">
                <a:solidFill>
                  <a:schemeClr val="dk1"/>
                </a:solidFill>
                <a:latin typeface="Calibri"/>
                <a:ea typeface="Calibri"/>
                <a:cs typeface="Calibri"/>
                <a:sym typeface="Calibri"/>
              </a:rPr>
              <a:t>Αυτό θα επιτρέψει στον διαχειριστή έργου να έχει επαρκείς πληροφορίες και δεδομένα στο τέλος του έργου, προκειμένου να αναλύσει σωστά την απόδοση του έργου. </a:t>
            </a:r>
            <a:endParaRPr/>
          </a:p>
        </p:txBody>
      </p:sp>
      <p:pic>
        <p:nvPicPr>
          <p:cNvPr id="113" name="Google Shape;113;p5"/>
          <p:cNvPicPr preferRelativeResize="0"/>
          <p:nvPr/>
        </p:nvPicPr>
        <p:blipFill rotWithShape="1">
          <a:blip r:embed="rId4">
            <a:alphaModFix/>
          </a:blip>
          <a:srcRect b="0" l="0" r="0" t="0"/>
          <a:stretch/>
        </p:blipFill>
        <p:spPr>
          <a:xfrm>
            <a:off x="0" y="2373860"/>
            <a:ext cx="2687192" cy="1472926"/>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17" name="Shape 117"/>
        <p:cNvGrpSpPr/>
        <p:nvPr/>
      </p:nvGrpSpPr>
      <p:grpSpPr>
        <a:xfrm>
          <a:off x="0" y="0"/>
          <a:ext cx="0" cy="0"/>
          <a:chOff x="0" y="0"/>
          <a:chExt cx="0" cy="0"/>
        </a:xfrm>
      </p:grpSpPr>
      <p:sp>
        <p:nvSpPr>
          <p:cNvPr id="118" name="Google Shape;118;p6"/>
          <p:cNvSpPr txBox="1"/>
          <p:nvPr>
            <p:ph type="title"/>
          </p:nvPr>
        </p:nvSpPr>
        <p:spPr>
          <a:xfrm>
            <a:off x="810658" y="881631"/>
            <a:ext cx="275789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FF0000"/>
              </a:buClr>
              <a:buSzPts val="3600"/>
              <a:buFont typeface="Arial"/>
              <a:buNone/>
            </a:pPr>
            <a:br>
              <a:rPr b="1" lang="el-GR" sz="3600">
                <a:solidFill>
                  <a:srgbClr val="FF0000"/>
                </a:solidFill>
                <a:latin typeface="Arial"/>
                <a:ea typeface="Arial"/>
                <a:cs typeface="Arial"/>
                <a:sym typeface="Arial"/>
              </a:rPr>
            </a:br>
            <a:br>
              <a:rPr b="1" lang="el-GR" sz="3600">
                <a:latin typeface="Arial"/>
                <a:ea typeface="Arial"/>
                <a:cs typeface="Arial"/>
                <a:sym typeface="Arial"/>
              </a:rPr>
            </a:br>
            <a:br>
              <a:rPr b="1" lang="el-GR" sz="3600">
                <a:latin typeface="Arial"/>
                <a:ea typeface="Arial"/>
                <a:cs typeface="Arial"/>
                <a:sym typeface="Arial"/>
              </a:rPr>
            </a:br>
            <a:br>
              <a:rPr b="1" lang="el-GR" sz="3600">
                <a:latin typeface="Arial"/>
                <a:ea typeface="Arial"/>
                <a:cs typeface="Arial"/>
                <a:sym typeface="Arial"/>
              </a:rPr>
            </a:br>
            <a:br>
              <a:rPr b="1" lang="el-GR" sz="3600">
                <a:latin typeface="Arial"/>
                <a:ea typeface="Arial"/>
                <a:cs typeface="Arial"/>
                <a:sym typeface="Arial"/>
              </a:rPr>
            </a:br>
            <a:r>
              <a:rPr b="1" lang="el-GR" sz="3600">
                <a:solidFill>
                  <a:srgbClr val="FF0000"/>
                </a:solidFill>
              </a:rPr>
              <a:t>Χορηγός Έργου</a:t>
            </a:r>
            <a:br>
              <a:rPr b="1" lang="el-GR" sz="3600">
                <a:solidFill>
                  <a:srgbClr val="FF0000"/>
                </a:solidFill>
              </a:rPr>
            </a:br>
            <a:br>
              <a:rPr b="1" lang="el-GR" sz="3600">
                <a:solidFill>
                  <a:srgbClr val="FF0000"/>
                </a:solidFill>
              </a:rPr>
            </a:br>
            <a:endParaRPr b="1" sz="3600">
              <a:solidFill>
                <a:srgbClr val="FF0000"/>
              </a:solidFill>
              <a:latin typeface="Arial"/>
              <a:ea typeface="Arial"/>
              <a:cs typeface="Arial"/>
              <a:sym typeface="Arial"/>
            </a:endParaRPr>
          </a:p>
        </p:txBody>
      </p:sp>
      <p:sp>
        <p:nvSpPr>
          <p:cNvPr id="119" name="Google Shape;119;p6"/>
          <p:cNvSpPr txBox="1"/>
          <p:nvPr>
            <p:ph idx="1" type="body"/>
          </p:nvPr>
        </p:nvSpPr>
        <p:spPr>
          <a:xfrm>
            <a:off x="4445876" y="808186"/>
            <a:ext cx="7174624" cy="5368778"/>
          </a:xfrm>
          <a:prstGeom prst="rect">
            <a:avLst/>
          </a:prstGeom>
          <a:noFill/>
          <a:ln>
            <a:noFill/>
          </a:ln>
        </p:spPr>
        <p:txBody>
          <a:bodyPr anchorCtr="0" anchor="t" bIns="45700" lIns="91425" spcFirstLastPara="1" rIns="91425" wrap="square" tIns="45700">
            <a:normAutofit/>
          </a:bodyPr>
          <a:lstStyle/>
          <a:p>
            <a:pPr indent="-228600" lvl="0" marL="228600" rtl="0" algn="just">
              <a:lnSpc>
                <a:spcPct val="90000"/>
              </a:lnSpc>
              <a:spcBef>
                <a:spcPts val="0"/>
              </a:spcBef>
              <a:spcAft>
                <a:spcPts val="0"/>
              </a:spcAft>
              <a:buClr>
                <a:srgbClr val="124591"/>
              </a:buClr>
              <a:buSzPts val="2400"/>
              <a:buChar char="•"/>
            </a:pPr>
            <a:r>
              <a:rPr b="1" lang="el-GR" sz="2400">
                <a:solidFill>
                  <a:srgbClr val="124591"/>
                </a:solidFill>
              </a:rPr>
              <a:t>Χορηγοί είναι αυτοί που εξουσιοδοτούν την έναρξη του έργου και, ως εκ τούτου, είναι σε θέση να εγκρίνουν το κλείσιμό του και να αποφασίσουν να «τραβήξουν το βύσμα»</a:t>
            </a:r>
            <a:endParaRPr b="1" sz="2400">
              <a:solidFill>
                <a:srgbClr val="FF0000"/>
              </a:solidFill>
            </a:endParaRPr>
          </a:p>
          <a:p>
            <a:pPr indent="-228600" lvl="0" marL="228600" rtl="0" algn="just">
              <a:lnSpc>
                <a:spcPct val="90000"/>
              </a:lnSpc>
              <a:spcBef>
                <a:spcPts val="1000"/>
              </a:spcBef>
              <a:spcAft>
                <a:spcPts val="0"/>
              </a:spcAft>
              <a:buClr>
                <a:schemeClr val="dk1"/>
              </a:buClr>
              <a:buSzPts val="2400"/>
              <a:buChar char="•"/>
            </a:pPr>
            <a:r>
              <a:rPr lang="el-GR" sz="2400"/>
              <a:t>Ο χορηγός του έργου, θα </a:t>
            </a:r>
            <a:endParaRPr sz="2400"/>
          </a:p>
          <a:p>
            <a:pPr indent="-228600" lvl="1" marL="685800" rtl="0" algn="just">
              <a:lnSpc>
                <a:spcPct val="90000"/>
              </a:lnSpc>
              <a:spcBef>
                <a:spcPts val="500"/>
              </a:spcBef>
              <a:spcAft>
                <a:spcPts val="0"/>
              </a:spcAft>
              <a:buClr>
                <a:schemeClr val="dk1"/>
              </a:buClr>
              <a:buSzPts val="2400"/>
              <a:buChar char="•"/>
            </a:pPr>
            <a:r>
              <a:rPr lang="el-GR"/>
              <a:t>Αποφασίσει για το είδος των εκθέσεων που θα εκπονηθούν για να τεκμηριώσει το έργο που αναλήφθηκε</a:t>
            </a:r>
            <a:br>
              <a:rPr lang="el-GR"/>
            </a:br>
            <a:r>
              <a:rPr lang="el-GR"/>
              <a:t>Εγκρίνει και αποφασίσει ότι το έργο τερματίζεται σωστά</a:t>
            </a:r>
            <a:endParaRPr/>
          </a:p>
          <a:p>
            <a:pPr indent="-76200" lvl="0" marL="228600" rtl="0" algn="just">
              <a:lnSpc>
                <a:spcPct val="90000"/>
              </a:lnSpc>
              <a:spcBef>
                <a:spcPts val="1000"/>
              </a:spcBef>
              <a:spcAft>
                <a:spcPts val="0"/>
              </a:spcAft>
              <a:buClr>
                <a:schemeClr val="dk1"/>
              </a:buClr>
              <a:buSzPts val="2400"/>
              <a:buNone/>
            </a:pPr>
            <a:r>
              <a:t/>
            </a:r>
            <a:endParaRPr sz="24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23" name="Shape 123"/>
        <p:cNvGrpSpPr/>
        <p:nvPr/>
      </p:nvGrpSpPr>
      <p:grpSpPr>
        <a:xfrm>
          <a:off x="0" y="0"/>
          <a:ext cx="0" cy="0"/>
          <a:chOff x="0" y="0"/>
          <a:chExt cx="0" cy="0"/>
        </a:xfrm>
      </p:grpSpPr>
      <p:sp>
        <p:nvSpPr>
          <p:cNvPr id="124" name="Google Shape;124;p7"/>
          <p:cNvSpPr txBox="1"/>
          <p:nvPr>
            <p:ph type="title"/>
          </p:nvPr>
        </p:nvSpPr>
        <p:spPr>
          <a:xfrm>
            <a:off x="810658" y="881631"/>
            <a:ext cx="275789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FF0000"/>
              </a:buClr>
              <a:buSzPts val="3600"/>
              <a:buFont typeface="Arial"/>
              <a:buNone/>
            </a:pPr>
            <a:br>
              <a:rPr b="1" lang="el-GR" sz="3600">
                <a:solidFill>
                  <a:srgbClr val="FF0000"/>
                </a:solidFill>
                <a:latin typeface="Arial"/>
                <a:ea typeface="Arial"/>
                <a:cs typeface="Arial"/>
                <a:sym typeface="Arial"/>
              </a:rPr>
            </a:br>
            <a:br>
              <a:rPr b="1" lang="el-GR" sz="3600">
                <a:solidFill>
                  <a:srgbClr val="FF0000"/>
                </a:solidFill>
                <a:latin typeface="Arial"/>
                <a:ea typeface="Arial"/>
                <a:cs typeface="Arial"/>
                <a:sym typeface="Arial"/>
              </a:rPr>
            </a:br>
            <a:br>
              <a:rPr b="1" lang="el-GR" sz="3600">
                <a:solidFill>
                  <a:srgbClr val="FF0000"/>
                </a:solidFill>
                <a:latin typeface="Arial"/>
                <a:ea typeface="Arial"/>
                <a:cs typeface="Arial"/>
                <a:sym typeface="Arial"/>
              </a:rPr>
            </a:br>
            <a:br>
              <a:rPr b="1" lang="el-GR" sz="3600">
                <a:solidFill>
                  <a:srgbClr val="FF0000"/>
                </a:solidFill>
                <a:latin typeface="Arial"/>
                <a:ea typeface="Arial"/>
                <a:cs typeface="Arial"/>
                <a:sym typeface="Arial"/>
              </a:rPr>
            </a:br>
            <a:br>
              <a:rPr b="1" lang="el-GR" sz="3600">
                <a:solidFill>
                  <a:srgbClr val="FF0000"/>
                </a:solidFill>
                <a:latin typeface="Arial"/>
                <a:ea typeface="Arial"/>
                <a:cs typeface="Arial"/>
                <a:sym typeface="Arial"/>
              </a:rPr>
            </a:br>
            <a:r>
              <a:rPr b="1" lang="el-GR" sz="3600">
                <a:solidFill>
                  <a:srgbClr val="FF0000"/>
                </a:solidFill>
              </a:rPr>
              <a:t>Υποβολή Εκθέσεων Έργων</a:t>
            </a:r>
            <a:br>
              <a:rPr b="1" lang="el-GR" sz="3600">
                <a:solidFill>
                  <a:srgbClr val="FF0000"/>
                </a:solidFill>
              </a:rPr>
            </a:br>
            <a:br>
              <a:rPr b="1" lang="el-GR" sz="3600">
                <a:solidFill>
                  <a:srgbClr val="FF0000"/>
                </a:solidFill>
              </a:rPr>
            </a:br>
            <a:endParaRPr b="1" sz="3600">
              <a:solidFill>
                <a:srgbClr val="FF0000"/>
              </a:solidFill>
              <a:latin typeface="Arial"/>
              <a:ea typeface="Arial"/>
              <a:cs typeface="Arial"/>
              <a:sym typeface="Arial"/>
            </a:endParaRPr>
          </a:p>
        </p:txBody>
      </p:sp>
      <p:sp>
        <p:nvSpPr>
          <p:cNvPr id="125" name="Google Shape;125;p7"/>
          <p:cNvSpPr txBox="1"/>
          <p:nvPr>
            <p:ph idx="1" type="body"/>
          </p:nvPr>
        </p:nvSpPr>
        <p:spPr>
          <a:xfrm>
            <a:off x="4445875" y="808186"/>
            <a:ext cx="7170737" cy="5368778"/>
          </a:xfrm>
          <a:prstGeom prst="rect">
            <a:avLst/>
          </a:prstGeom>
          <a:noFill/>
          <a:ln>
            <a:noFill/>
          </a:ln>
        </p:spPr>
        <p:txBody>
          <a:bodyPr anchorCtr="0" anchor="t" bIns="45700" lIns="91425" spcFirstLastPara="1" rIns="91425" wrap="square" tIns="45700">
            <a:normAutofit/>
          </a:bodyPr>
          <a:lstStyle/>
          <a:p>
            <a:pPr indent="0" lvl="0" marL="0" rtl="0" algn="just">
              <a:lnSpc>
                <a:spcPct val="90000"/>
              </a:lnSpc>
              <a:spcBef>
                <a:spcPts val="0"/>
              </a:spcBef>
              <a:spcAft>
                <a:spcPts val="0"/>
              </a:spcAft>
              <a:buClr>
                <a:srgbClr val="124591"/>
              </a:buClr>
              <a:buSzPts val="2600"/>
              <a:buNone/>
            </a:pPr>
            <a:r>
              <a:rPr b="1" lang="el-GR" sz="2600">
                <a:solidFill>
                  <a:srgbClr val="124591"/>
                </a:solidFill>
              </a:rPr>
              <a:t>Οι εκθέσεις που μπορούν να εκπονηθούν κατά το κλείσιμο του έργου μπορεί να περιλαμβάνουν</a:t>
            </a:r>
            <a:r>
              <a:rPr lang="el-GR" sz="2600"/>
              <a:t>:</a:t>
            </a:r>
            <a:endParaRPr/>
          </a:p>
          <a:p>
            <a:pPr indent="-228600" lvl="0" marL="228600" rtl="0" algn="just">
              <a:lnSpc>
                <a:spcPct val="90000"/>
              </a:lnSpc>
              <a:spcBef>
                <a:spcPts val="1000"/>
              </a:spcBef>
              <a:spcAft>
                <a:spcPts val="0"/>
              </a:spcAft>
              <a:buClr>
                <a:schemeClr val="dk1"/>
              </a:buClr>
              <a:buSzPts val="2600"/>
              <a:buFont typeface="Calibri"/>
              <a:buChar char="-"/>
            </a:pPr>
            <a:r>
              <a:rPr lang="el-GR" sz="2600"/>
              <a:t>Μια «</a:t>
            </a:r>
            <a:r>
              <a:rPr lang="el-GR" sz="2600">
                <a:solidFill>
                  <a:srgbClr val="FF0000"/>
                </a:solidFill>
              </a:rPr>
              <a:t>τελική έκθεση</a:t>
            </a:r>
            <a:r>
              <a:rPr lang="el-GR" sz="2600"/>
              <a:t>» που συγκεντρώνει το έργο που αναλήφθηκε, τις προκλήσεις που αντιμετωπίστηκαν κατά τη διάρκεια του έργου και περιγραφή των παραδοτέων που παρήχθησαν, </a:t>
            </a:r>
            <a:endParaRPr/>
          </a:p>
          <a:p>
            <a:pPr indent="-228600" lvl="0" marL="228600" rtl="0" algn="just">
              <a:lnSpc>
                <a:spcPct val="90000"/>
              </a:lnSpc>
              <a:spcBef>
                <a:spcPts val="1000"/>
              </a:spcBef>
              <a:spcAft>
                <a:spcPts val="0"/>
              </a:spcAft>
              <a:buClr>
                <a:schemeClr val="dk1"/>
              </a:buClr>
              <a:buSzPts val="2600"/>
              <a:buFont typeface="Calibri"/>
              <a:buChar char="-"/>
            </a:pPr>
            <a:r>
              <a:rPr lang="el-GR" sz="2600"/>
              <a:t>Μια </a:t>
            </a:r>
            <a:r>
              <a:rPr lang="el-GR" sz="2600">
                <a:solidFill>
                  <a:srgbClr val="FF0000"/>
                </a:solidFill>
              </a:rPr>
              <a:t>αναφορά κινδύνου</a:t>
            </a:r>
            <a:r>
              <a:rPr lang="el-GR" sz="2600"/>
              <a:t>, όπου εντοπίζονται συγκεκριμένοι κίνδυνοι για τον οργανισμό ή/και</a:t>
            </a:r>
            <a:br>
              <a:rPr lang="el-GR" sz="2600"/>
            </a:br>
            <a:r>
              <a:rPr lang="el-GR" sz="2600"/>
              <a:t>Μια </a:t>
            </a:r>
            <a:r>
              <a:rPr lang="el-GR" sz="2600">
                <a:solidFill>
                  <a:srgbClr val="FF0000"/>
                </a:solidFill>
              </a:rPr>
              <a:t>έκθεση βιωσιμότητας </a:t>
            </a:r>
            <a:r>
              <a:rPr lang="el-GR" sz="2600"/>
              <a:t>που περιγράφει λεπτομερώς τον τρόπο με τον οποίο θα χρησιμοποιηθούν τα παραδοτέα στο μέλλον.</a:t>
            </a:r>
            <a:endParaRPr sz="2600"/>
          </a:p>
        </p:txBody>
      </p:sp>
      <p:pic>
        <p:nvPicPr>
          <p:cNvPr id="126" name="Google Shape;126;p7"/>
          <p:cNvPicPr preferRelativeResize="0"/>
          <p:nvPr/>
        </p:nvPicPr>
        <p:blipFill rotWithShape="1">
          <a:blip r:embed="rId4">
            <a:alphaModFix/>
          </a:blip>
          <a:srcRect b="0" l="0" r="0" t="0"/>
          <a:stretch/>
        </p:blipFill>
        <p:spPr>
          <a:xfrm>
            <a:off x="10888824" y="4833649"/>
            <a:ext cx="1044062" cy="134331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30" name="Shape 130"/>
        <p:cNvGrpSpPr/>
        <p:nvPr/>
      </p:nvGrpSpPr>
      <p:grpSpPr>
        <a:xfrm>
          <a:off x="0" y="0"/>
          <a:ext cx="0" cy="0"/>
          <a:chOff x="0" y="0"/>
          <a:chExt cx="0" cy="0"/>
        </a:xfrm>
      </p:grpSpPr>
      <p:sp>
        <p:nvSpPr>
          <p:cNvPr id="131" name="Google Shape;131;p8"/>
          <p:cNvSpPr txBox="1"/>
          <p:nvPr>
            <p:ph type="title"/>
          </p:nvPr>
        </p:nvSpPr>
        <p:spPr>
          <a:xfrm>
            <a:off x="810658" y="881631"/>
            <a:ext cx="275789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FF0000"/>
              </a:buClr>
              <a:buSzPts val="3600"/>
              <a:buFont typeface="Arial"/>
              <a:buNone/>
            </a:pPr>
            <a:br>
              <a:rPr b="1" lang="el-GR" sz="3600">
                <a:solidFill>
                  <a:srgbClr val="FF0000"/>
                </a:solidFill>
                <a:latin typeface="Arial"/>
                <a:ea typeface="Arial"/>
                <a:cs typeface="Arial"/>
                <a:sym typeface="Arial"/>
              </a:rPr>
            </a:br>
            <a:br>
              <a:rPr b="1" lang="el-GR" sz="3600">
                <a:solidFill>
                  <a:srgbClr val="FF0000"/>
                </a:solidFill>
                <a:latin typeface="Arial"/>
                <a:ea typeface="Arial"/>
                <a:cs typeface="Arial"/>
                <a:sym typeface="Arial"/>
              </a:rPr>
            </a:br>
            <a:br>
              <a:rPr b="1" lang="el-GR" sz="3600">
                <a:solidFill>
                  <a:srgbClr val="FF0000"/>
                </a:solidFill>
                <a:latin typeface="Arial"/>
                <a:ea typeface="Arial"/>
                <a:cs typeface="Arial"/>
                <a:sym typeface="Arial"/>
              </a:rPr>
            </a:br>
            <a:br>
              <a:rPr b="1" lang="el-GR" sz="3600">
                <a:solidFill>
                  <a:srgbClr val="FF0000"/>
                </a:solidFill>
                <a:latin typeface="Arial"/>
                <a:ea typeface="Arial"/>
                <a:cs typeface="Arial"/>
                <a:sym typeface="Arial"/>
              </a:rPr>
            </a:br>
            <a:br>
              <a:rPr b="1" lang="el-GR" sz="3600">
                <a:solidFill>
                  <a:srgbClr val="FF0000"/>
                </a:solidFill>
                <a:latin typeface="Arial"/>
                <a:ea typeface="Arial"/>
                <a:cs typeface="Arial"/>
                <a:sym typeface="Arial"/>
              </a:rPr>
            </a:br>
            <a:r>
              <a:rPr b="1" lang="el-GR" sz="3600">
                <a:solidFill>
                  <a:srgbClr val="FF0000"/>
                </a:solidFill>
              </a:rPr>
              <a:t>Αναλύοντας τα αποτελέσματα του έργου και της ομάδας</a:t>
            </a:r>
            <a:br>
              <a:rPr b="1" lang="el-GR" sz="3600">
                <a:solidFill>
                  <a:srgbClr val="FF0000"/>
                </a:solidFill>
              </a:rPr>
            </a:br>
            <a:br>
              <a:rPr b="1" lang="el-GR" sz="3600">
                <a:solidFill>
                  <a:srgbClr val="FF0000"/>
                </a:solidFill>
              </a:rPr>
            </a:br>
            <a:endParaRPr b="1" sz="3600">
              <a:solidFill>
                <a:srgbClr val="FF0000"/>
              </a:solidFill>
              <a:latin typeface="Arial"/>
              <a:ea typeface="Arial"/>
              <a:cs typeface="Arial"/>
              <a:sym typeface="Arial"/>
            </a:endParaRPr>
          </a:p>
        </p:txBody>
      </p:sp>
      <p:sp>
        <p:nvSpPr>
          <p:cNvPr id="132" name="Google Shape;132;p8"/>
          <p:cNvSpPr txBox="1"/>
          <p:nvPr>
            <p:ph idx="1" type="body"/>
          </p:nvPr>
        </p:nvSpPr>
        <p:spPr>
          <a:xfrm>
            <a:off x="4445875" y="808186"/>
            <a:ext cx="6935467" cy="5368778"/>
          </a:xfrm>
          <a:prstGeom prst="rect">
            <a:avLst/>
          </a:prstGeom>
          <a:noFill/>
          <a:ln>
            <a:noFill/>
          </a:ln>
        </p:spPr>
        <p:txBody>
          <a:bodyPr anchorCtr="0" anchor="t" bIns="45700" lIns="91425" spcFirstLastPara="1" rIns="91425" wrap="square" tIns="45700">
            <a:normAutofit/>
          </a:bodyPr>
          <a:lstStyle/>
          <a:p>
            <a:pPr indent="0" lvl="0" marL="0" rtl="0" algn="just">
              <a:lnSpc>
                <a:spcPct val="90000"/>
              </a:lnSpc>
              <a:spcBef>
                <a:spcPts val="0"/>
              </a:spcBef>
              <a:spcAft>
                <a:spcPts val="0"/>
              </a:spcAft>
              <a:buClr>
                <a:schemeClr val="dk1"/>
              </a:buClr>
              <a:buSzPts val="2600"/>
              <a:buNone/>
            </a:pPr>
            <a:r>
              <a:rPr lang="el-GR" sz="2600"/>
              <a:t>Ο Υπεύθυνος Συντονιστής θα πρέπει να αξιολογεί την απόδοση του Έργου και της ομάδας που συμμετείχε στην υλοποίησή του, μέσω: μιας Δομημένης, Καλά Τεκμηριωμένης και Διαφανούς διαδικασίας. </a:t>
            </a:r>
            <a:endParaRPr/>
          </a:p>
          <a:p>
            <a:pPr indent="0" lvl="0" marL="0" rtl="0" algn="just">
              <a:lnSpc>
                <a:spcPct val="90000"/>
              </a:lnSpc>
              <a:spcBef>
                <a:spcPts val="1000"/>
              </a:spcBef>
              <a:spcAft>
                <a:spcPts val="0"/>
              </a:spcAft>
              <a:buClr>
                <a:schemeClr val="dk1"/>
              </a:buClr>
              <a:buSzPts val="2600"/>
              <a:buNone/>
            </a:pPr>
            <a:r>
              <a:t/>
            </a:r>
            <a:endParaRPr sz="2600"/>
          </a:p>
          <a:p>
            <a:pPr indent="0" lvl="0" marL="0" rtl="0" algn="just">
              <a:lnSpc>
                <a:spcPct val="90000"/>
              </a:lnSpc>
              <a:spcBef>
                <a:spcPts val="1000"/>
              </a:spcBef>
              <a:spcAft>
                <a:spcPts val="0"/>
              </a:spcAft>
              <a:buClr>
                <a:schemeClr val="dk1"/>
              </a:buClr>
              <a:buSzPts val="2600"/>
              <a:buNone/>
            </a:pPr>
            <a:r>
              <a:rPr lang="el-GR" sz="2600"/>
              <a:t>Η ανάλυση των αποτελεσμάτων του έργου και της ομάδας που ασχολείται με την υλοποίησή του θα επιτρέψει στον οργανισμό να εντοπίσει τομείς βελτίωσης και να αυξήσει την αποτελεσματικότητά του για μελλοντικά έργα.</a:t>
            </a:r>
            <a:endParaRPr sz="2600"/>
          </a:p>
        </p:txBody>
      </p:sp>
      <p:pic>
        <p:nvPicPr>
          <p:cNvPr id="133" name="Google Shape;133;p8"/>
          <p:cNvPicPr preferRelativeResize="0"/>
          <p:nvPr/>
        </p:nvPicPr>
        <p:blipFill rotWithShape="1">
          <a:blip r:embed="rId4">
            <a:alphaModFix/>
          </a:blip>
          <a:srcRect b="0" l="0" r="0" t="0"/>
          <a:stretch/>
        </p:blipFill>
        <p:spPr>
          <a:xfrm>
            <a:off x="9601201" y="4793703"/>
            <a:ext cx="2443654" cy="1332902"/>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37" name="Shape 137"/>
        <p:cNvGrpSpPr/>
        <p:nvPr/>
      </p:nvGrpSpPr>
      <p:grpSpPr>
        <a:xfrm>
          <a:off x="0" y="0"/>
          <a:ext cx="0" cy="0"/>
          <a:chOff x="0" y="0"/>
          <a:chExt cx="0" cy="0"/>
        </a:xfrm>
      </p:grpSpPr>
      <p:sp>
        <p:nvSpPr>
          <p:cNvPr id="138" name="Google Shape;138;p9"/>
          <p:cNvSpPr txBox="1"/>
          <p:nvPr>
            <p:ph type="title"/>
          </p:nvPr>
        </p:nvSpPr>
        <p:spPr>
          <a:xfrm>
            <a:off x="261256" y="1806253"/>
            <a:ext cx="3008711" cy="2840392"/>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FF0000"/>
              </a:buClr>
              <a:buSzPts val="3600"/>
              <a:buFont typeface="Arial"/>
              <a:buNone/>
            </a:pPr>
            <a:br>
              <a:rPr b="1" lang="el-GR" sz="3600">
                <a:solidFill>
                  <a:srgbClr val="FF0000"/>
                </a:solidFill>
                <a:latin typeface="Arial"/>
                <a:ea typeface="Arial"/>
                <a:cs typeface="Arial"/>
                <a:sym typeface="Arial"/>
              </a:rPr>
            </a:br>
            <a:r>
              <a:rPr b="1" lang="el-GR" sz="3600">
                <a:solidFill>
                  <a:srgbClr val="FF0000"/>
                </a:solidFill>
              </a:rPr>
              <a:t>Τεκμηρίωση έργου</a:t>
            </a:r>
            <a:br>
              <a:rPr b="1" lang="el-GR" sz="3600">
                <a:solidFill>
                  <a:srgbClr val="FF0000"/>
                </a:solidFill>
              </a:rPr>
            </a:br>
            <a:br>
              <a:rPr b="1" lang="el-GR" sz="3600">
                <a:solidFill>
                  <a:srgbClr val="FF0000"/>
                </a:solidFill>
              </a:rPr>
            </a:br>
            <a:br>
              <a:rPr b="1" lang="el-GR" sz="3600">
                <a:solidFill>
                  <a:srgbClr val="FF0000"/>
                </a:solidFill>
              </a:rPr>
            </a:br>
            <a:br>
              <a:rPr b="1" lang="el-GR" sz="3600">
                <a:solidFill>
                  <a:srgbClr val="FF0000"/>
                </a:solidFill>
              </a:rPr>
            </a:br>
            <a:r>
              <a:rPr b="1" lang="el-GR" sz="3600">
                <a:solidFill>
                  <a:srgbClr val="FF0000"/>
                </a:solidFill>
              </a:rPr>
              <a:t>Αξιολόγηση Έργου</a:t>
            </a:r>
            <a:br>
              <a:rPr b="1" lang="el-GR" sz="3600">
                <a:solidFill>
                  <a:srgbClr val="FF0000"/>
                </a:solidFill>
              </a:rPr>
            </a:br>
            <a:br>
              <a:rPr b="1" lang="el-GR" sz="3600">
                <a:solidFill>
                  <a:srgbClr val="FF0000"/>
                </a:solidFill>
              </a:rPr>
            </a:br>
            <a:br>
              <a:rPr b="1" lang="el-GR" sz="3600">
                <a:solidFill>
                  <a:srgbClr val="FF0000"/>
                </a:solidFill>
              </a:rPr>
            </a:br>
            <a:endParaRPr b="1" sz="3600">
              <a:solidFill>
                <a:srgbClr val="FF0000"/>
              </a:solidFill>
              <a:latin typeface="Arial"/>
              <a:ea typeface="Arial"/>
              <a:cs typeface="Arial"/>
              <a:sym typeface="Arial"/>
            </a:endParaRPr>
          </a:p>
        </p:txBody>
      </p:sp>
      <p:sp>
        <p:nvSpPr>
          <p:cNvPr id="139" name="Google Shape;139;p9"/>
          <p:cNvSpPr txBox="1"/>
          <p:nvPr>
            <p:ph idx="1" type="body"/>
          </p:nvPr>
        </p:nvSpPr>
        <p:spPr>
          <a:xfrm>
            <a:off x="4445876" y="808186"/>
            <a:ext cx="7273374" cy="5368778"/>
          </a:xfrm>
          <a:prstGeom prst="rect">
            <a:avLst/>
          </a:prstGeom>
          <a:noFill/>
          <a:ln>
            <a:noFill/>
          </a:ln>
        </p:spPr>
        <p:txBody>
          <a:bodyPr anchorCtr="0" anchor="t" bIns="45700" lIns="91425" spcFirstLastPara="1" rIns="91425" wrap="square" tIns="45700">
            <a:normAutofit lnSpcReduction="10000"/>
          </a:bodyPr>
          <a:lstStyle/>
          <a:p>
            <a:pPr indent="0" lvl="0" marL="0" rtl="0" algn="just">
              <a:lnSpc>
                <a:spcPct val="90000"/>
              </a:lnSpc>
              <a:spcBef>
                <a:spcPts val="0"/>
              </a:spcBef>
              <a:spcAft>
                <a:spcPts val="0"/>
              </a:spcAft>
              <a:buClr>
                <a:schemeClr val="dk1"/>
              </a:buClr>
              <a:buSzPts val="2600"/>
              <a:buNone/>
            </a:pPr>
            <a:r>
              <a:rPr lang="el-GR" sz="2600"/>
              <a:t>Ο Διαχειριστής Συντονιστής θα προσκομίσει την τεκμηρίωση που απαιτείται για να κλείσει επίσημα το Έργο και θα την υποβάλει στον Κύριο του Έργου ή τον Χορηγό για αξιολόγηση και επίσημη έγκριση</a:t>
            </a:r>
            <a:r>
              <a:rPr b="1" lang="el-GR" sz="2600"/>
              <a:t>.</a:t>
            </a:r>
            <a:endParaRPr b="1" sz="2600"/>
          </a:p>
          <a:p>
            <a:pPr indent="0" lvl="0" marL="0" rtl="0" algn="just">
              <a:lnSpc>
                <a:spcPct val="90000"/>
              </a:lnSpc>
              <a:spcBef>
                <a:spcPts val="1000"/>
              </a:spcBef>
              <a:spcAft>
                <a:spcPts val="0"/>
              </a:spcAft>
              <a:buClr>
                <a:schemeClr val="dk1"/>
              </a:buClr>
              <a:buSzPts val="2600"/>
              <a:buNone/>
            </a:pPr>
            <a:r>
              <a:t/>
            </a:r>
            <a:endParaRPr sz="2600"/>
          </a:p>
          <a:p>
            <a:pPr indent="0" lvl="0" marL="0" rtl="0" algn="just">
              <a:lnSpc>
                <a:spcPct val="90000"/>
              </a:lnSpc>
              <a:spcBef>
                <a:spcPts val="1000"/>
              </a:spcBef>
              <a:spcAft>
                <a:spcPts val="0"/>
              </a:spcAft>
              <a:buClr>
                <a:schemeClr val="dk1"/>
              </a:buClr>
              <a:buSzPts val="2600"/>
              <a:buNone/>
            </a:pPr>
            <a:r>
              <a:rPr lang="el-GR" sz="2600"/>
              <a:t>Η αξιολόγηση ενός έργου σημαίνει την πραγματοποίηση ανάλυσης των παραδοτέων και των εκροών που παρήχθησαν κατά τη διάρκεια του έργου και τον προσδιορισμό του κατά πόσον το έργο παρήγαγε τα αποτελέσματα που είχαν αρχικά προγραμματιστεί και έχουν αποφέρει τα αναμενόμενα οφέλη. </a:t>
            </a:r>
            <a:br>
              <a:rPr lang="el-GR" sz="2600"/>
            </a:br>
            <a:r>
              <a:rPr lang="el-GR" sz="2600"/>
              <a:t>Είναι εξίσου σημαντικό να αξιολογηθεί η επίδραση του έργου στους προβλεπόμενους δικαιούχους του και σε άλλους ενδιαφερόμενους φορείς</a:t>
            </a:r>
            <a:r>
              <a:rPr b="1" lang="el-GR" sz="2600"/>
              <a:t>.</a:t>
            </a:r>
            <a:endParaRPr b="1" sz="26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otiv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2022-05-24T08:42:52Z</dcterms:created>
  <dc:creator>Michal Pivko</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0x010100DE020119EB60D54AA8334C74B58623C5</vt:lpwstr>
  </property>
  <property fmtid="{D5CDD505-2E9C-101B-9397-08002B2CF9AE}" pid="3" name="MediaServiceImageTags">
    <vt:lpwstr/>
  </property>
</Properties>
</file>