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ji12/i/L2SfoR4JY26ShgnwTSh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036948" y="2300139"/>
            <a:ext cx="10317000" cy="79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Curso de Gestión de Proyectos de Innovación</a:t>
            </a:r>
            <a:endParaRPr b="1">
              <a:solidFill>
                <a:srgbClr val="12459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366886" y="3165050"/>
            <a:ext cx="103170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Etapa 5: Cierre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Cyprus Project Management Society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type="title"/>
          </p:nvPr>
        </p:nvSpPr>
        <p:spPr>
          <a:xfrm>
            <a:off x="139958" y="2514488"/>
            <a:ext cx="3387012" cy="2500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Aspectos de propiedad industrial &amp; intelectual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r>
              <a:rPr b="1" lang="en-US" sz="3600">
                <a:solidFill>
                  <a:srgbClr val="FF0000"/>
                </a:solidFill>
              </a:rPr>
              <a:t>Seguimiento &amp; Control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0"/>
          <p:cNvSpPr txBox="1"/>
          <p:nvPr>
            <p:ph idx="1" type="body"/>
          </p:nvPr>
        </p:nvSpPr>
        <p:spPr>
          <a:xfrm>
            <a:off x="4422710" y="1095428"/>
            <a:ext cx="7501812" cy="4667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El director del proyecto debe </a:t>
            </a:r>
            <a:r>
              <a:rPr b="1" lang="en-US" sz="2600">
                <a:solidFill>
                  <a:srgbClr val="FF0000"/>
                </a:solidFill>
              </a:rPr>
              <a:t>garantizar</a:t>
            </a:r>
            <a:r>
              <a:rPr lang="en-US" sz="2600"/>
              <a:t> que todos los aspectos de la </a:t>
            </a:r>
            <a:r>
              <a:rPr b="1" lang="en-US" sz="2600">
                <a:solidFill>
                  <a:srgbClr val="124591"/>
                </a:solidFill>
              </a:rPr>
              <a:t>propiedad industrial e intelectual </a:t>
            </a:r>
            <a:r>
              <a:rPr lang="en-US" sz="2600"/>
              <a:t>del proyecto se gestionan adecuadamente y que se </a:t>
            </a:r>
            <a:r>
              <a:rPr b="1" lang="en-US" sz="2600">
                <a:solidFill>
                  <a:srgbClr val="124591"/>
                </a:solidFill>
              </a:rPr>
              <a:t>salvaguardan </a:t>
            </a:r>
            <a:r>
              <a:rPr lang="en-US" sz="2600"/>
              <a:t>los posibles derechos de la organización.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El establecimiento de un </a:t>
            </a:r>
            <a:r>
              <a:rPr b="1" lang="en-US" sz="2600">
                <a:solidFill>
                  <a:srgbClr val="FF0000"/>
                </a:solidFill>
              </a:rPr>
              <a:t>marco</a:t>
            </a:r>
            <a:r>
              <a:rPr lang="en-US" sz="2600"/>
              <a:t> que facilite el </a:t>
            </a:r>
            <a:r>
              <a:rPr b="1" lang="en-US" sz="2600">
                <a:solidFill>
                  <a:srgbClr val="124591"/>
                </a:solidFill>
              </a:rPr>
              <a:t>seguimiento y el control </a:t>
            </a:r>
            <a:r>
              <a:rPr lang="en-US" sz="2600"/>
              <a:t>de todas las etapas permitirá al director del proyecto evaluar continuamente su progreso y correcta ejecución</a:t>
            </a:r>
            <a:endParaRPr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/>
          <p:nvPr>
            <p:ph idx="1" type="body"/>
          </p:nvPr>
        </p:nvSpPr>
        <p:spPr>
          <a:xfrm>
            <a:off x="2903062" y="2279914"/>
            <a:ext cx="6385874" cy="162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/>
              <a:t>GRACIAS POR SU  ATENCIÓN</a:t>
            </a:r>
            <a:endParaRPr/>
          </a:p>
        </p:txBody>
      </p:sp>
      <p:pic>
        <p:nvPicPr>
          <p:cNvPr id="151" name="Google Shape;15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584751"/>
            <a:ext cx="12191999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792480" y="745819"/>
            <a:ext cx="9406554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Cierre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792480" y="1432560"/>
            <a:ext cx="10646851" cy="4985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Objetivo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900"/>
              <a:t>Liberar los recursos internos y externos adquiridos durante el transcurso del proyecto para su ejecución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/>
              <a:t>Disponer de una imagen completa de la ejecución del proyecto y sus resultados proporcionará una sólida comprensión de los riesgos existentes y permitirá a la organización gestionar los riesgos de forma proactiva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Resultados de Aprendizaje: 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Conocimientos y habilidades para trabajar con: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90000"/>
              <a:buNone/>
            </a:pPr>
            <a:r>
              <a:rPr b="1" lang="en-US">
                <a:solidFill>
                  <a:schemeClr val="accent1"/>
                </a:solidFill>
              </a:rPr>
              <a:t>          </a:t>
            </a:r>
            <a:r>
              <a:rPr b="1" lang="en-US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n-US" sz="21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	</a:t>
            </a: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- informes y sus beneficios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 	- </a:t>
            </a:r>
            <a:r>
              <a:rPr b="1" lang="en-US" sz="2000">
                <a:solidFill>
                  <a:srgbClr val="124591"/>
                </a:solidFill>
              </a:rPr>
              <a:t>mediciones del rendimiento 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en-US" sz="2000">
                <a:solidFill>
                  <a:schemeClr val="accent1"/>
                </a:solidFill>
              </a:rPr>
              <a:t>           	</a:t>
            </a:r>
            <a:r>
              <a:rPr b="1" lang="en-US" sz="2000">
                <a:solidFill>
                  <a:srgbClr val="124591"/>
                </a:solidFill>
              </a:rPr>
              <a:t>- cumplimiento del presupuesto</a:t>
            </a:r>
            <a:endParaRPr b="1" sz="2000">
              <a:solidFill>
                <a:srgbClr val="124591"/>
              </a:solidFill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</a:rPr>
              <a:t>          	- cumplimiento del plan temporal</a:t>
            </a:r>
            <a:endParaRPr b="1" sz="2000">
              <a:solidFill>
                <a:srgbClr val="124591"/>
              </a:solidFill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	- medición del impacto del proyecto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	- procesos de seguimiento y control</a:t>
            </a:r>
            <a:r>
              <a:rPr b="1" lang="en-US" sz="2000">
                <a:solidFill>
                  <a:srgbClr val="124591"/>
                </a:solidFill>
              </a:rPr>
              <a:t> 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	- </a:t>
            </a:r>
            <a:r>
              <a:rPr b="1" lang="en-US" sz="2000">
                <a:solidFill>
                  <a:srgbClr val="124591"/>
                </a:solidFill>
              </a:rPr>
              <a:t>sostenibilidad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49069" y="3632233"/>
            <a:ext cx="1178207" cy="1034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73334" y="745819"/>
            <a:ext cx="929675" cy="979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971394" y="820467"/>
            <a:ext cx="9227640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Cierre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937574" y="1585235"/>
            <a:ext cx="10316852" cy="4390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quinta etapa y final del modelo Innopro se orienta a permitir a los estudiantes: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Obtener una mejor comprensión y un conocimiento de las actividades relacionadas con el ciclo de vida de la gestión de proyectos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Adquirir los fundamentos para ejecutar sus proyectos de manera eficiente y eficaz.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Tiene lugar inmediatamente después de la ejecución del proyecto y de la finalización de sus resultados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Propósito: </a:t>
            </a:r>
            <a:r>
              <a:rPr b="1" i="0" lang="en-US" sz="28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Garantizar que todo el trabajo del proyecto se ha completado de acuerdo con el plan del proyecto</a:t>
            </a:r>
            <a:endParaRPr b="1" i="0" sz="28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09671" y="5328822"/>
            <a:ext cx="1778726" cy="708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980725" y="633855"/>
            <a:ext cx="9227640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Cierre – Contenido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440" y="1242230"/>
            <a:ext cx="10316852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lang="en-US" sz="2600"/>
              <a:t>5 pasos</a:t>
            </a:r>
            <a:endParaRPr b="1"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Transferir entregables</a:t>
            </a:r>
            <a:r>
              <a:rPr lang="en-US" sz="2600"/>
              <a:t> - Finalizar y transferir los entregables del proyecto a las partes interesadas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Confirmación de terminación </a:t>
            </a:r>
            <a:r>
              <a:rPr lang="en-US" sz="2600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-US" sz="2600"/>
              <a:t> Confirmar que el proyecto está completo por parte de todas las partes interesadas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Revisión del proyecto</a:t>
            </a:r>
            <a:r>
              <a:rPr lang="en-US" sz="2600"/>
              <a:t> - Revisión de todos los contratos y documentación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Archivo de documentación</a:t>
            </a:r>
            <a:r>
              <a:rPr lang="en-US" sz="2600">
                <a:solidFill>
                  <a:srgbClr val="FF0000"/>
                </a:solidFill>
              </a:rPr>
              <a:t> </a:t>
            </a:r>
            <a:r>
              <a:rPr lang="en-US" sz="2600"/>
              <a:t>- Archivar todos los documentos, notas y datos que hayan resultado ser de utilidad para el proyecto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Reasignar recursos</a:t>
            </a:r>
            <a:r>
              <a:rPr lang="en-US" sz="2600"/>
              <a:t> - Liberar oficialmente los recursos para otros proyectos o trabajos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3504192" y="528161"/>
            <a:ext cx="399189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Actividades</a:t>
            </a:r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2684259" y="1838484"/>
            <a:ext cx="9323257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actividades de la etapa de cierre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 comienzan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final del proyecto, sino que deben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integrarse en todas y cada una de sus etapas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15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cerrar el proyecto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con eficacia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el director del proyecto deberá establecer un marco que le permita recopilar constantemente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información fiable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el proyecto y desarrollar indicadores de rendimiento.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este modo, el gestor del proyecto dispondrá de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información y datos suficientes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final del proyecto para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analizar adecuadamente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 rendimiento.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2373860"/>
            <a:ext cx="2687192" cy="1472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Patrocinador del proyecto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4445876" y="808186"/>
            <a:ext cx="7174624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2400"/>
              <a:buChar char="•"/>
            </a:pPr>
            <a:r>
              <a:rPr b="1" lang="en-US" sz="24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El patrocinador(es) </a:t>
            </a:r>
            <a:r>
              <a:rPr lang="en-US" sz="2400"/>
              <a:t>es/son aquellos que </a:t>
            </a:r>
            <a:r>
              <a:rPr b="1" lang="en-US" sz="2400"/>
              <a:t>autorizan la iniciación </a:t>
            </a:r>
            <a:r>
              <a:rPr lang="en-US" sz="2400"/>
              <a:t>del proyecto y en consecuencia están en la posición de </a:t>
            </a:r>
            <a:r>
              <a:rPr b="1" lang="en-US" sz="2400">
                <a:solidFill>
                  <a:srgbClr val="FF0000"/>
                </a:solidFill>
              </a:rPr>
              <a:t>aprobar su cierre </a:t>
            </a:r>
            <a:r>
              <a:rPr lang="en-US" sz="2400"/>
              <a:t>o decidir </a:t>
            </a:r>
            <a:r>
              <a:rPr b="1" lang="en-US" sz="2400">
                <a:solidFill>
                  <a:srgbClr val="FF0000"/>
                </a:solidFill>
              </a:rPr>
              <a:t>“tirar del carro” </a:t>
            </a:r>
            <a:r>
              <a:rPr lang="en-US" sz="2400"/>
              <a:t>en caso de cierre prematuro</a:t>
            </a:r>
            <a:endParaRPr sz="24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El patrocinador del proyecto deberá</a:t>
            </a:r>
            <a:endParaRPr sz="2400"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ts val="2400"/>
              <a:buChar char="•"/>
            </a:pPr>
            <a:r>
              <a:rPr b="1" lang="en-US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Decidir </a:t>
            </a:r>
            <a:r>
              <a:rPr lang="en-US"/>
              <a:t>acerca del </a:t>
            </a:r>
            <a:r>
              <a:rPr b="1" lang="en-US">
                <a:solidFill>
                  <a:srgbClr val="FF0000"/>
                </a:solidFill>
              </a:rPr>
              <a:t>tipo de informes</a:t>
            </a:r>
            <a:r>
              <a:rPr lang="en-US"/>
              <a:t> generados para documentar el trabajo desarrollado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Aprobar y decidir que el proyecto se ha finalizado correctamente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lang="en-US" sz="3600">
                <a:solidFill>
                  <a:srgbClr val="FF0000"/>
                </a:solidFill>
              </a:rPr>
              <a:t>nformes del proyecto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4499038" y="957041"/>
            <a:ext cx="7170737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Los informes </a:t>
            </a:r>
            <a:r>
              <a:rPr lang="en-US" sz="2600"/>
              <a:t>que pueden generarse en el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Cierre</a:t>
            </a:r>
            <a:r>
              <a:rPr lang="en-US" sz="2600"/>
              <a:t> del proyecto pueden incluir: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/>
              <a:t>Un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“Informe Final” </a:t>
            </a:r>
            <a:r>
              <a:rPr lang="en-US" sz="2600"/>
              <a:t>que recopile el trabajo realizado, los </a:t>
            </a:r>
            <a:r>
              <a:rPr b="1" lang="en-US" sz="2600">
                <a:solidFill>
                  <a:srgbClr val="FF0000"/>
                </a:solidFill>
              </a:rPr>
              <a:t>retos</a:t>
            </a:r>
            <a:r>
              <a:rPr lang="en-US" sz="2600"/>
              <a:t> abordados durante el curso del proyecto y describa los </a:t>
            </a:r>
            <a:r>
              <a:rPr b="1" lang="en-US" sz="2600">
                <a:solidFill>
                  <a:srgbClr val="FF0000"/>
                </a:solidFill>
              </a:rPr>
              <a:t>resultados</a:t>
            </a:r>
            <a:r>
              <a:rPr lang="en-US" sz="2600"/>
              <a:t> obtenidos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/>
              <a:t>Un </a:t>
            </a:r>
            <a:r>
              <a:rPr b="1" lang="en-US" sz="2600">
                <a:solidFill>
                  <a:srgbClr val="FF0000"/>
                </a:solidFill>
              </a:rPr>
              <a:t>Informe de riesgos</a:t>
            </a:r>
            <a:r>
              <a:rPr lang="en-US" sz="2600"/>
              <a:t>, en el que se identifiquen los riesgos específicos para la organización, y/o</a:t>
            </a:r>
            <a:endParaRPr sz="26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/>
              <a:t>Un </a:t>
            </a:r>
            <a:r>
              <a:rPr b="1" lang="en-US" sz="2600">
                <a:solidFill>
                  <a:srgbClr val="FF0000"/>
                </a:solidFill>
              </a:rPr>
              <a:t>Informe de sostenibilidad </a:t>
            </a:r>
            <a:r>
              <a:rPr lang="en-US" sz="2600"/>
              <a:t>que detalle cómo se utilizarán los resultados en el futuro.</a:t>
            </a:r>
            <a:endParaRPr/>
          </a:p>
        </p:txBody>
      </p:sp>
      <p:pic>
        <p:nvPicPr>
          <p:cNvPr id="126" name="Google Shape;12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25713" y="4695426"/>
            <a:ext cx="1044062" cy="134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Analizando los Resultados del Proyecto &amp; Equipo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4445875" y="808186"/>
            <a:ext cx="6935467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 El director del proyecto debe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evaluar</a:t>
            </a:r>
            <a:r>
              <a:rPr lang="en-US" sz="2600"/>
              <a:t> los resultados del proyecto y del equipo que ha participado en su ejecución, mediante un proceso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estructurado, bien documentado y transparente.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b="1" sz="26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El análisis de los resultados del proyecto y del equipo que ha participado en su ejecución permitirá a la organización </a:t>
            </a:r>
            <a:r>
              <a:rPr b="1" lang="en-US" sz="2600">
                <a:solidFill>
                  <a:srgbClr val="FF0000"/>
                </a:solidFill>
              </a:rPr>
              <a:t>identificar áreas de mejora</a:t>
            </a:r>
            <a:r>
              <a:rPr lang="en-US" sz="2600"/>
              <a:t> y aumentar su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eficacia y eficiencia</a:t>
            </a:r>
            <a:r>
              <a:rPr lang="en-US" sz="2600"/>
              <a:t> para futuros proyectos.</a:t>
            </a:r>
            <a:endParaRPr sz="2600"/>
          </a:p>
        </p:txBody>
      </p:sp>
      <p:pic>
        <p:nvPicPr>
          <p:cNvPr id="133" name="Google Shape;13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01201" y="4793703"/>
            <a:ext cx="2443654" cy="1332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261256" y="1806253"/>
            <a:ext cx="3173060" cy="2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Documentacióndel proyecto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r>
              <a:rPr b="1" lang="en-US" sz="3600">
                <a:solidFill>
                  <a:srgbClr val="FF0000"/>
                </a:solidFill>
              </a:rPr>
              <a:t>Evaluación del proyecto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4445876" y="808186"/>
            <a:ext cx="7273374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El director del proyecto elaborará la </a:t>
            </a:r>
            <a:r>
              <a:rPr b="1" lang="en-US" sz="2600">
                <a:solidFill>
                  <a:srgbClr val="124591"/>
                </a:solidFill>
              </a:rPr>
              <a:t>documentación</a:t>
            </a:r>
            <a:r>
              <a:rPr lang="en-US" sz="2600"/>
              <a:t> necesaria para cerrar oficialmente el proyecto y la presentará al </a:t>
            </a:r>
            <a:r>
              <a:rPr b="1" lang="en-US" sz="2600">
                <a:solidFill>
                  <a:srgbClr val="124591"/>
                </a:solidFill>
              </a:rPr>
              <a:t>propietario o al patrocinador </a:t>
            </a:r>
            <a:r>
              <a:rPr lang="en-US" sz="2600"/>
              <a:t>del proyecto para su evaluación y </a:t>
            </a:r>
            <a:r>
              <a:rPr b="1" lang="en-US" sz="2600"/>
              <a:t>aprobación formal</a:t>
            </a:r>
            <a:r>
              <a:rPr lang="en-US" sz="2600"/>
              <a:t>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Evaluar un proyecto significa realizar un análisis de los </a:t>
            </a:r>
            <a:r>
              <a:rPr b="1" lang="en-US" sz="2600">
                <a:solidFill>
                  <a:srgbClr val="124591"/>
                </a:solidFill>
              </a:rPr>
              <a:t>resultados</a:t>
            </a:r>
            <a:r>
              <a:rPr lang="en-US" sz="2600"/>
              <a:t> y </a:t>
            </a:r>
            <a:r>
              <a:rPr b="1" lang="en-US" sz="2600">
                <a:solidFill>
                  <a:srgbClr val="124591"/>
                </a:solidFill>
              </a:rPr>
              <a:t>productos</a:t>
            </a:r>
            <a:r>
              <a:rPr lang="en-US" sz="2600"/>
              <a:t> obtenidos durante su transcurso y determinar si el proyecto ha producido los </a:t>
            </a:r>
            <a:r>
              <a:rPr b="1" lang="en-US" sz="2600">
                <a:solidFill>
                  <a:srgbClr val="FF0000"/>
                </a:solidFill>
              </a:rPr>
              <a:t>resultados</a:t>
            </a:r>
            <a:r>
              <a:rPr lang="en-US" sz="2600"/>
              <a:t> </a:t>
            </a:r>
            <a:r>
              <a:rPr b="1" lang="en-US" sz="2600">
                <a:solidFill>
                  <a:srgbClr val="124591"/>
                </a:solidFill>
              </a:rPr>
              <a:t>previstos inicialmente </a:t>
            </a:r>
            <a:r>
              <a:rPr lang="en-US" sz="2600"/>
              <a:t>y ha aportado los </a:t>
            </a:r>
            <a:r>
              <a:rPr b="1" lang="en-US" sz="2600">
                <a:solidFill>
                  <a:srgbClr val="124591"/>
                </a:solidFill>
              </a:rPr>
              <a:t>beneficios</a:t>
            </a:r>
            <a:r>
              <a:rPr lang="en-US" sz="2600"/>
              <a:t> esperados.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b="1" sz="2600">
              <a:solidFill>
                <a:srgbClr val="12459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Es igualmente importante evaluar el efecto del proyecto en sus </a:t>
            </a:r>
            <a:r>
              <a:rPr b="1" lang="en-US" sz="2600">
                <a:solidFill>
                  <a:srgbClr val="FF0000"/>
                </a:solidFill>
              </a:rPr>
              <a:t>beneficiarios</a:t>
            </a:r>
            <a:r>
              <a:rPr lang="en-US" sz="2600"/>
              <a:t> y otras </a:t>
            </a:r>
            <a:r>
              <a:rPr b="1" lang="en-US" sz="2600">
                <a:solidFill>
                  <a:srgbClr val="FF0000"/>
                </a:solidFill>
              </a:rPr>
              <a:t>partes interesadas</a:t>
            </a:r>
            <a:r>
              <a:rPr lang="en-US" sz="2600"/>
              <a:t>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b="1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2022-05-24T08:42:52Z</dcterms:created>
  <dc:creator>Michal Pivko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0x010100DE020119EB60D54AA8334C74B58623C5</vt:lpwstr>
  </property>
  <property fmtid="{D5CDD505-2E9C-101B-9397-08002B2CF9AE}" pid="3" name="MediaServiceImageTags">
    <vt:lpwstr/>
  </property>
</Properties>
</file>