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6" roundtripDataSignature="AMtx7mhUXUl+YEbjzON3xTahac7bu2qtC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6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obsah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svislý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vislý nadpis a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í snímek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0" name="Google Shape;20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áhlaví oddílu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a obsahy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ovnání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Jenom nadpis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ý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sah s titulkem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ek s titulkem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8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3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3.png"/><Relationship Id="rId4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png"/><Relationship Id="rId4" Type="http://schemas.openxmlformats.org/officeDocument/2006/relationships/image" Target="../media/image9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title"/>
          </p:nvPr>
        </p:nvSpPr>
        <p:spPr>
          <a:xfrm>
            <a:off x="1036948" y="2300139"/>
            <a:ext cx="10316852" cy="7951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24591"/>
              </a:buClr>
              <a:buSzPts val="4400"/>
              <a:buFont typeface="Calibri"/>
              <a:buNone/>
            </a:pPr>
            <a:r>
              <a:rPr b="1" lang="en-US">
                <a:solidFill>
                  <a:srgbClr val="124591"/>
                </a:solidFill>
              </a:rPr>
              <a:t>Innovation project management course</a:t>
            </a:r>
            <a:endParaRPr b="1">
              <a:solidFill>
                <a:srgbClr val="124591"/>
              </a:solidFill>
            </a:endParaRPr>
          </a:p>
        </p:txBody>
      </p:sp>
      <p:sp>
        <p:nvSpPr>
          <p:cNvPr id="85" name="Google Shape;85;p1"/>
          <p:cNvSpPr txBox="1"/>
          <p:nvPr>
            <p:ph idx="1" type="body"/>
          </p:nvPr>
        </p:nvSpPr>
        <p:spPr>
          <a:xfrm>
            <a:off x="1366886" y="3165050"/>
            <a:ext cx="10316852" cy="10401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en-US"/>
              <a:t>Stage 5: Closure</a:t>
            </a:r>
            <a:endParaRPr b="1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Cyprus Project Management Society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b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0"/>
          <p:cNvSpPr txBox="1"/>
          <p:nvPr>
            <p:ph type="title"/>
          </p:nvPr>
        </p:nvSpPr>
        <p:spPr>
          <a:xfrm>
            <a:off x="139958" y="2514488"/>
            <a:ext cx="3387012" cy="25007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600"/>
              <a:buFont typeface="Arial"/>
              <a:buNone/>
            </a:pPr>
            <a:br>
              <a:rPr b="1" lang="en-US" sz="3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en-US" sz="3600">
                <a:latin typeface="Arial"/>
                <a:ea typeface="Arial"/>
                <a:cs typeface="Arial"/>
                <a:sym typeface="Arial"/>
              </a:rPr>
            </a:br>
            <a:r>
              <a:rPr b="1" lang="en-US" sz="3600">
                <a:solidFill>
                  <a:srgbClr val="FF0000"/>
                </a:solidFill>
              </a:rPr>
              <a:t>Intellectual &amp; Industrial Property Aspects</a:t>
            </a:r>
            <a:br>
              <a:rPr b="1" lang="en-US" sz="3600">
                <a:solidFill>
                  <a:srgbClr val="FF0000"/>
                </a:solidFill>
              </a:rPr>
            </a:br>
            <a:br>
              <a:rPr b="1" lang="en-US" sz="3600">
                <a:solidFill>
                  <a:srgbClr val="FF0000"/>
                </a:solidFill>
              </a:rPr>
            </a:br>
            <a:br>
              <a:rPr b="1" lang="en-US" sz="3600">
                <a:solidFill>
                  <a:srgbClr val="FF0000"/>
                </a:solidFill>
              </a:rPr>
            </a:br>
            <a:br>
              <a:rPr b="1" lang="en-US" sz="3600">
                <a:solidFill>
                  <a:srgbClr val="FF0000"/>
                </a:solidFill>
              </a:rPr>
            </a:br>
            <a:r>
              <a:rPr b="1" lang="en-US" sz="3600">
                <a:solidFill>
                  <a:srgbClr val="FF0000"/>
                </a:solidFill>
              </a:rPr>
              <a:t>Monitoring &amp; Controlling</a:t>
            </a:r>
            <a:br>
              <a:rPr b="1" lang="en-US" sz="3600">
                <a:solidFill>
                  <a:srgbClr val="FF0000"/>
                </a:solidFill>
              </a:rPr>
            </a:br>
            <a:br>
              <a:rPr b="1" lang="en-US" sz="3600">
                <a:solidFill>
                  <a:srgbClr val="FF0000"/>
                </a:solidFill>
              </a:rPr>
            </a:br>
            <a:br>
              <a:rPr b="1" lang="en-US" sz="3600">
                <a:solidFill>
                  <a:srgbClr val="FF0000"/>
                </a:solidFill>
              </a:rPr>
            </a:br>
            <a:br>
              <a:rPr b="1" lang="en-US" sz="3600">
                <a:solidFill>
                  <a:srgbClr val="FF0000"/>
                </a:solidFill>
              </a:rPr>
            </a:br>
            <a:br>
              <a:rPr b="1" lang="en-US" sz="3600">
                <a:solidFill>
                  <a:srgbClr val="FF0000"/>
                </a:solidFill>
              </a:rPr>
            </a:br>
            <a:br>
              <a:rPr b="1" lang="en-US" sz="3600">
                <a:solidFill>
                  <a:srgbClr val="FF0000"/>
                </a:solidFill>
              </a:rPr>
            </a:br>
            <a:endParaRPr b="1" sz="36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10"/>
          <p:cNvSpPr txBox="1"/>
          <p:nvPr>
            <p:ph idx="1" type="body"/>
          </p:nvPr>
        </p:nvSpPr>
        <p:spPr>
          <a:xfrm>
            <a:off x="4422710" y="1095428"/>
            <a:ext cx="7501812" cy="46671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en-US" sz="2600"/>
              <a:t>The project manager should </a:t>
            </a:r>
            <a:r>
              <a:rPr b="1" lang="en-US" sz="2600">
                <a:solidFill>
                  <a:srgbClr val="FF0000"/>
                </a:solidFill>
              </a:rPr>
              <a:t>ensure </a:t>
            </a:r>
            <a:r>
              <a:rPr lang="en-US" sz="2600"/>
              <a:t>that all </a:t>
            </a:r>
            <a:r>
              <a:rPr b="1" lang="en-US" sz="2600">
                <a:solidFill>
                  <a:srgbClr val="124591"/>
                </a:solidFill>
              </a:rPr>
              <a:t>Intellectual </a:t>
            </a:r>
            <a:r>
              <a:rPr lang="en-US" sz="2600"/>
              <a:t>and </a:t>
            </a:r>
            <a:r>
              <a:rPr b="1" lang="en-US" sz="2600">
                <a:solidFill>
                  <a:srgbClr val="124591"/>
                </a:solidFill>
              </a:rPr>
              <a:t>Industrial property aspects </a:t>
            </a:r>
            <a:r>
              <a:rPr lang="en-US" sz="2600"/>
              <a:t>of the project are properly managed and that the potential rights of the organization are </a:t>
            </a:r>
            <a:r>
              <a:rPr b="1" lang="en-US" sz="2600">
                <a:solidFill>
                  <a:srgbClr val="124591"/>
                </a:solidFill>
              </a:rPr>
              <a:t>Safeguarded.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t/>
            </a:r>
            <a:endParaRPr sz="2600"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en-US" sz="2600"/>
              <a:t>Establishing a </a:t>
            </a:r>
            <a:r>
              <a:rPr b="1" lang="en-US" sz="2600">
                <a:solidFill>
                  <a:srgbClr val="FF0000"/>
                </a:solidFill>
              </a:rPr>
              <a:t>framework</a:t>
            </a:r>
            <a:r>
              <a:rPr lang="en-US" sz="2600"/>
              <a:t> that will facilitate the </a:t>
            </a:r>
            <a:r>
              <a:rPr b="1" lang="en-US" sz="2600">
                <a:solidFill>
                  <a:srgbClr val="124591"/>
                </a:solidFill>
              </a:rPr>
              <a:t>monitoring and controlling</a:t>
            </a:r>
            <a:r>
              <a:rPr lang="en-US" sz="2600"/>
              <a:t> of all project stages will allow the project manager to continuously evaluate the project progress and proper implementation.</a:t>
            </a:r>
            <a:endParaRPr sz="2600"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t/>
            </a:r>
            <a:endParaRPr sz="26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1"/>
          <p:cNvSpPr txBox="1"/>
          <p:nvPr>
            <p:ph idx="1" type="body"/>
          </p:nvPr>
        </p:nvSpPr>
        <p:spPr>
          <a:xfrm>
            <a:off x="2903062" y="2279914"/>
            <a:ext cx="6385874" cy="16220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</a:pPr>
            <a:r>
              <a:rPr b="1" lang="en-US" sz="5000"/>
              <a:t>THANK YOU FOR YOUR ATTENTION</a:t>
            </a:r>
            <a:endParaRPr/>
          </a:p>
        </p:txBody>
      </p:sp>
      <p:pic>
        <p:nvPicPr>
          <p:cNvPr id="151" name="Google Shape;151;p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3584751"/>
            <a:ext cx="12191999" cy="1638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3"/>
          <p:cNvSpPr txBox="1"/>
          <p:nvPr>
            <p:ph type="title"/>
          </p:nvPr>
        </p:nvSpPr>
        <p:spPr>
          <a:xfrm>
            <a:off x="792480" y="745819"/>
            <a:ext cx="9406554" cy="7951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24591"/>
              </a:buClr>
              <a:buSzPts val="3600"/>
              <a:buFont typeface="Calibri"/>
              <a:buNone/>
            </a:pPr>
            <a:r>
              <a:rPr b="1" lang="en-US" sz="3600">
                <a:solidFill>
                  <a:srgbClr val="124591"/>
                </a:solidFill>
              </a:rPr>
              <a:t>Objectives and Learning outcomes</a:t>
            </a:r>
            <a:endParaRPr b="1" sz="3600">
              <a:solidFill>
                <a:srgbClr val="124591"/>
              </a:solidFill>
            </a:endParaRPr>
          </a:p>
        </p:txBody>
      </p:sp>
      <p:sp>
        <p:nvSpPr>
          <p:cNvPr id="91" name="Google Shape;91;p3"/>
          <p:cNvSpPr txBox="1"/>
          <p:nvPr>
            <p:ph idx="1" type="body"/>
          </p:nvPr>
        </p:nvSpPr>
        <p:spPr>
          <a:xfrm>
            <a:off x="792480" y="1432560"/>
            <a:ext cx="10646851" cy="49850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en-US"/>
              <a:t>Objective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-US"/>
              <a:t>release the internal and external resources acquired during the course of the project for its implementation 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-US"/>
              <a:t>having a complete picture about the implementation of the project and its deliverables, will provide a solid understanding of any risks involved and enable the organisation to manage risks proactively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en-US"/>
              <a:t>Learning Outcomes: 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Knowledge's and ability to work with:</a:t>
            </a:r>
            <a:endParaRPr/>
          </a:p>
          <a:p>
            <a:pPr indent="0" lvl="8" marL="36576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90000"/>
              <a:buNone/>
            </a:pPr>
            <a:r>
              <a:rPr b="1" lang="en-US">
                <a:solidFill>
                  <a:schemeClr val="accent1"/>
                </a:solidFill>
              </a:rPr>
              <a:t>          </a:t>
            </a:r>
            <a:r>
              <a:rPr b="1" lang="en-US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b="1" lang="en-US" sz="2100">
                <a:solidFill>
                  <a:srgbClr val="124591"/>
                </a:solidFill>
                <a:latin typeface="Calibri"/>
                <a:ea typeface="Calibri"/>
                <a:cs typeface="Calibri"/>
                <a:sym typeface="Calibri"/>
              </a:rPr>
              <a:t> 	</a:t>
            </a:r>
            <a:r>
              <a:rPr b="1" lang="en-US" sz="2000">
                <a:solidFill>
                  <a:srgbClr val="124591"/>
                </a:solidFill>
                <a:latin typeface="Calibri"/>
                <a:ea typeface="Calibri"/>
                <a:cs typeface="Calibri"/>
                <a:sym typeface="Calibri"/>
              </a:rPr>
              <a:t>- reporting </a:t>
            </a:r>
            <a:endParaRPr b="1" sz="2000">
              <a:solidFill>
                <a:srgbClr val="12459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8" marL="36576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24591"/>
              </a:buClr>
              <a:buSzPct val="100000"/>
              <a:buNone/>
            </a:pPr>
            <a:r>
              <a:rPr b="1" lang="en-US" sz="2000">
                <a:solidFill>
                  <a:srgbClr val="124591"/>
                </a:solidFill>
                <a:latin typeface="Calibri"/>
                <a:ea typeface="Calibri"/>
                <a:cs typeface="Calibri"/>
                <a:sym typeface="Calibri"/>
              </a:rPr>
              <a:t>           	- </a:t>
            </a:r>
            <a:r>
              <a:rPr b="1" lang="en-US" sz="2000">
                <a:solidFill>
                  <a:srgbClr val="124591"/>
                </a:solidFill>
              </a:rPr>
              <a:t>measuring the performance </a:t>
            </a:r>
            <a:endParaRPr/>
          </a:p>
          <a:p>
            <a:pPr indent="0" lvl="8" marL="36576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</a:pPr>
            <a:r>
              <a:rPr b="1" lang="en-US" sz="2000">
                <a:solidFill>
                  <a:schemeClr val="accent1"/>
                </a:solidFill>
              </a:rPr>
              <a:t>           	</a:t>
            </a:r>
            <a:r>
              <a:rPr b="1" lang="en-US" sz="2000">
                <a:solidFill>
                  <a:srgbClr val="124591"/>
                </a:solidFill>
              </a:rPr>
              <a:t>- adherence the budget </a:t>
            </a:r>
            <a:endParaRPr/>
          </a:p>
          <a:p>
            <a:pPr indent="0" lvl="8" marL="36576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24591"/>
              </a:buClr>
              <a:buSzPct val="100000"/>
              <a:buNone/>
            </a:pPr>
            <a:r>
              <a:rPr b="1" lang="en-US" sz="2000">
                <a:solidFill>
                  <a:srgbClr val="124591"/>
                </a:solidFill>
              </a:rPr>
              <a:t>          	- adherence the time plan</a:t>
            </a:r>
            <a:endParaRPr b="1" sz="2000">
              <a:solidFill>
                <a:srgbClr val="124591"/>
              </a:solidFill>
            </a:endParaRPr>
          </a:p>
          <a:p>
            <a:pPr indent="0" lvl="8" marL="36576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24591"/>
              </a:buClr>
              <a:buSzPct val="100000"/>
              <a:buNone/>
            </a:pPr>
            <a:r>
              <a:rPr b="1" lang="en-US" sz="2000">
                <a:solidFill>
                  <a:srgbClr val="124591"/>
                </a:solidFill>
                <a:latin typeface="Calibri"/>
                <a:ea typeface="Calibri"/>
                <a:cs typeface="Calibri"/>
                <a:sym typeface="Calibri"/>
              </a:rPr>
              <a:t>          	- measuring the impact</a:t>
            </a:r>
            <a:endParaRPr b="1" sz="2000">
              <a:solidFill>
                <a:srgbClr val="12459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8" marL="36576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24591"/>
              </a:buClr>
              <a:buSzPct val="100000"/>
              <a:buNone/>
            </a:pPr>
            <a:r>
              <a:rPr b="1" lang="en-US" sz="2000">
                <a:solidFill>
                  <a:srgbClr val="124591"/>
                </a:solidFill>
                <a:latin typeface="Calibri"/>
                <a:ea typeface="Calibri"/>
                <a:cs typeface="Calibri"/>
                <a:sym typeface="Calibri"/>
              </a:rPr>
              <a:t>          	- </a:t>
            </a:r>
            <a:r>
              <a:rPr b="1" lang="en-US" sz="2000">
                <a:solidFill>
                  <a:srgbClr val="124591"/>
                </a:solidFill>
              </a:rPr>
              <a:t>monitoring and controlling processes </a:t>
            </a:r>
            <a:endParaRPr b="1" sz="2000">
              <a:solidFill>
                <a:srgbClr val="12459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8" marL="36576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24591"/>
              </a:buClr>
              <a:buSzPct val="100000"/>
              <a:buNone/>
            </a:pPr>
            <a:r>
              <a:rPr b="1" lang="en-US" sz="2000">
                <a:solidFill>
                  <a:srgbClr val="124591"/>
                </a:solidFill>
                <a:latin typeface="Calibri"/>
                <a:ea typeface="Calibri"/>
                <a:cs typeface="Calibri"/>
                <a:sym typeface="Calibri"/>
              </a:rPr>
              <a:t>          	- </a:t>
            </a:r>
            <a:r>
              <a:rPr b="1" lang="en-US" sz="2000">
                <a:solidFill>
                  <a:srgbClr val="124591"/>
                </a:solidFill>
              </a:rPr>
              <a:t>sustainability</a:t>
            </a:r>
            <a:endParaRPr b="1" sz="2000">
              <a:solidFill>
                <a:srgbClr val="12459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7747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7747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  <p:pic>
        <p:nvPicPr>
          <p:cNvPr id="92" name="Google Shape;92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049069" y="3632233"/>
            <a:ext cx="1178207" cy="1034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173334" y="745819"/>
            <a:ext cx="929675" cy="9793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"/>
          <p:cNvSpPr txBox="1"/>
          <p:nvPr>
            <p:ph type="title"/>
          </p:nvPr>
        </p:nvSpPr>
        <p:spPr>
          <a:xfrm>
            <a:off x="971394" y="820467"/>
            <a:ext cx="9227640" cy="7951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24591"/>
              </a:buClr>
              <a:buSzPts val="3600"/>
              <a:buFont typeface="Calibri"/>
              <a:buNone/>
            </a:pPr>
            <a:r>
              <a:rPr b="1" lang="en-US" sz="3600">
                <a:solidFill>
                  <a:srgbClr val="124591"/>
                </a:solidFill>
              </a:rPr>
              <a:t>Closure</a:t>
            </a:r>
            <a:endParaRPr b="1" sz="3600">
              <a:solidFill>
                <a:srgbClr val="124591"/>
              </a:solidFill>
            </a:endParaRPr>
          </a:p>
        </p:txBody>
      </p:sp>
      <p:sp>
        <p:nvSpPr>
          <p:cNvPr id="99" name="Google Shape;99;p2"/>
          <p:cNvSpPr txBox="1"/>
          <p:nvPr/>
        </p:nvSpPr>
        <p:spPr>
          <a:xfrm>
            <a:off x="937574" y="1585235"/>
            <a:ext cx="10316852" cy="43902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fifth and final stage of the InnoPro model is aimed to enable learners to:</a:t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1" marL="685800" marR="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Gain a better understanding of the activities involved with the project management life cycle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1" marL="685800" marR="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acquire the foundations for executing their projects efficiently and effectively</a:t>
            </a:r>
            <a:endParaRPr/>
          </a:p>
          <a:p>
            <a:pPr indent="-228600" lvl="1" marL="685800" marR="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Takes place immediately after the implementation of the project and the completion of its deliverables</a:t>
            </a:r>
            <a:endParaRPr/>
          </a:p>
          <a:p>
            <a:pPr indent="-76200" lvl="1" marL="685800" marR="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Purpose: </a:t>
            </a:r>
            <a:r>
              <a:rPr b="1" i="0" lang="en-US" sz="2800" u="none" cap="none" strike="noStrike">
                <a:solidFill>
                  <a:srgbClr val="124591"/>
                </a:solidFill>
                <a:latin typeface="Calibri"/>
                <a:ea typeface="Calibri"/>
                <a:cs typeface="Calibri"/>
                <a:sym typeface="Calibri"/>
              </a:rPr>
              <a:t>To ensure that all project work has been completed according to the project plan</a:t>
            </a:r>
            <a:endParaRPr b="1" i="0" sz="2800" u="none" cap="none" strike="noStrike">
              <a:solidFill>
                <a:srgbClr val="12459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0" name="Google Shape;100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309671" y="5496780"/>
            <a:ext cx="1778726" cy="7087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"/>
          <p:cNvSpPr txBox="1"/>
          <p:nvPr>
            <p:ph type="title"/>
          </p:nvPr>
        </p:nvSpPr>
        <p:spPr>
          <a:xfrm>
            <a:off x="980725" y="633855"/>
            <a:ext cx="9227640" cy="7951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24591"/>
              </a:buClr>
              <a:buSzPts val="3600"/>
              <a:buFont typeface="Calibri"/>
              <a:buNone/>
            </a:pPr>
            <a:r>
              <a:rPr b="1" lang="en-US" sz="3600">
                <a:solidFill>
                  <a:srgbClr val="124591"/>
                </a:solidFill>
              </a:rPr>
              <a:t>Closure – Content</a:t>
            </a:r>
            <a:endParaRPr b="1" sz="3600">
              <a:solidFill>
                <a:srgbClr val="124591"/>
              </a:solidFill>
            </a:endParaRPr>
          </a:p>
        </p:txBody>
      </p:sp>
      <p:sp>
        <p:nvSpPr>
          <p:cNvPr id="106" name="Google Shape;106;p4"/>
          <p:cNvSpPr txBox="1"/>
          <p:nvPr>
            <p:ph idx="1" type="body"/>
          </p:nvPr>
        </p:nvSpPr>
        <p:spPr>
          <a:xfrm>
            <a:off x="838440" y="1242230"/>
            <a:ext cx="10316852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b="1" lang="en-US" sz="2600"/>
              <a:t>5 Steps</a:t>
            </a:r>
            <a:endParaRPr b="1" sz="2600"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24591"/>
              </a:buClr>
              <a:buSzPts val="2600"/>
              <a:buNone/>
            </a:pPr>
            <a:r>
              <a:rPr b="1" lang="en-US" sz="2600">
                <a:solidFill>
                  <a:srgbClr val="124591"/>
                </a:solidFill>
              </a:rPr>
              <a:t>Transfer Deliverables</a:t>
            </a:r>
            <a:r>
              <a:rPr lang="en-US" sz="2600"/>
              <a:t> - Finalize and transfer the project deliverables to the stakeholders  </a:t>
            </a:r>
            <a:endParaRPr sz="2600"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24591"/>
              </a:buClr>
              <a:buSzPts val="2600"/>
              <a:buNone/>
            </a:pPr>
            <a:r>
              <a:rPr b="1" lang="en-US" sz="2600">
                <a:solidFill>
                  <a:srgbClr val="124591"/>
                </a:solidFill>
              </a:rPr>
              <a:t>Confirmation of completion </a:t>
            </a:r>
            <a:r>
              <a:rPr lang="en-US" sz="2600"/>
              <a:t>- Confirm the project is complete from all stakeholders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24591"/>
              </a:buClr>
              <a:buSzPts val="2600"/>
              <a:buNone/>
            </a:pPr>
            <a:r>
              <a:rPr b="1" lang="en-US" sz="2600">
                <a:solidFill>
                  <a:srgbClr val="124591"/>
                </a:solidFill>
              </a:rPr>
              <a:t>Review the Project</a:t>
            </a:r>
            <a:r>
              <a:rPr lang="en-US" sz="2600"/>
              <a:t> - Reviewed all contracts and documentation</a:t>
            </a:r>
            <a:endParaRPr sz="2600"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24591"/>
              </a:buClr>
              <a:buSzPts val="2600"/>
              <a:buNone/>
            </a:pPr>
            <a:r>
              <a:rPr b="1" lang="en-US" sz="2600">
                <a:solidFill>
                  <a:srgbClr val="124591"/>
                </a:solidFill>
              </a:rPr>
              <a:t>Archive Documentation</a:t>
            </a:r>
            <a:r>
              <a:rPr lang="en-US" sz="2600">
                <a:solidFill>
                  <a:srgbClr val="FF0000"/>
                </a:solidFill>
              </a:rPr>
              <a:t> </a:t>
            </a:r>
            <a:r>
              <a:rPr lang="en-US" sz="2600"/>
              <a:t>- Archive all the documents and any notes and data that could prove useful</a:t>
            </a:r>
            <a:endParaRPr sz="2600"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24591"/>
              </a:buClr>
              <a:buSzPts val="2600"/>
              <a:buNone/>
            </a:pPr>
            <a:r>
              <a:rPr b="1" lang="en-US" sz="2600">
                <a:solidFill>
                  <a:srgbClr val="124591"/>
                </a:solidFill>
              </a:rPr>
              <a:t>Reassign Resources</a:t>
            </a:r>
            <a:r>
              <a:rPr lang="en-US" sz="2600"/>
              <a:t> - Officially release the resources for other works or projects</a:t>
            </a:r>
            <a:endParaRPr sz="2600"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t/>
            </a:r>
            <a:endParaRPr sz="2600"/>
          </a:p>
          <a:p>
            <a:pPr indent="-635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t/>
            </a:r>
            <a:endParaRPr sz="2600"/>
          </a:p>
          <a:p>
            <a:pPr indent="-635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t/>
            </a:r>
            <a:endParaRPr sz="2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"/>
          <p:cNvSpPr txBox="1"/>
          <p:nvPr/>
        </p:nvSpPr>
        <p:spPr>
          <a:xfrm>
            <a:off x="3504192" y="528161"/>
            <a:ext cx="3991897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24591"/>
              </a:buClr>
              <a:buSzPts val="4400"/>
              <a:buFont typeface="Calibri"/>
              <a:buNone/>
            </a:pPr>
            <a:r>
              <a:rPr b="1" i="0" lang="en-US" sz="4400" u="none" cap="none" strike="noStrike">
                <a:solidFill>
                  <a:srgbClr val="124591"/>
                </a:solidFill>
                <a:latin typeface="Calibri"/>
                <a:ea typeface="Calibri"/>
                <a:cs typeface="Calibri"/>
                <a:sym typeface="Calibri"/>
              </a:rPr>
              <a:t>Activities</a:t>
            </a:r>
            <a:endParaRPr/>
          </a:p>
        </p:txBody>
      </p:sp>
      <p:sp>
        <p:nvSpPr>
          <p:cNvPr id="112" name="Google Shape;112;p5"/>
          <p:cNvSpPr/>
          <p:nvPr/>
        </p:nvSpPr>
        <p:spPr>
          <a:xfrm>
            <a:off x="2684259" y="1838484"/>
            <a:ext cx="9323257" cy="28623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activities of the closure stage should </a:t>
            </a:r>
            <a:r>
              <a:rPr b="0" i="0" lang="en-US" sz="2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not commence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 the end of the project, they should be </a:t>
            </a:r>
            <a:r>
              <a:rPr b="1" i="0" lang="en-US" sz="2000" u="none" cap="none" strike="noStrike">
                <a:solidFill>
                  <a:srgbClr val="124591"/>
                </a:solidFill>
                <a:latin typeface="Calibri"/>
                <a:ea typeface="Calibri"/>
                <a:cs typeface="Calibri"/>
                <a:sym typeface="Calibri"/>
              </a:rPr>
              <a:t>integrated in each and every step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 the project.</a:t>
            </a:r>
            <a:endParaRPr/>
          </a:p>
          <a:p>
            <a:pPr indent="-215900" lvl="0" marL="34290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close the project </a:t>
            </a:r>
            <a:r>
              <a:rPr b="1" i="0" lang="en-US" sz="2000" u="none" cap="none" strike="noStrike">
                <a:solidFill>
                  <a:srgbClr val="124591"/>
                </a:solidFill>
                <a:latin typeface="Calibri"/>
                <a:ea typeface="Calibri"/>
                <a:cs typeface="Calibri"/>
                <a:sym typeface="Calibri"/>
              </a:rPr>
              <a:t>effectively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Managers need to establish a framework that will allow them to constantly collect </a:t>
            </a:r>
            <a:r>
              <a:rPr b="1" i="0" lang="en-US" sz="2000" u="none" cap="none" strike="noStrike">
                <a:solidFill>
                  <a:srgbClr val="124591"/>
                </a:solidFill>
                <a:latin typeface="Calibri"/>
                <a:ea typeface="Calibri"/>
                <a:cs typeface="Calibri"/>
                <a:sym typeface="Calibri"/>
              </a:rPr>
              <a:t>reliable information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about the project and develop performance indicators. 	</a:t>
            </a:r>
            <a:endParaRPr/>
          </a:p>
          <a:p>
            <a:pPr indent="-215900" lvl="0" marL="34290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will allow the project manager to have </a:t>
            </a:r>
            <a:r>
              <a:rPr b="1" i="0" lang="en-US" sz="2000" u="none" cap="none" strike="noStrike">
                <a:solidFill>
                  <a:srgbClr val="124591"/>
                </a:solidFill>
                <a:latin typeface="Calibri"/>
                <a:ea typeface="Calibri"/>
                <a:cs typeface="Calibri"/>
                <a:sym typeface="Calibri"/>
              </a:rPr>
              <a:t>sufficient information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data at the end of the project in order to </a:t>
            </a:r>
            <a:r>
              <a:rPr b="1" i="0" lang="en-US" sz="2000" u="none" cap="none" strike="noStrike">
                <a:solidFill>
                  <a:srgbClr val="124591"/>
                </a:solidFill>
                <a:latin typeface="Calibri"/>
                <a:ea typeface="Calibri"/>
                <a:cs typeface="Calibri"/>
                <a:sym typeface="Calibri"/>
              </a:rPr>
              <a:t>properly analyze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performance of the project. </a:t>
            </a:r>
            <a:endParaRPr/>
          </a:p>
        </p:txBody>
      </p:sp>
      <p:pic>
        <p:nvPicPr>
          <p:cNvPr id="113" name="Google Shape;113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2373860"/>
            <a:ext cx="2687192" cy="14729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6"/>
          <p:cNvSpPr txBox="1"/>
          <p:nvPr>
            <p:ph type="title"/>
          </p:nvPr>
        </p:nvSpPr>
        <p:spPr>
          <a:xfrm>
            <a:off x="810658" y="881631"/>
            <a:ext cx="275789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600"/>
              <a:buFont typeface="Arial"/>
              <a:buNone/>
            </a:pPr>
            <a:br>
              <a:rPr b="1" lang="en-US" sz="3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en-US" sz="3600">
                <a:latin typeface="Arial"/>
                <a:ea typeface="Arial"/>
                <a:cs typeface="Arial"/>
                <a:sym typeface="Arial"/>
              </a:rPr>
            </a:br>
            <a:br>
              <a:rPr b="1" lang="en-US" sz="3600">
                <a:latin typeface="Arial"/>
                <a:ea typeface="Arial"/>
                <a:cs typeface="Arial"/>
                <a:sym typeface="Arial"/>
              </a:rPr>
            </a:br>
            <a:br>
              <a:rPr b="1" lang="en-US" sz="3600">
                <a:latin typeface="Arial"/>
                <a:ea typeface="Arial"/>
                <a:cs typeface="Arial"/>
                <a:sym typeface="Arial"/>
              </a:rPr>
            </a:br>
            <a:br>
              <a:rPr b="1" lang="en-US" sz="3600">
                <a:latin typeface="Arial"/>
                <a:ea typeface="Arial"/>
                <a:cs typeface="Arial"/>
                <a:sym typeface="Arial"/>
              </a:rPr>
            </a:br>
            <a:r>
              <a:rPr b="1" lang="en-US" sz="3600">
                <a:solidFill>
                  <a:srgbClr val="FF0000"/>
                </a:solidFill>
              </a:rPr>
              <a:t>Project Sponsor</a:t>
            </a:r>
            <a:br>
              <a:rPr b="1" lang="en-US" sz="3600">
                <a:solidFill>
                  <a:srgbClr val="FF0000"/>
                </a:solidFill>
              </a:rPr>
            </a:br>
            <a:br>
              <a:rPr b="1" lang="en-US" sz="3600">
                <a:solidFill>
                  <a:srgbClr val="FF0000"/>
                </a:solidFill>
              </a:rPr>
            </a:br>
            <a:endParaRPr b="1" sz="36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6"/>
          <p:cNvSpPr txBox="1"/>
          <p:nvPr>
            <p:ph idx="1" type="body"/>
          </p:nvPr>
        </p:nvSpPr>
        <p:spPr>
          <a:xfrm>
            <a:off x="4445876" y="808186"/>
            <a:ext cx="7174624" cy="53687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24591"/>
              </a:buClr>
              <a:buSzPts val="2400"/>
              <a:buChar char="•"/>
            </a:pPr>
            <a:r>
              <a:rPr b="1" lang="en-US" sz="2400">
                <a:solidFill>
                  <a:srgbClr val="124591"/>
                </a:solidFill>
                <a:latin typeface="Calibri"/>
                <a:ea typeface="Calibri"/>
                <a:cs typeface="Calibri"/>
                <a:sym typeface="Calibri"/>
              </a:rPr>
              <a:t>Sponsor(s) </a:t>
            </a:r>
            <a:r>
              <a:rPr lang="en-US" sz="2400"/>
              <a:t>are the ones that </a:t>
            </a:r>
            <a:r>
              <a:rPr b="1" lang="en-US" sz="2400"/>
              <a:t>authorise the initiation </a:t>
            </a:r>
            <a:r>
              <a:rPr lang="en-US" sz="2400"/>
              <a:t>of the project and are therefore in the position to </a:t>
            </a:r>
            <a:r>
              <a:rPr b="1" lang="en-US" sz="2400">
                <a:solidFill>
                  <a:srgbClr val="FF0000"/>
                </a:solidFill>
              </a:rPr>
              <a:t>approve its closure and </a:t>
            </a:r>
            <a:r>
              <a:rPr b="1" lang="en-US" sz="2400">
                <a:solidFill>
                  <a:srgbClr val="12459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/>
              <a:t>decide to </a:t>
            </a:r>
            <a:r>
              <a:rPr b="1" lang="en-US" sz="2400">
                <a:solidFill>
                  <a:srgbClr val="FF0000"/>
                </a:solidFill>
              </a:rPr>
              <a:t>“pull the plug”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b="1" sz="2400">
              <a:solidFill>
                <a:srgbClr val="FF0000"/>
              </a:solidFill>
            </a:endParaRPr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The project sponsor, will </a:t>
            </a:r>
            <a:endParaRPr/>
          </a:p>
          <a:p>
            <a:pPr indent="-228600" lvl="1" marL="6858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24591"/>
              </a:buClr>
              <a:buSzPts val="2400"/>
              <a:buChar char="•"/>
            </a:pPr>
            <a:r>
              <a:rPr b="1" lang="en-US">
                <a:solidFill>
                  <a:srgbClr val="124591"/>
                </a:solidFill>
                <a:latin typeface="Calibri"/>
                <a:ea typeface="Calibri"/>
                <a:cs typeface="Calibri"/>
                <a:sym typeface="Calibri"/>
              </a:rPr>
              <a:t>Decide </a:t>
            </a:r>
            <a:r>
              <a:rPr lang="en-US"/>
              <a:t>about </a:t>
            </a:r>
            <a:r>
              <a:rPr b="1" lang="en-US">
                <a:solidFill>
                  <a:srgbClr val="FF0000"/>
                </a:solidFill>
              </a:rPr>
              <a:t>the type of reports</a:t>
            </a:r>
            <a:r>
              <a:rPr lang="en-US"/>
              <a:t> produced in order to document the work undertaken</a:t>
            </a:r>
            <a:endParaRPr/>
          </a:p>
          <a:p>
            <a:pPr indent="-228600" lvl="1" marL="6858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Approve and decide that the project is properly terminated</a:t>
            </a:r>
            <a:endParaRPr/>
          </a:p>
          <a:p>
            <a:pPr indent="-762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7"/>
          <p:cNvSpPr txBox="1"/>
          <p:nvPr>
            <p:ph type="title"/>
          </p:nvPr>
        </p:nvSpPr>
        <p:spPr>
          <a:xfrm>
            <a:off x="810658" y="881631"/>
            <a:ext cx="275789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600"/>
              <a:buFont typeface="Arial"/>
              <a:buNone/>
            </a:pPr>
            <a:br>
              <a:rPr b="1" lang="en-US" sz="3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en-US" sz="3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en-US" sz="3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en-US" sz="3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en-US" sz="3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lang="en-US" sz="3600">
                <a:solidFill>
                  <a:srgbClr val="FF0000"/>
                </a:solidFill>
              </a:rPr>
              <a:t>Projects</a:t>
            </a:r>
            <a:r>
              <a:rPr b="1" lang="en-US" sz="3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en-US" sz="3600">
                <a:solidFill>
                  <a:srgbClr val="FF0000"/>
                </a:solidFill>
              </a:rPr>
              <a:t>Reporting</a:t>
            </a:r>
            <a:br>
              <a:rPr b="1" lang="en-US" sz="3600">
                <a:solidFill>
                  <a:srgbClr val="FF0000"/>
                </a:solidFill>
              </a:rPr>
            </a:br>
            <a:br>
              <a:rPr b="1" lang="en-US" sz="3600">
                <a:solidFill>
                  <a:srgbClr val="FF0000"/>
                </a:solidFill>
              </a:rPr>
            </a:br>
            <a:endParaRPr b="1" sz="36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7"/>
          <p:cNvSpPr txBox="1"/>
          <p:nvPr>
            <p:ph idx="1" type="body"/>
          </p:nvPr>
        </p:nvSpPr>
        <p:spPr>
          <a:xfrm>
            <a:off x="4445875" y="808186"/>
            <a:ext cx="7170737" cy="53687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24591"/>
              </a:buClr>
              <a:buSzPts val="2600"/>
              <a:buNone/>
            </a:pPr>
            <a:r>
              <a:rPr b="1" lang="en-US" sz="2600">
                <a:solidFill>
                  <a:srgbClr val="124591"/>
                </a:solidFill>
                <a:latin typeface="Calibri"/>
                <a:ea typeface="Calibri"/>
                <a:cs typeface="Calibri"/>
                <a:sym typeface="Calibri"/>
              </a:rPr>
              <a:t>The reports </a:t>
            </a:r>
            <a:r>
              <a:rPr lang="en-US" sz="2600"/>
              <a:t>that can be produced at the </a:t>
            </a:r>
            <a:r>
              <a:rPr b="1" lang="en-US" sz="2600">
                <a:solidFill>
                  <a:srgbClr val="124591"/>
                </a:solidFill>
                <a:latin typeface="Calibri"/>
                <a:ea typeface="Calibri"/>
                <a:cs typeface="Calibri"/>
                <a:sym typeface="Calibri"/>
              </a:rPr>
              <a:t>Closure</a:t>
            </a:r>
            <a:r>
              <a:rPr lang="en-US" sz="2600"/>
              <a:t> of the project may include: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-"/>
            </a:pPr>
            <a:r>
              <a:rPr lang="en-US" sz="2600"/>
              <a:t>A </a:t>
            </a:r>
            <a:r>
              <a:rPr b="1" lang="en-US" sz="2600">
                <a:solidFill>
                  <a:srgbClr val="124591"/>
                </a:solidFill>
                <a:latin typeface="Calibri"/>
                <a:ea typeface="Calibri"/>
                <a:cs typeface="Calibri"/>
                <a:sym typeface="Calibri"/>
              </a:rPr>
              <a:t>“Final report” </a:t>
            </a:r>
            <a:r>
              <a:rPr lang="en-US" sz="2600"/>
              <a:t>compiling the work undertaken</a:t>
            </a:r>
            <a:r>
              <a:rPr b="1" lang="en-US" sz="2600"/>
              <a:t>, </a:t>
            </a:r>
            <a:r>
              <a:rPr b="1" lang="en-US" sz="2600">
                <a:solidFill>
                  <a:srgbClr val="FF0000"/>
                </a:solidFill>
              </a:rPr>
              <a:t>challenges</a:t>
            </a:r>
            <a:r>
              <a:rPr b="1" lang="en-US" sz="2600"/>
              <a:t> </a:t>
            </a:r>
            <a:r>
              <a:rPr lang="en-US" sz="2600"/>
              <a:t>addressed during the project and describing the </a:t>
            </a:r>
            <a:r>
              <a:rPr b="1" lang="en-US" sz="2600">
                <a:solidFill>
                  <a:srgbClr val="FF0000"/>
                </a:solidFill>
              </a:rPr>
              <a:t>deliverables </a:t>
            </a:r>
            <a:r>
              <a:rPr lang="en-US" sz="2600"/>
              <a:t>produced, 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-"/>
            </a:pPr>
            <a:r>
              <a:rPr lang="en-US" sz="2600"/>
              <a:t>A </a:t>
            </a:r>
            <a:r>
              <a:rPr b="1" lang="en-US" sz="2600">
                <a:solidFill>
                  <a:srgbClr val="FF0000"/>
                </a:solidFill>
              </a:rPr>
              <a:t>Risk report</a:t>
            </a:r>
            <a:r>
              <a:rPr lang="en-US" sz="2600"/>
              <a:t>, where specific risks to the organization are identified and/or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-"/>
            </a:pPr>
            <a:r>
              <a:rPr lang="en-US" sz="2600"/>
              <a:t>A </a:t>
            </a:r>
            <a:r>
              <a:rPr b="1" lang="en-US" sz="2600">
                <a:solidFill>
                  <a:srgbClr val="FF0000"/>
                </a:solidFill>
              </a:rPr>
              <a:t>Sustainability report </a:t>
            </a:r>
            <a:r>
              <a:rPr lang="en-US" sz="2600"/>
              <a:t>detailing how the deliverables will be utilized in the future.</a:t>
            </a:r>
            <a:endParaRPr sz="2600"/>
          </a:p>
        </p:txBody>
      </p:sp>
      <p:pic>
        <p:nvPicPr>
          <p:cNvPr id="126" name="Google Shape;126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888824" y="4833649"/>
            <a:ext cx="1044062" cy="13433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8"/>
          <p:cNvSpPr txBox="1"/>
          <p:nvPr>
            <p:ph type="title"/>
          </p:nvPr>
        </p:nvSpPr>
        <p:spPr>
          <a:xfrm>
            <a:off x="810658" y="881631"/>
            <a:ext cx="275789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600"/>
              <a:buFont typeface="Arial"/>
              <a:buNone/>
            </a:pPr>
            <a:br>
              <a:rPr b="1" lang="en-US" sz="3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en-US" sz="3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en-US" sz="3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en-US" sz="3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en-US" sz="3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lang="en-US" sz="3600">
                <a:solidFill>
                  <a:srgbClr val="FF0000"/>
                </a:solidFill>
              </a:rPr>
              <a:t>Analyzing Project &amp; Team Results</a:t>
            </a:r>
            <a:br>
              <a:rPr b="1" lang="en-US" sz="3600">
                <a:solidFill>
                  <a:srgbClr val="FF0000"/>
                </a:solidFill>
              </a:rPr>
            </a:br>
            <a:br>
              <a:rPr b="1" lang="en-US" sz="3600">
                <a:solidFill>
                  <a:srgbClr val="FF0000"/>
                </a:solidFill>
              </a:rPr>
            </a:br>
            <a:endParaRPr b="1" sz="36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8"/>
          <p:cNvSpPr txBox="1"/>
          <p:nvPr>
            <p:ph idx="1" type="body"/>
          </p:nvPr>
        </p:nvSpPr>
        <p:spPr>
          <a:xfrm>
            <a:off x="4445875" y="808186"/>
            <a:ext cx="6935467" cy="53687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en-US" sz="2600"/>
              <a:t>The Project manager should </a:t>
            </a:r>
            <a:r>
              <a:rPr b="1" lang="en-US" sz="2600">
                <a:solidFill>
                  <a:srgbClr val="124591"/>
                </a:solidFill>
                <a:latin typeface="Calibri"/>
                <a:ea typeface="Calibri"/>
                <a:cs typeface="Calibri"/>
                <a:sym typeface="Calibri"/>
              </a:rPr>
              <a:t>evaluate </a:t>
            </a:r>
            <a:r>
              <a:rPr lang="en-US" sz="2600"/>
              <a:t>the performance of the project and the team that participated in its implementation, through: a </a:t>
            </a:r>
            <a:r>
              <a:rPr b="1" lang="en-US" sz="2600">
                <a:solidFill>
                  <a:srgbClr val="124591"/>
                </a:solidFill>
                <a:latin typeface="Calibri"/>
                <a:ea typeface="Calibri"/>
                <a:cs typeface="Calibri"/>
                <a:sym typeface="Calibri"/>
              </a:rPr>
              <a:t>Structured, Well-documented</a:t>
            </a:r>
            <a:r>
              <a:rPr lang="en-US" sz="2600"/>
              <a:t> and </a:t>
            </a:r>
            <a:r>
              <a:rPr b="1" lang="en-US" sz="2600">
                <a:solidFill>
                  <a:srgbClr val="124591"/>
                </a:solidFill>
                <a:latin typeface="Calibri"/>
                <a:ea typeface="Calibri"/>
                <a:cs typeface="Calibri"/>
                <a:sym typeface="Calibri"/>
              </a:rPr>
              <a:t>Transparent </a:t>
            </a:r>
            <a:r>
              <a:rPr lang="en-US" sz="2600"/>
              <a:t>process. 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t/>
            </a:r>
            <a:endParaRPr sz="2600"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en-US" sz="2600"/>
              <a:t>Analyzing the results of the project and the team involved with its implementation will enable the organization to </a:t>
            </a:r>
            <a:r>
              <a:rPr b="1" lang="en-US" sz="2600">
                <a:solidFill>
                  <a:srgbClr val="FF0000"/>
                </a:solidFill>
              </a:rPr>
              <a:t>Identify Areas of Improvement </a:t>
            </a:r>
            <a:r>
              <a:rPr lang="en-US" sz="2600"/>
              <a:t>and increase its </a:t>
            </a:r>
            <a:r>
              <a:rPr b="1" lang="en-US" sz="2600">
                <a:solidFill>
                  <a:srgbClr val="124591"/>
                </a:solidFill>
                <a:latin typeface="Calibri"/>
                <a:ea typeface="Calibri"/>
                <a:cs typeface="Calibri"/>
                <a:sym typeface="Calibri"/>
              </a:rPr>
              <a:t>Efficiency </a:t>
            </a:r>
            <a:r>
              <a:rPr lang="en-US" sz="2600"/>
              <a:t>for future projects.</a:t>
            </a:r>
            <a:endParaRPr sz="2600"/>
          </a:p>
        </p:txBody>
      </p:sp>
      <p:pic>
        <p:nvPicPr>
          <p:cNvPr id="133" name="Google Shape;133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601201" y="4793703"/>
            <a:ext cx="2443654" cy="13329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9"/>
          <p:cNvSpPr txBox="1"/>
          <p:nvPr>
            <p:ph type="title"/>
          </p:nvPr>
        </p:nvSpPr>
        <p:spPr>
          <a:xfrm>
            <a:off x="261256" y="1806253"/>
            <a:ext cx="3008711" cy="284039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600"/>
              <a:buFont typeface="Arial"/>
              <a:buNone/>
            </a:pPr>
            <a:br>
              <a:rPr b="1" lang="en-US" sz="3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lang="en-US" sz="3600">
                <a:solidFill>
                  <a:srgbClr val="FF0000"/>
                </a:solidFill>
              </a:rPr>
              <a:t>Project Documentation</a:t>
            </a:r>
            <a:br>
              <a:rPr b="1" lang="en-US" sz="3600">
                <a:solidFill>
                  <a:srgbClr val="FF0000"/>
                </a:solidFill>
              </a:rPr>
            </a:br>
            <a:br>
              <a:rPr b="1" lang="en-US" sz="3600">
                <a:solidFill>
                  <a:srgbClr val="FF0000"/>
                </a:solidFill>
              </a:rPr>
            </a:br>
            <a:br>
              <a:rPr b="1" lang="en-US" sz="3600">
                <a:solidFill>
                  <a:srgbClr val="FF0000"/>
                </a:solidFill>
              </a:rPr>
            </a:br>
            <a:br>
              <a:rPr b="1" lang="en-US" sz="3600">
                <a:solidFill>
                  <a:srgbClr val="FF0000"/>
                </a:solidFill>
              </a:rPr>
            </a:br>
            <a:r>
              <a:rPr b="1" lang="en-US" sz="3600">
                <a:solidFill>
                  <a:srgbClr val="FF0000"/>
                </a:solidFill>
              </a:rPr>
              <a:t>Project Evaluation</a:t>
            </a:r>
            <a:br>
              <a:rPr b="1" lang="en-US" sz="3600">
                <a:solidFill>
                  <a:srgbClr val="FF0000"/>
                </a:solidFill>
              </a:rPr>
            </a:br>
            <a:br>
              <a:rPr b="1" lang="en-US" sz="3600">
                <a:solidFill>
                  <a:srgbClr val="FF0000"/>
                </a:solidFill>
              </a:rPr>
            </a:br>
            <a:br>
              <a:rPr b="1" lang="en-US" sz="3600">
                <a:solidFill>
                  <a:srgbClr val="FF0000"/>
                </a:solidFill>
              </a:rPr>
            </a:br>
            <a:endParaRPr b="1" sz="36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9"/>
          <p:cNvSpPr txBox="1"/>
          <p:nvPr>
            <p:ph idx="1" type="body"/>
          </p:nvPr>
        </p:nvSpPr>
        <p:spPr>
          <a:xfrm>
            <a:off x="4445876" y="808186"/>
            <a:ext cx="7273374" cy="53687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en-US" sz="2600"/>
              <a:t>The Project manager will produce the </a:t>
            </a:r>
            <a:r>
              <a:rPr b="1" lang="en-US" sz="2600">
                <a:solidFill>
                  <a:srgbClr val="124591"/>
                </a:solidFill>
              </a:rPr>
              <a:t>documentation</a:t>
            </a:r>
            <a:r>
              <a:rPr lang="en-US" sz="2600"/>
              <a:t> required to </a:t>
            </a:r>
            <a:r>
              <a:rPr b="1" lang="en-US" sz="2600">
                <a:solidFill>
                  <a:srgbClr val="FF0000"/>
                </a:solidFill>
              </a:rPr>
              <a:t>officially close </a:t>
            </a:r>
            <a:r>
              <a:rPr lang="en-US" sz="2600"/>
              <a:t>the project and submit it to the </a:t>
            </a:r>
            <a:r>
              <a:rPr b="1" lang="en-US" sz="2600">
                <a:solidFill>
                  <a:srgbClr val="124591"/>
                </a:solidFill>
              </a:rPr>
              <a:t>Project Owner </a:t>
            </a:r>
            <a:r>
              <a:rPr lang="en-US" sz="2600"/>
              <a:t>or </a:t>
            </a:r>
            <a:r>
              <a:rPr b="1" lang="en-US" sz="2600">
                <a:solidFill>
                  <a:srgbClr val="124591"/>
                </a:solidFill>
              </a:rPr>
              <a:t>Sponsor</a:t>
            </a:r>
            <a:r>
              <a:rPr lang="en-US" sz="2600"/>
              <a:t> for evaluation and </a:t>
            </a:r>
            <a:r>
              <a:rPr b="1" lang="en-US" sz="2600"/>
              <a:t>formal approval.</a:t>
            </a:r>
            <a:endParaRPr b="1" sz="2600"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t/>
            </a:r>
            <a:endParaRPr sz="2600"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en-US" sz="2600"/>
              <a:t>Evaluating a project means undertaking an analysis of the </a:t>
            </a:r>
            <a:r>
              <a:rPr b="1" lang="en-US" sz="2600">
                <a:solidFill>
                  <a:srgbClr val="124591"/>
                </a:solidFill>
              </a:rPr>
              <a:t>Deliverables </a:t>
            </a:r>
            <a:r>
              <a:rPr lang="en-US" sz="2600"/>
              <a:t>and</a:t>
            </a:r>
            <a:r>
              <a:rPr b="1" lang="en-US" sz="2600">
                <a:solidFill>
                  <a:srgbClr val="124591"/>
                </a:solidFill>
              </a:rPr>
              <a:t> Outputs </a:t>
            </a:r>
            <a:r>
              <a:rPr lang="en-US" sz="2600"/>
              <a:t>produced during the course of the project and determining whether the project has produced the </a:t>
            </a:r>
            <a:r>
              <a:rPr b="1" lang="en-US" sz="2600">
                <a:solidFill>
                  <a:srgbClr val="FF0000"/>
                </a:solidFill>
              </a:rPr>
              <a:t>Results</a:t>
            </a:r>
            <a:r>
              <a:rPr lang="en-US" sz="2600"/>
              <a:t> </a:t>
            </a:r>
            <a:r>
              <a:rPr b="1" lang="en-US" sz="2600">
                <a:solidFill>
                  <a:srgbClr val="124591"/>
                </a:solidFill>
              </a:rPr>
              <a:t>originally planned</a:t>
            </a:r>
            <a:r>
              <a:rPr lang="en-US" sz="2600"/>
              <a:t> and delivered the expected </a:t>
            </a:r>
            <a:r>
              <a:rPr b="1" lang="en-US" sz="2600">
                <a:solidFill>
                  <a:srgbClr val="124591"/>
                </a:solidFill>
              </a:rPr>
              <a:t>Benefits. 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en-US" sz="2600"/>
              <a:t>It is equally important to evaluate the effect of the project on its </a:t>
            </a:r>
            <a:r>
              <a:rPr b="1" lang="en-US" sz="2600">
                <a:solidFill>
                  <a:srgbClr val="FF0000"/>
                </a:solidFill>
              </a:rPr>
              <a:t>Intended Beneficiaries </a:t>
            </a:r>
            <a:r>
              <a:rPr lang="en-US" sz="2600"/>
              <a:t>and other </a:t>
            </a:r>
            <a:r>
              <a:rPr b="1" lang="en-US" sz="2600">
                <a:solidFill>
                  <a:srgbClr val="FF0000"/>
                </a:solidFill>
              </a:rPr>
              <a:t>Stakeholders</a:t>
            </a:r>
            <a:r>
              <a:rPr b="1" lang="en-US" sz="2600"/>
              <a:t>.</a:t>
            </a:r>
            <a:endParaRPr b="1" sz="2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tiv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2022-05-24T08:42:52Z</dcterms:created>
  <dc:creator>Michal Pivko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0x010100DE020119EB60D54AA8334C74B58623C5</vt:lpwstr>
  </property>
  <property fmtid="{D5CDD505-2E9C-101B-9397-08002B2CF9AE}" pid="3" name="MediaServiceImageTags">
    <vt:lpwstr/>
  </property>
</Properties>
</file>