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6" roundtripDataSignature="AMtx7mhK7EFr9+jg/Mx1Wx+Ic1d348nj/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2" name="Google Shape;14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8" name="Google Shape;148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8" name="Google Shape;8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9" name="Google Shape;10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6" name="Google Shape;11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2" name="Google Shape;12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9" name="Google Shape;12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6" name="Google Shape;13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1036948" y="2300139"/>
            <a:ext cx="10316852" cy="7951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124591"/>
                </a:solidFill>
              </a:rPr>
              <a:t>Kurz řízení inovačních projektů</a:t>
            </a:r>
            <a:endParaRPr b="1">
              <a:solidFill>
                <a:srgbClr val="124591"/>
              </a:solidFill>
            </a:endParaRPr>
          </a:p>
        </p:txBody>
      </p:sp>
      <p:sp>
        <p:nvSpPr>
          <p:cNvPr id="85" name="Google Shape;85;p1"/>
          <p:cNvSpPr txBox="1"/>
          <p:nvPr>
            <p:ph idx="1" type="body"/>
          </p:nvPr>
        </p:nvSpPr>
        <p:spPr>
          <a:xfrm>
            <a:off x="1366886" y="3165050"/>
            <a:ext cx="10316852" cy="10401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/>
              <a:t>Fáze 5: Uzavření</a:t>
            </a:r>
            <a:endParaRPr b="1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Kyperská společnost pro řízení projektů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"/>
          <p:cNvSpPr txBox="1"/>
          <p:nvPr>
            <p:ph type="title"/>
          </p:nvPr>
        </p:nvSpPr>
        <p:spPr>
          <a:xfrm>
            <a:off x="139958" y="2514488"/>
            <a:ext cx="3387012" cy="25007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None/>
            </a:pP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latin typeface="Arial"/>
                <a:ea typeface="Arial"/>
                <a:cs typeface="Arial"/>
                <a:sym typeface="Arial"/>
              </a:rPr>
            </a:br>
            <a:r>
              <a:rPr b="1" lang="en-US" sz="3600">
                <a:solidFill>
                  <a:srgbClr val="FF0000"/>
                </a:solidFill>
              </a:rPr>
              <a:t>Aspekty duševního a průmyslového vlastnictví</a:t>
            </a: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r>
              <a:rPr b="1" lang="en-US" sz="3600">
                <a:solidFill>
                  <a:srgbClr val="FF0000"/>
                </a:solidFill>
              </a:rPr>
              <a:t>Monitorování a kontrola</a:t>
            </a: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endParaRPr b="1" sz="36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0"/>
          <p:cNvSpPr txBox="1"/>
          <p:nvPr>
            <p:ph idx="1" type="body"/>
          </p:nvPr>
        </p:nvSpPr>
        <p:spPr>
          <a:xfrm>
            <a:off x="4422710" y="1095428"/>
            <a:ext cx="7501812" cy="46671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/>
              <a:t>Vedoucí projektu by měl </a:t>
            </a:r>
            <a:r>
              <a:rPr b="1" lang="en-US" sz="2600">
                <a:solidFill>
                  <a:srgbClr val="FF0000"/>
                </a:solidFill>
              </a:rPr>
              <a:t>zajistit, </a:t>
            </a:r>
            <a:r>
              <a:rPr lang="en-US" sz="2600"/>
              <a:t>aby všechny </a:t>
            </a:r>
            <a:r>
              <a:rPr b="1" lang="en-US" sz="2600">
                <a:solidFill>
                  <a:srgbClr val="124591"/>
                </a:solidFill>
              </a:rPr>
              <a:t>aspekty duševního </a:t>
            </a:r>
            <a:r>
              <a:rPr lang="en-US" sz="2600"/>
              <a:t>a </a:t>
            </a:r>
            <a:r>
              <a:rPr b="1" lang="en-US" sz="2600">
                <a:solidFill>
                  <a:srgbClr val="124591"/>
                </a:solidFill>
              </a:rPr>
              <a:t>průmyslového vlastnictví </a:t>
            </a:r>
            <a:r>
              <a:rPr lang="en-US" sz="2600"/>
              <a:t>projektu byly řádně řízeny a aby byla </a:t>
            </a:r>
            <a:r>
              <a:rPr b="1" lang="en-US" sz="2600">
                <a:solidFill>
                  <a:srgbClr val="124591"/>
                </a:solidFill>
              </a:rPr>
              <a:t>zajištěna </a:t>
            </a:r>
            <a:r>
              <a:rPr lang="en-US" sz="2600"/>
              <a:t>případná práva organizace.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/>
              <a:t>Vytvoření </a:t>
            </a:r>
            <a:r>
              <a:rPr b="1" lang="en-US" sz="2600">
                <a:solidFill>
                  <a:srgbClr val="FF0000"/>
                </a:solidFill>
              </a:rPr>
              <a:t>rámce, </a:t>
            </a:r>
            <a:r>
              <a:rPr lang="en-US" sz="2600"/>
              <a:t>který usnadní </a:t>
            </a:r>
            <a:r>
              <a:rPr b="1" lang="en-US" sz="2600">
                <a:solidFill>
                  <a:srgbClr val="124591"/>
                </a:solidFill>
              </a:rPr>
              <a:t>monitorování a kontrolu </a:t>
            </a:r>
            <a:r>
              <a:rPr lang="en-US" sz="2600"/>
              <a:t>všech fází projektu, umožní projektovému manažerovi průběžně vyhodnocovat průběh projektu a jeho správnou realizaci.</a:t>
            </a:r>
            <a:endParaRPr sz="2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"/>
          <p:cNvSpPr txBox="1"/>
          <p:nvPr>
            <p:ph idx="1" type="body"/>
          </p:nvPr>
        </p:nvSpPr>
        <p:spPr>
          <a:xfrm>
            <a:off x="2903062" y="2279914"/>
            <a:ext cx="6385874" cy="1622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</a:pPr>
            <a:r>
              <a:rPr b="1" lang="en-US" sz="5000"/>
              <a:t>DĚKUJEME ZA POZORNOST</a:t>
            </a:r>
            <a:endParaRPr/>
          </a:p>
        </p:txBody>
      </p:sp>
      <p:pic>
        <p:nvPicPr>
          <p:cNvPr id="151" name="Google Shape;151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3584751"/>
            <a:ext cx="12191999" cy="163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"/>
          <p:cNvSpPr txBox="1"/>
          <p:nvPr>
            <p:ph type="title"/>
          </p:nvPr>
        </p:nvSpPr>
        <p:spPr>
          <a:xfrm>
            <a:off x="792480" y="745819"/>
            <a:ext cx="9406554" cy="7951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124591"/>
                </a:solidFill>
              </a:rPr>
              <a:t>Cíle a výsledky učení</a:t>
            </a:r>
            <a:endParaRPr b="1" sz="3600">
              <a:solidFill>
                <a:srgbClr val="124591"/>
              </a:solidFill>
            </a:endParaRPr>
          </a:p>
        </p:txBody>
      </p:sp>
      <p:sp>
        <p:nvSpPr>
          <p:cNvPr id="91" name="Google Shape;91;p3"/>
          <p:cNvSpPr txBox="1"/>
          <p:nvPr>
            <p:ph idx="1" type="body"/>
          </p:nvPr>
        </p:nvSpPr>
        <p:spPr>
          <a:xfrm>
            <a:off x="792480" y="1432560"/>
            <a:ext cx="10646851" cy="49850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/>
              <a:t>Cíl</a:t>
            </a:r>
            <a:endParaRPr/>
          </a:p>
          <a:p>
            <a:pPr indent="-241934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/>
              <a:t>uvolnit interní a externí zdroje získané v průběhu projektu pro jeho realizaci. </a:t>
            </a:r>
            <a:endParaRPr/>
          </a:p>
          <a:p>
            <a:pPr indent="-241934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/>
              <a:t>mít úplný přehled o realizaci projektu a jeho výsledcích, což umožní organizaci dobře pochopit veškerá související rizika a aktivně je řídit.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/>
              <a:t>Výsledky učení: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Znalosti a schopnosti pracovat s:</a:t>
            </a:r>
            <a:endParaRPr/>
          </a:p>
          <a:p>
            <a:pPr indent="0" lvl="8" marL="36576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90000"/>
              <a:buNone/>
            </a:pPr>
            <a:r>
              <a:rPr b="1" lang="en-US" sz="20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            	- podáváním zpráv </a:t>
            </a:r>
            <a:endParaRPr b="1" sz="2000">
              <a:solidFill>
                <a:srgbClr val="12459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8" marL="36576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24591"/>
              </a:buClr>
              <a:buSzPct val="100000"/>
              <a:buNone/>
            </a:pPr>
            <a:r>
              <a:rPr b="1" lang="en-US" sz="2000">
                <a:solidFill>
                  <a:srgbClr val="124591"/>
                </a:solidFill>
              </a:rPr>
              <a:t>           	- měřením výkonu </a:t>
            </a:r>
            <a:endParaRPr/>
          </a:p>
          <a:p>
            <a:pPr indent="0" lvl="8" marL="36576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r>
              <a:rPr b="1" lang="en-US" sz="2000">
                <a:solidFill>
                  <a:srgbClr val="124591"/>
                </a:solidFill>
              </a:rPr>
              <a:t>           	- dodržováním rozpočtu </a:t>
            </a:r>
            <a:endParaRPr/>
          </a:p>
          <a:p>
            <a:pPr indent="0" lvl="8" marL="36576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24591"/>
              </a:buClr>
              <a:buSzPct val="100000"/>
              <a:buNone/>
            </a:pPr>
            <a:r>
              <a:rPr b="1" lang="en-US" sz="2000">
                <a:solidFill>
                  <a:srgbClr val="124591"/>
                </a:solidFill>
              </a:rPr>
              <a:t>          	- dodržováním časového plánu</a:t>
            </a:r>
            <a:endParaRPr b="1" sz="2000">
              <a:solidFill>
                <a:srgbClr val="124591"/>
              </a:solidFill>
            </a:endParaRPr>
          </a:p>
          <a:p>
            <a:pPr indent="0" lvl="8" marL="36576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24591"/>
              </a:buClr>
              <a:buSzPct val="100000"/>
              <a:buNone/>
            </a:pPr>
            <a:r>
              <a:rPr b="1" lang="en-US" sz="20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          	- měřením dopadu</a:t>
            </a:r>
            <a:endParaRPr b="1" sz="2000">
              <a:solidFill>
                <a:srgbClr val="12459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8" marL="36576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24591"/>
              </a:buClr>
              <a:buSzPct val="100000"/>
              <a:buNone/>
            </a:pPr>
            <a:r>
              <a:rPr b="1" lang="en-US" sz="2000">
                <a:solidFill>
                  <a:srgbClr val="124591"/>
                </a:solidFill>
              </a:rPr>
              <a:t>          	- monitorováním a řízením procesů </a:t>
            </a:r>
            <a:endParaRPr b="1" sz="2000">
              <a:solidFill>
                <a:srgbClr val="12459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8" marL="36576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24591"/>
              </a:buClr>
              <a:buSzPct val="100000"/>
              <a:buNone/>
            </a:pPr>
            <a:r>
              <a:rPr b="1" lang="en-US" sz="2000">
                <a:solidFill>
                  <a:srgbClr val="124591"/>
                </a:solidFill>
              </a:rPr>
              <a:t>          	- udržitelností</a:t>
            </a:r>
            <a:endParaRPr b="1" sz="2000">
              <a:solidFill>
                <a:srgbClr val="124591"/>
              </a:solidFill>
            </a:endParaRPr>
          </a:p>
          <a:p>
            <a:pPr indent="0" lvl="8" marL="36576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24591"/>
              </a:buClr>
              <a:buSzPct val="100000"/>
              <a:buNone/>
            </a:pPr>
            <a:r>
              <a:t/>
            </a:r>
            <a:endParaRPr b="1" sz="2000">
              <a:solidFill>
                <a:srgbClr val="124591"/>
              </a:solidFill>
            </a:endParaRPr>
          </a:p>
        </p:txBody>
      </p:sp>
      <p:pic>
        <p:nvPicPr>
          <p:cNvPr id="92" name="Google Shape;92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49069" y="3632233"/>
            <a:ext cx="1178207" cy="1034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173334" y="745819"/>
            <a:ext cx="929675" cy="9793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/>
          <p:nvPr>
            <p:ph type="title"/>
          </p:nvPr>
        </p:nvSpPr>
        <p:spPr>
          <a:xfrm>
            <a:off x="971394" y="820467"/>
            <a:ext cx="9227640" cy="7951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124591"/>
                </a:solidFill>
              </a:rPr>
              <a:t>Ukončení</a:t>
            </a:r>
            <a:endParaRPr b="1" sz="3600">
              <a:solidFill>
                <a:srgbClr val="124591"/>
              </a:solidFill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937575" y="1585225"/>
            <a:ext cx="10235100" cy="43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Cílem páté a poslední fáze modelu InnoPro je umožnit studentům: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épe porozumět činnostem spojeným s životním cyklem řízení projektu.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Získat základy pro efektivní a účinnou realizaci svých projektů.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Probíhá bezprostředně po realizaci projektu a dokončení jeho výstupů.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76200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Účel: </a:t>
            </a:r>
            <a:r>
              <a:rPr b="1" i="0" lang="en-US" sz="28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Zajistit, aby všechny práce na projektu byly dokončeny v souladu s plánem projektu.</a:t>
            </a:r>
            <a:endParaRPr b="1" i="0" sz="2800" u="none" cap="none" strike="noStrike">
              <a:solidFill>
                <a:srgbClr val="12459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309671" y="5496780"/>
            <a:ext cx="1778726" cy="7087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/>
          <p:nvPr>
            <p:ph type="title"/>
          </p:nvPr>
        </p:nvSpPr>
        <p:spPr>
          <a:xfrm>
            <a:off x="980725" y="633855"/>
            <a:ext cx="9227640" cy="7951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124591"/>
                </a:solidFill>
              </a:rPr>
              <a:t>Ukončení </a:t>
            </a:r>
            <a:r>
              <a:rPr b="1" lang="en-US" sz="3600">
                <a:solidFill>
                  <a:srgbClr val="124591"/>
                </a:solidFill>
              </a:rPr>
              <a:t>- obsah</a:t>
            </a:r>
            <a:endParaRPr b="1" sz="3600">
              <a:solidFill>
                <a:srgbClr val="124591"/>
              </a:solidFill>
            </a:endParaRPr>
          </a:p>
        </p:txBody>
      </p:sp>
      <p:sp>
        <p:nvSpPr>
          <p:cNvPr id="106" name="Google Shape;106;p4"/>
          <p:cNvSpPr txBox="1"/>
          <p:nvPr>
            <p:ph idx="1" type="body"/>
          </p:nvPr>
        </p:nvSpPr>
        <p:spPr>
          <a:xfrm>
            <a:off x="838440" y="1242230"/>
            <a:ext cx="10316852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b="1" lang="en-US" sz="2600"/>
              <a:t>5 kroků</a:t>
            </a:r>
            <a:endParaRPr b="1" sz="2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24591"/>
              </a:buClr>
              <a:buSzPts val="2600"/>
              <a:buNone/>
            </a:pPr>
            <a:r>
              <a:rPr b="1" lang="en-US" sz="2600">
                <a:solidFill>
                  <a:srgbClr val="124591"/>
                </a:solidFill>
              </a:rPr>
              <a:t>Předání výstupů </a:t>
            </a:r>
            <a:r>
              <a:rPr lang="en-US" sz="2600"/>
              <a:t>- dokončení a předání výstupů projektu zúčastněným stranám.  </a:t>
            </a:r>
            <a:endParaRPr sz="2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24591"/>
              </a:buClr>
              <a:buSzPts val="2600"/>
              <a:buNone/>
            </a:pPr>
            <a:r>
              <a:rPr b="1" lang="en-US" sz="2600">
                <a:solidFill>
                  <a:srgbClr val="124591"/>
                </a:solidFill>
              </a:rPr>
              <a:t>Potvrzení o dokončení </a:t>
            </a:r>
            <a:r>
              <a:rPr lang="en-US" sz="2600"/>
              <a:t>- Potvrzení o dokončení projektu od všech zúčastněných stran.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24591"/>
              </a:buClr>
              <a:buSzPts val="2600"/>
              <a:buNone/>
            </a:pPr>
            <a:r>
              <a:rPr b="1" lang="en-US" sz="2600">
                <a:solidFill>
                  <a:srgbClr val="124591"/>
                </a:solidFill>
              </a:rPr>
              <a:t>Přezkoumání projektu </a:t>
            </a:r>
            <a:r>
              <a:rPr lang="en-US" sz="2600"/>
              <a:t>- přezkoumání všech smluv a dokumentace</a:t>
            </a:r>
            <a:endParaRPr sz="2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24591"/>
              </a:buClr>
              <a:buSzPts val="2600"/>
              <a:buNone/>
            </a:pPr>
            <a:r>
              <a:rPr b="1" lang="en-US" sz="2600">
                <a:solidFill>
                  <a:srgbClr val="124591"/>
                </a:solidFill>
              </a:rPr>
              <a:t>Archivace dokumentace </a:t>
            </a:r>
            <a:r>
              <a:rPr lang="en-US" sz="2600"/>
              <a:t>- archivujte všechny dokumenty a veškeré poznámky a údaje, které by mohly být užitečné.</a:t>
            </a:r>
            <a:endParaRPr sz="2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24591"/>
              </a:buClr>
              <a:buSzPts val="2600"/>
              <a:buNone/>
            </a:pPr>
            <a:r>
              <a:rPr b="1" lang="en-US" sz="2600">
                <a:solidFill>
                  <a:srgbClr val="124591"/>
                </a:solidFill>
              </a:rPr>
              <a:t>Přerozdělení zdrojů </a:t>
            </a:r>
            <a:r>
              <a:rPr lang="en-US" sz="2600"/>
              <a:t>- oficiální uvolnění zdrojů pro jiné práce nebo projekty.</a:t>
            </a:r>
            <a:endParaRPr sz="2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/>
          </a:p>
          <a:p>
            <a:pPr indent="-635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/>
          </a:p>
          <a:p>
            <a:pPr indent="-635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"/>
          <p:cNvSpPr txBox="1"/>
          <p:nvPr/>
        </p:nvSpPr>
        <p:spPr>
          <a:xfrm>
            <a:off x="3504192" y="528161"/>
            <a:ext cx="399189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Aktivity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5"/>
          <p:cNvSpPr/>
          <p:nvPr/>
        </p:nvSpPr>
        <p:spPr>
          <a:xfrm>
            <a:off x="2684259" y="1838484"/>
            <a:ext cx="9323257" cy="286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Činnosti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uzavírací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fáze by </a:t>
            </a:r>
            <a:r>
              <a:rPr b="0" i="0" lang="en-US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neměly začínat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až na konci projektu, ale měly by být </a:t>
            </a:r>
            <a:r>
              <a:rPr b="1" i="0" lang="en-US" sz="20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začleněny do každého kroku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projektu.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Pro efektivní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uzavření projektu musí projektoví manažeři vytvořit rámec, který jim umožní neustále shromažďovat </a:t>
            </a:r>
            <a:r>
              <a:rPr b="1" i="0" lang="en-US" sz="20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spolehlivé informace o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projektu a vytvářet ukazatele výkonnosti. 	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Díky tomu bude mít projektový manažer na konci projektu </a:t>
            </a:r>
            <a:r>
              <a:rPr b="1" i="0" lang="en-US" sz="20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dostatek informací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údajů, aby mohl </a:t>
            </a:r>
            <a:r>
              <a:rPr b="1" i="0" lang="en-US" sz="20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řádně analyzovat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výkonnost projektu.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Google Shape;113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2373860"/>
            <a:ext cx="2687192" cy="1472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"/>
          <p:cNvSpPr txBox="1"/>
          <p:nvPr>
            <p:ph type="title"/>
          </p:nvPr>
        </p:nvSpPr>
        <p:spPr>
          <a:xfrm>
            <a:off x="810658" y="881631"/>
            <a:ext cx="275789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None/>
            </a:pP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latin typeface="Arial"/>
                <a:ea typeface="Arial"/>
                <a:cs typeface="Arial"/>
                <a:sym typeface="Arial"/>
              </a:rPr>
            </a:br>
            <a:r>
              <a:rPr b="1" lang="en-US" sz="3600">
                <a:solidFill>
                  <a:srgbClr val="FF0000"/>
                </a:solidFill>
              </a:rPr>
              <a:t>Sponzor projektu</a:t>
            </a: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endParaRPr b="1" sz="36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"/>
          <p:cNvSpPr txBox="1"/>
          <p:nvPr>
            <p:ph idx="1" type="body"/>
          </p:nvPr>
        </p:nvSpPr>
        <p:spPr>
          <a:xfrm>
            <a:off x="4445876" y="808186"/>
            <a:ext cx="7174624" cy="5368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2400"/>
              <a:buChar char="•"/>
            </a:pPr>
            <a:r>
              <a:rPr b="1" lang="en-US" sz="24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Sponzor(ři) </a:t>
            </a:r>
            <a:r>
              <a:rPr lang="en-US" sz="2400"/>
              <a:t>jsou ti, kteří </a:t>
            </a:r>
            <a:r>
              <a:rPr b="1" lang="en-US" sz="2400"/>
              <a:t>schvalují zahájení </a:t>
            </a:r>
            <a:r>
              <a:rPr lang="en-US" sz="2400"/>
              <a:t>projektu, a proto mohou </a:t>
            </a:r>
            <a:r>
              <a:rPr b="1" lang="en-US" sz="2400">
                <a:solidFill>
                  <a:srgbClr val="FF0000"/>
                </a:solidFill>
              </a:rPr>
              <a:t>schválit jeho ukončení a </a:t>
            </a:r>
            <a:r>
              <a:rPr lang="en-US" sz="2400"/>
              <a:t>rozhodnout o </a:t>
            </a:r>
            <a:r>
              <a:rPr b="1" lang="en-US" sz="2400">
                <a:solidFill>
                  <a:srgbClr val="FF0000"/>
                </a:solidFill>
              </a:rPr>
              <a:t>"zastavení".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sz="2400">
              <a:solidFill>
                <a:srgbClr val="FF0000"/>
              </a:solidFill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Zadavatel projektu 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24591"/>
              </a:buClr>
              <a:buSzPts val="2400"/>
              <a:buChar char="•"/>
            </a:pPr>
            <a:r>
              <a:rPr b="1" lang="en-US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Rozhod</a:t>
            </a:r>
            <a:r>
              <a:rPr b="1" lang="en-US">
                <a:solidFill>
                  <a:srgbClr val="124591"/>
                </a:solidFill>
              </a:rPr>
              <a:t>uje</a:t>
            </a:r>
            <a:r>
              <a:rPr b="1" lang="en-US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/>
              <a:t>o </a:t>
            </a:r>
            <a:r>
              <a:rPr b="1" lang="en-US">
                <a:solidFill>
                  <a:srgbClr val="FF0000"/>
                </a:solidFill>
              </a:rPr>
              <a:t>typu zpráv, které </a:t>
            </a:r>
            <a:r>
              <a:rPr lang="en-US"/>
              <a:t>se budou vypracovávat za účelem dokumentace provedené práce.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schvaluje a rozhoduje o řádném ukončení projektu.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"/>
          <p:cNvSpPr txBox="1"/>
          <p:nvPr>
            <p:ph type="title"/>
          </p:nvPr>
        </p:nvSpPr>
        <p:spPr>
          <a:xfrm>
            <a:off x="810658" y="881631"/>
            <a:ext cx="275789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None/>
            </a:pP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n-US" sz="3600">
                <a:solidFill>
                  <a:srgbClr val="FF0000"/>
                </a:solidFill>
              </a:rPr>
              <a:t>Vykazování projektů</a:t>
            </a: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endParaRPr b="1" sz="36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7"/>
          <p:cNvSpPr txBox="1"/>
          <p:nvPr>
            <p:ph idx="1" type="body"/>
          </p:nvPr>
        </p:nvSpPr>
        <p:spPr>
          <a:xfrm>
            <a:off x="4445875" y="808186"/>
            <a:ext cx="7170737" cy="5368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2600"/>
              <a:buNone/>
            </a:pPr>
            <a:r>
              <a:rPr b="1" lang="en-US" sz="26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Zprávy, které </a:t>
            </a:r>
            <a:r>
              <a:rPr lang="en-US" sz="2600"/>
              <a:t>mohou být vypracovány při </a:t>
            </a:r>
            <a:r>
              <a:rPr b="1" lang="en-US" sz="26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ukončení </a:t>
            </a:r>
            <a:r>
              <a:rPr lang="en-US" sz="2600"/>
              <a:t>projektu, mohou zahrnovat: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-"/>
            </a:pPr>
            <a:r>
              <a:rPr b="1" lang="en-US" sz="26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"Závěrečn</a:t>
            </a:r>
            <a:r>
              <a:rPr b="1" lang="en-US" sz="2600">
                <a:solidFill>
                  <a:srgbClr val="124591"/>
                </a:solidFill>
              </a:rPr>
              <a:t>ou</a:t>
            </a:r>
            <a:r>
              <a:rPr b="1" lang="en-US" sz="26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 zpráv</a:t>
            </a:r>
            <a:r>
              <a:rPr b="1" lang="en-US" sz="2600">
                <a:solidFill>
                  <a:srgbClr val="124591"/>
                </a:solidFill>
              </a:rPr>
              <a:t>u</a:t>
            </a:r>
            <a:r>
              <a:rPr b="1" lang="en-US" sz="26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", </a:t>
            </a:r>
            <a:r>
              <a:rPr lang="en-US" sz="2600"/>
              <a:t>která shrnuje provedenou práci</a:t>
            </a:r>
            <a:r>
              <a:rPr lang="en-US" sz="2600"/>
              <a:t>,</a:t>
            </a:r>
            <a:r>
              <a:rPr b="1" lang="en-US" sz="2600"/>
              <a:t> </a:t>
            </a:r>
            <a:r>
              <a:rPr b="1" lang="en-US" sz="2600">
                <a:solidFill>
                  <a:srgbClr val="FF0000"/>
                </a:solidFill>
              </a:rPr>
              <a:t>problémy </a:t>
            </a:r>
            <a:r>
              <a:rPr lang="en-US" sz="2600"/>
              <a:t>řešené v průběhu projektu a popisuje vytvořené </a:t>
            </a:r>
            <a:r>
              <a:rPr b="1" lang="en-US" sz="2600">
                <a:solidFill>
                  <a:srgbClr val="FF0000"/>
                </a:solidFill>
              </a:rPr>
              <a:t>výstupy,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-"/>
            </a:pPr>
            <a:r>
              <a:rPr b="1" lang="en-US" sz="2600">
                <a:solidFill>
                  <a:srgbClr val="FF0000"/>
                </a:solidFill>
              </a:rPr>
              <a:t>Zprávu o rizicích</a:t>
            </a:r>
            <a:r>
              <a:rPr lang="en-US" sz="2600"/>
              <a:t>, kde jsou identifikována konkrétní rizika pro organizaci a/nebo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-"/>
            </a:pPr>
            <a:r>
              <a:rPr b="1" lang="en-US" sz="2600">
                <a:solidFill>
                  <a:srgbClr val="FF0000"/>
                </a:solidFill>
              </a:rPr>
              <a:t>Zprávu o udržitelnosti </a:t>
            </a:r>
            <a:r>
              <a:rPr lang="en-US" sz="2600"/>
              <a:t>s podrobnými informacemi o tom, jak budou výstupy využity v budoucnu.</a:t>
            </a:r>
            <a:endParaRPr sz="2600"/>
          </a:p>
        </p:txBody>
      </p:sp>
      <p:pic>
        <p:nvPicPr>
          <p:cNvPr id="126" name="Google Shape;126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888824" y="4833649"/>
            <a:ext cx="1044062" cy="13433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 txBox="1"/>
          <p:nvPr>
            <p:ph type="title"/>
          </p:nvPr>
        </p:nvSpPr>
        <p:spPr>
          <a:xfrm>
            <a:off x="810658" y="881631"/>
            <a:ext cx="275789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None/>
            </a:pP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n-US" sz="3600">
                <a:solidFill>
                  <a:srgbClr val="FF0000"/>
                </a:solidFill>
              </a:rPr>
              <a:t>Analýza výsledků projektu a týmu</a:t>
            </a: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endParaRPr b="1" sz="36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8"/>
          <p:cNvSpPr txBox="1"/>
          <p:nvPr>
            <p:ph idx="1" type="body"/>
          </p:nvPr>
        </p:nvSpPr>
        <p:spPr>
          <a:xfrm>
            <a:off x="4445875" y="808186"/>
            <a:ext cx="6935467" cy="5368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/>
              <a:t>Projektový manažer by měl </a:t>
            </a:r>
            <a:r>
              <a:rPr b="1" lang="en-US" sz="26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hodnotit </a:t>
            </a:r>
            <a:r>
              <a:rPr lang="en-US" sz="2600"/>
              <a:t>výkonnost projektu a týmu, který se podílel na jeho realizaci, prostřednictvím: </a:t>
            </a:r>
            <a:r>
              <a:rPr b="1" lang="en-US" sz="26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strukturovaného, dobře zdokumentovaného </a:t>
            </a:r>
            <a:r>
              <a:rPr lang="en-US" sz="2600"/>
              <a:t>a </a:t>
            </a:r>
            <a:r>
              <a:rPr b="1" lang="en-US" sz="26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transparentního </a:t>
            </a:r>
            <a:r>
              <a:rPr lang="en-US" sz="2600"/>
              <a:t>procesu.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/>
              <a:t>Analýza výsledků projektu a týmu, který se podílel na jeho realizaci, umožní organizaci </a:t>
            </a:r>
            <a:r>
              <a:rPr b="1" lang="en-US" sz="2600">
                <a:solidFill>
                  <a:srgbClr val="FF0000"/>
                </a:solidFill>
              </a:rPr>
              <a:t>identifikovat oblasti pro zlepšení </a:t>
            </a:r>
            <a:r>
              <a:rPr lang="en-US" sz="2600"/>
              <a:t>a zvýšit </a:t>
            </a:r>
            <a:r>
              <a:rPr b="1" lang="en-US" sz="26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efektivitu </a:t>
            </a:r>
            <a:r>
              <a:rPr lang="en-US" sz="2600"/>
              <a:t>budoucích projektů.</a:t>
            </a:r>
            <a:endParaRPr sz="2600"/>
          </a:p>
        </p:txBody>
      </p:sp>
      <p:pic>
        <p:nvPicPr>
          <p:cNvPr id="133" name="Google Shape;133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601201" y="4793703"/>
            <a:ext cx="2443654" cy="13329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"/>
          <p:cNvSpPr txBox="1"/>
          <p:nvPr>
            <p:ph type="title"/>
          </p:nvPr>
        </p:nvSpPr>
        <p:spPr>
          <a:xfrm>
            <a:off x="261256" y="1806253"/>
            <a:ext cx="3008711" cy="284039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None/>
            </a:pPr>
            <a:br>
              <a:rPr b="1" lang="en-US" sz="3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n-US" sz="3600">
                <a:solidFill>
                  <a:srgbClr val="FF0000"/>
                </a:solidFill>
              </a:rPr>
              <a:t>Projektová dokumentace</a:t>
            </a: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r>
              <a:rPr b="1" lang="en-US" sz="3600">
                <a:solidFill>
                  <a:srgbClr val="FF0000"/>
                </a:solidFill>
              </a:rPr>
              <a:t>Hodnocení projektu</a:t>
            </a: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br>
              <a:rPr b="1" lang="en-US" sz="3600">
                <a:solidFill>
                  <a:srgbClr val="FF0000"/>
                </a:solidFill>
              </a:rPr>
            </a:br>
            <a:endParaRPr b="1" sz="36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9"/>
          <p:cNvSpPr txBox="1"/>
          <p:nvPr>
            <p:ph idx="1" type="body"/>
          </p:nvPr>
        </p:nvSpPr>
        <p:spPr>
          <a:xfrm>
            <a:off x="4445876" y="808186"/>
            <a:ext cx="7273374" cy="5368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/>
              <a:t>Projektový manažer vypracuje </a:t>
            </a:r>
            <a:r>
              <a:rPr b="1" lang="en-US" sz="2600">
                <a:solidFill>
                  <a:srgbClr val="124591"/>
                </a:solidFill>
              </a:rPr>
              <a:t>dokumentaci </a:t>
            </a:r>
            <a:r>
              <a:rPr lang="en-US" sz="2600"/>
              <a:t>potřebnou k </a:t>
            </a:r>
            <a:r>
              <a:rPr b="1" lang="en-US" sz="2600">
                <a:solidFill>
                  <a:srgbClr val="FF0000"/>
                </a:solidFill>
              </a:rPr>
              <a:t>oficiálnímu uzavření </a:t>
            </a:r>
            <a:r>
              <a:rPr lang="en-US" sz="2600"/>
              <a:t>projektu a předloží ji </a:t>
            </a:r>
            <a:r>
              <a:rPr b="1" lang="en-US" sz="2600">
                <a:solidFill>
                  <a:srgbClr val="124591"/>
                </a:solidFill>
              </a:rPr>
              <a:t>vlastníkovi </a:t>
            </a:r>
            <a:r>
              <a:rPr lang="en-US" sz="2600"/>
              <a:t>nebo </a:t>
            </a:r>
            <a:r>
              <a:rPr b="1" lang="en-US" sz="2600">
                <a:solidFill>
                  <a:srgbClr val="124591"/>
                </a:solidFill>
              </a:rPr>
              <a:t>sponzorovi projektu </a:t>
            </a:r>
            <a:r>
              <a:rPr lang="en-US" sz="2600"/>
              <a:t>k posouzení a </a:t>
            </a:r>
            <a:r>
              <a:rPr b="1" lang="en-US" sz="2600"/>
              <a:t>formálnímu schválení.</a:t>
            </a:r>
            <a:endParaRPr b="1" sz="2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/>
              <a:t>Hodnocení projektu znamená provedení analýzy </a:t>
            </a:r>
            <a:r>
              <a:rPr b="1" lang="en-US" sz="2600">
                <a:solidFill>
                  <a:srgbClr val="124591"/>
                </a:solidFill>
              </a:rPr>
              <a:t>výsledků </a:t>
            </a:r>
            <a:r>
              <a:rPr lang="en-US" sz="2600"/>
              <a:t>a </a:t>
            </a:r>
            <a:r>
              <a:rPr b="1" lang="en-US" sz="2600">
                <a:solidFill>
                  <a:srgbClr val="124591"/>
                </a:solidFill>
              </a:rPr>
              <a:t>výstupů </a:t>
            </a:r>
            <a:r>
              <a:rPr lang="en-US" sz="2600"/>
              <a:t>vytvořených v průběhu projektu a určení, zda projekt přinesl </a:t>
            </a:r>
            <a:r>
              <a:rPr b="1" lang="en-US" sz="2600">
                <a:solidFill>
                  <a:srgbClr val="124591"/>
                </a:solidFill>
              </a:rPr>
              <a:t>původně plánované </a:t>
            </a:r>
            <a:r>
              <a:rPr b="1" lang="en-US" sz="2600">
                <a:solidFill>
                  <a:srgbClr val="FF0000"/>
                </a:solidFill>
              </a:rPr>
              <a:t>výsledky </a:t>
            </a:r>
            <a:r>
              <a:rPr lang="en-US" sz="2600"/>
              <a:t>a očekávané </a:t>
            </a:r>
            <a:r>
              <a:rPr b="1" lang="en-US" sz="2600">
                <a:solidFill>
                  <a:srgbClr val="124591"/>
                </a:solidFill>
              </a:rPr>
              <a:t>přínosy.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/>
              <a:t>Stejně důležité je vyhodnotit vliv projektu na jeho </a:t>
            </a:r>
            <a:r>
              <a:rPr b="1" lang="en-US" sz="2600">
                <a:solidFill>
                  <a:srgbClr val="FF0000"/>
                </a:solidFill>
              </a:rPr>
              <a:t>zamýšlené příjemce </a:t>
            </a:r>
            <a:r>
              <a:rPr lang="en-US" sz="2600"/>
              <a:t>a další </a:t>
            </a:r>
            <a:r>
              <a:rPr b="1" lang="en-US" sz="2600">
                <a:solidFill>
                  <a:srgbClr val="FF0000"/>
                </a:solidFill>
              </a:rPr>
              <a:t>zúčastněné strany</a:t>
            </a:r>
            <a:r>
              <a:rPr b="1" lang="en-US" sz="2600"/>
              <a:t>.</a:t>
            </a:r>
            <a:endParaRPr b="1" sz="2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2022-05-24T08:42:52.0000000Z</dcterms:created>
  <dc:creator>Michal Pivko</dc:creator>
</cp:coreProperties>
</file>