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61" r:id="rId6"/>
    <p:sldId id="273" r:id="rId7"/>
    <p:sldId id="274" r:id="rId8"/>
    <p:sldId id="259" r:id="rId9"/>
    <p:sldId id="256" r:id="rId10"/>
    <p:sldId id="264" r:id="rId11"/>
    <p:sldId id="265" r:id="rId12"/>
    <p:sldId id="266" r:id="rId13"/>
    <p:sldId id="269" r:id="rId14"/>
    <p:sldId id="268" r:id="rId15"/>
    <p:sldId id="270" r:id="rId16"/>
    <p:sldId id="272" r:id="rId17"/>
    <p:sldId id="271" r:id="rId18"/>
    <p:sldId id="260"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46C46C17-ABBA-414F-8EB4-5E8B07933DFE}">
          <p14:sldIdLst>
            <p14:sldId id="258"/>
            <p14:sldId id="261"/>
            <p14:sldId id="273"/>
            <p14:sldId id="274"/>
            <p14:sldId id="259"/>
            <p14:sldId id="256"/>
            <p14:sldId id="264"/>
            <p14:sldId id="265"/>
            <p14:sldId id="266"/>
            <p14:sldId id="269"/>
            <p14:sldId id="268"/>
            <p14:sldId id="270"/>
            <p14:sldId id="272"/>
            <p14:sldId id="271"/>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85B56-E0E0-8DC5-507A-5B89DD95B0FD}" v="4" dt="2022-05-25T14:36:18.529"/>
    <p1510:client id="{88427872-0E20-4715-AF1D-BDE8F4DD9963}" v="12" dt="2022-05-24T18:42:53.184"/>
    <p1510:client id="{9020151A-C90F-57AE-2762-DB67FED3BD2E}" v="31" dt="2022-05-27T08:43:09.220"/>
    <p1510:client id="{F31739D0-2FB0-F4FA-201A-23EEBCA27B1E}" v="379" dt="2022-05-25T09:06:25.867"/>
    <p1510:client id="{F5B5D1C9-D52D-ADA7-C2C6-406BD3818A85}" v="5" dt="2022-05-27T10:42:15.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6" autoAdjust="0"/>
  </p:normalViewPr>
  <p:slideViewPr>
    <p:cSldViewPr snapToGrid="0">
      <p:cViewPr varScale="1">
        <p:scale>
          <a:sx n="85" d="100"/>
          <a:sy n="85" d="100"/>
        </p:scale>
        <p:origin x="3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7D826-0136-4607-BBE8-1FA5B199740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E53D300-80CD-4BF5-B7F6-5743CF1C1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A820BBF-952D-4133-930D-A5EEBA4E7D0E}"/>
              </a:ext>
            </a:extLst>
          </p:cNvPr>
          <p:cNvSpPr>
            <a:spLocks noGrp="1"/>
          </p:cNvSpPr>
          <p:nvPr>
            <p:ph type="dt" sz="half" idx="10"/>
          </p:nvPr>
        </p:nvSpPr>
        <p:spPr/>
        <p:txBody>
          <a:bodyPr/>
          <a:lstStyle/>
          <a:p>
            <a:fld id="{0F155A1E-ECD2-44B8-8A9E-13EA05D14551}" type="datetimeFigureOut">
              <a:rPr lang="cs-CZ" smtClean="0"/>
              <a:t>19.07.2022</a:t>
            </a:fld>
            <a:endParaRPr lang="cs-CZ"/>
          </a:p>
        </p:txBody>
      </p:sp>
      <p:sp>
        <p:nvSpPr>
          <p:cNvPr id="5" name="Zástupný symbol pro zápatí 4">
            <a:extLst>
              <a:ext uri="{FF2B5EF4-FFF2-40B4-BE49-F238E27FC236}">
                <a16:creationId xmlns:a16="http://schemas.microsoft.com/office/drawing/2014/main" id="{365B2D86-9FFE-4885-AA9E-CC4F8CC8F84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7FE72D5-2B87-4D75-A2F2-6D473EF03C1C}"/>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328328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1A2775-04AE-47C4-9401-98097723D7D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1616323-C22A-450F-881D-EE62FB357CFF}"/>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A4069A7-588F-4012-A45D-1A6E15AD0E1F}"/>
              </a:ext>
            </a:extLst>
          </p:cNvPr>
          <p:cNvSpPr>
            <a:spLocks noGrp="1"/>
          </p:cNvSpPr>
          <p:nvPr>
            <p:ph type="dt" sz="half" idx="10"/>
          </p:nvPr>
        </p:nvSpPr>
        <p:spPr/>
        <p:txBody>
          <a:bodyPr/>
          <a:lstStyle/>
          <a:p>
            <a:fld id="{0F155A1E-ECD2-44B8-8A9E-13EA05D14551}" type="datetimeFigureOut">
              <a:rPr lang="cs-CZ" smtClean="0"/>
              <a:t>19.07.2022</a:t>
            </a:fld>
            <a:endParaRPr lang="cs-CZ"/>
          </a:p>
        </p:txBody>
      </p:sp>
      <p:sp>
        <p:nvSpPr>
          <p:cNvPr id="5" name="Zástupný symbol pro zápatí 4">
            <a:extLst>
              <a:ext uri="{FF2B5EF4-FFF2-40B4-BE49-F238E27FC236}">
                <a16:creationId xmlns:a16="http://schemas.microsoft.com/office/drawing/2014/main" id="{04ADB5BF-69E8-4343-9D35-FC3FC54EBE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4912995-AB74-4882-AFFB-E0EEB8F5C0C1}"/>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99383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DC41695-720A-47F2-973C-549982F4C13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FC9F5DB-1900-4EF0-B049-22605B2264B6}"/>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45F30AE-4F79-40A7-95BB-03B402CEA8E8}"/>
              </a:ext>
            </a:extLst>
          </p:cNvPr>
          <p:cNvSpPr>
            <a:spLocks noGrp="1"/>
          </p:cNvSpPr>
          <p:nvPr>
            <p:ph type="dt" sz="half" idx="10"/>
          </p:nvPr>
        </p:nvSpPr>
        <p:spPr/>
        <p:txBody>
          <a:bodyPr/>
          <a:lstStyle/>
          <a:p>
            <a:fld id="{0F155A1E-ECD2-44B8-8A9E-13EA05D14551}" type="datetimeFigureOut">
              <a:rPr lang="cs-CZ" smtClean="0"/>
              <a:t>19.07.2022</a:t>
            </a:fld>
            <a:endParaRPr lang="cs-CZ"/>
          </a:p>
        </p:txBody>
      </p:sp>
      <p:sp>
        <p:nvSpPr>
          <p:cNvPr id="5" name="Zástupný symbol pro zápatí 4">
            <a:extLst>
              <a:ext uri="{FF2B5EF4-FFF2-40B4-BE49-F238E27FC236}">
                <a16:creationId xmlns:a16="http://schemas.microsoft.com/office/drawing/2014/main" id="{7BC359DA-2B20-45A5-9EBB-F337502B944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8DCC15F-D6D7-4D81-AEDC-1F331460F26D}"/>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70848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7D845D-909B-4E0D-A103-1C32B008A6F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529E6BF1-C0C0-42D6-9223-2DA6252F8068}"/>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F943574-99DD-4EBA-A3E6-42BA05BEB448}"/>
              </a:ext>
            </a:extLst>
          </p:cNvPr>
          <p:cNvSpPr>
            <a:spLocks noGrp="1"/>
          </p:cNvSpPr>
          <p:nvPr>
            <p:ph type="dt" sz="half" idx="10"/>
          </p:nvPr>
        </p:nvSpPr>
        <p:spPr/>
        <p:txBody>
          <a:bodyPr/>
          <a:lstStyle/>
          <a:p>
            <a:fld id="{0F155A1E-ECD2-44B8-8A9E-13EA05D14551}" type="datetimeFigureOut">
              <a:rPr lang="cs-CZ" smtClean="0"/>
              <a:t>19.07.2022</a:t>
            </a:fld>
            <a:endParaRPr lang="cs-CZ"/>
          </a:p>
        </p:txBody>
      </p:sp>
      <p:sp>
        <p:nvSpPr>
          <p:cNvPr id="5" name="Zástupný symbol pro zápatí 4">
            <a:extLst>
              <a:ext uri="{FF2B5EF4-FFF2-40B4-BE49-F238E27FC236}">
                <a16:creationId xmlns:a16="http://schemas.microsoft.com/office/drawing/2014/main" id="{A79530F7-18CB-4EAA-80B9-2D471FEAFFD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245B8DF-5715-4F84-9019-D6887069F610}"/>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198034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525E89-FE82-4A24-ABE3-992116BC11D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6FE127F0-C410-4E8C-855D-47D70AAA4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373315DD-4ED1-4149-8FEC-24CC8EDF2BC1}"/>
              </a:ext>
            </a:extLst>
          </p:cNvPr>
          <p:cNvSpPr>
            <a:spLocks noGrp="1"/>
          </p:cNvSpPr>
          <p:nvPr>
            <p:ph type="dt" sz="half" idx="10"/>
          </p:nvPr>
        </p:nvSpPr>
        <p:spPr/>
        <p:txBody>
          <a:bodyPr/>
          <a:lstStyle/>
          <a:p>
            <a:fld id="{0F155A1E-ECD2-44B8-8A9E-13EA05D14551}" type="datetimeFigureOut">
              <a:rPr lang="cs-CZ" smtClean="0"/>
              <a:t>19.07.2022</a:t>
            </a:fld>
            <a:endParaRPr lang="cs-CZ"/>
          </a:p>
        </p:txBody>
      </p:sp>
      <p:sp>
        <p:nvSpPr>
          <p:cNvPr id="5" name="Zástupný symbol pro zápatí 4">
            <a:extLst>
              <a:ext uri="{FF2B5EF4-FFF2-40B4-BE49-F238E27FC236}">
                <a16:creationId xmlns:a16="http://schemas.microsoft.com/office/drawing/2014/main" id="{57A22F79-D3B6-4F4D-9F39-2FC9C0B154E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0D5D171-5307-4D59-87BC-BC04A13F496F}"/>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353042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E3D801-324E-477B-BB7C-091779B7D30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EE38127A-82EE-4467-BDDC-19B94F6C1C67}"/>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BCE695F6-73B9-4167-A7BF-E417FB5F85FC}"/>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C017F27-2DF6-4E29-96BB-BC922C69A751}"/>
              </a:ext>
            </a:extLst>
          </p:cNvPr>
          <p:cNvSpPr>
            <a:spLocks noGrp="1"/>
          </p:cNvSpPr>
          <p:nvPr>
            <p:ph type="dt" sz="half" idx="10"/>
          </p:nvPr>
        </p:nvSpPr>
        <p:spPr/>
        <p:txBody>
          <a:bodyPr/>
          <a:lstStyle/>
          <a:p>
            <a:fld id="{0F155A1E-ECD2-44B8-8A9E-13EA05D14551}" type="datetimeFigureOut">
              <a:rPr lang="cs-CZ" smtClean="0"/>
              <a:t>19.07.2022</a:t>
            </a:fld>
            <a:endParaRPr lang="cs-CZ"/>
          </a:p>
        </p:txBody>
      </p:sp>
      <p:sp>
        <p:nvSpPr>
          <p:cNvPr id="6" name="Zástupný symbol pro zápatí 5">
            <a:extLst>
              <a:ext uri="{FF2B5EF4-FFF2-40B4-BE49-F238E27FC236}">
                <a16:creationId xmlns:a16="http://schemas.microsoft.com/office/drawing/2014/main" id="{9A86394B-CEC0-4451-99DC-BB817943E60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0A101B1-FA33-42BE-AD05-6052F7D2B3F2}"/>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16310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A0192-34E2-4161-AEC4-094DB890A12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AA75E22E-7850-492C-9018-7C6A0EC1F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25FAC549-4C55-4E00-A03C-513670C0C013}"/>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897DEAC4-206F-49AD-A6FF-9B6F8C3FE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70FAF147-0BB3-4E39-BB01-FACE38031867}"/>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470E240-0B0B-4F1D-A1FD-EF6B7768E43D}"/>
              </a:ext>
            </a:extLst>
          </p:cNvPr>
          <p:cNvSpPr>
            <a:spLocks noGrp="1"/>
          </p:cNvSpPr>
          <p:nvPr>
            <p:ph type="dt" sz="half" idx="10"/>
          </p:nvPr>
        </p:nvSpPr>
        <p:spPr/>
        <p:txBody>
          <a:bodyPr/>
          <a:lstStyle/>
          <a:p>
            <a:fld id="{0F155A1E-ECD2-44B8-8A9E-13EA05D14551}" type="datetimeFigureOut">
              <a:rPr lang="cs-CZ" smtClean="0"/>
              <a:t>19.07.2022</a:t>
            </a:fld>
            <a:endParaRPr lang="cs-CZ"/>
          </a:p>
        </p:txBody>
      </p:sp>
      <p:sp>
        <p:nvSpPr>
          <p:cNvPr id="8" name="Zástupný symbol pro zápatí 7">
            <a:extLst>
              <a:ext uri="{FF2B5EF4-FFF2-40B4-BE49-F238E27FC236}">
                <a16:creationId xmlns:a16="http://schemas.microsoft.com/office/drawing/2014/main" id="{46CF5078-D438-454F-A6CB-03DCEE66971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9C49064-1F21-4B22-A39C-1B4EF566B2A4}"/>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20760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3092BC-D88C-4E95-9231-8D87622269D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3822EE6-4710-4EAD-8172-A902AEFD1E5B}"/>
              </a:ext>
            </a:extLst>
          </p:cNvPr>
          <p:cNvSpPr>
            <a:spLocks noGrp="1"/>
          </p:cNvSpPr>
          <p:nvPr>
            <p:ph type="dt" sz="half" idx="10"/>
          </p:nvPr>
        </p:nvSpPr>
        <p:spPr/>
        <p:txBody>
          <a:bodyPr/>
          <a:lstStyle/>
          <a:p>
            <a:fld id="{0F155A1E-ECD2-44B8-8A9E-13EA05D14551}" type="datetimeFigureOut">
              <a:rPr lang="cs-CZ" smtClean="0"/>
              <a:t>19.07.2022</a:t>
            </a:fld>
            <a:endParaRPr lang="cs-CZ"/>
          </a:p>
        </p:txBody>
      </p:sp>
      <p:sp>
        <p:nvSpPr>
          <p:cNvPr id="4" name="Zástupný symbol pro zápatí 3">
            <a:extLst>
              <a:ext uri="{FF2B5EF4-FFF2-40B4-BE49-F238E27FC236}">
                <a16:creationId xmlns:a16="http://schemas.microsoft.com/office/drawing/2014/main" id="{B1438A1A-C9E5-4DAA-9EAC-FFED22E8A69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875E897-357B-4301-AFF7-470F66332D8B}"/>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162922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F0EF0DA-FB14-4886-A929-7C91FC6560FF}"/>
              </a:ext>
            </a:extLst>
          </p:cNvPr>
          <p:cNvSpPr>
            <a:spLocks noGrp="1"/>
          </p:cNvSpPr>
          <p:nvPr>
            <p:ph type="dt" sz="half" idx="10"/>
          </p:nvPr>
        </p:nvSpPr>
        <p:spPr/>
        <p:txBody>
          <a:bodyPr/>
          <a:lstStyle/>
          <a:p>
            <a:fld id="{0F155A1E-ECD2-44B8-8A9E-13EA05D14551}" type="datetimeFigureOut">
              <a:rPr lang="cs-CZ" smtClean="0"/>
              <a:t>19.07.2022</a:t>
            </a:fld>
            <a:endParaRPr lang="cs-CZ"/>
          </a:p>
        </p:txBody>
      </p:sp>
      <p:sp>
        <p:nvSpPr>
          <p:cNvPr id="3" name="Zástupný symbol pro zápatí 2">
            <a:extLst>
              <a:ext uri="{FF2B5EF4-FFF2-40B4-BE49-F238E27FC236}">
                <a16:creationId xmlns:a16="http://schemas.microsoft.com/office/drawing/2014/main" id="{570CFD96-05C4-47BA-9677-9F54FF3744D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F911AFB-906F-4B97-9D97-40319485F2BD}"/>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283301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79CC13-D5A8-4F2A-83C4-F7990F023CE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7398753A-8CD1-4EA2-A649-83EA5A435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8E6C6703-B762-4A13-9F7B-F716D0A4E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C24D991B-114A-475A-B431-6DDEEB0D3A49}"/>
              </a:ext>
            </a:extLst>
          </p:cNvPr>
          <p:cNvSpPr>
            <a:spLocks noGrp="1"/>
          </p:cNvSpPr>
          <p:nvPr>
            <p:ph type="dt" sz="half" idx="10"/>
          </p:nvPr>
        </p:nvSpPr>
        <p:spPr/>
        <p:txBody>
          <a:bodyPr/>
          <a:lstStyle/>
          <a:p>
            <a:fld id="{0F155A1E-ECD2-44B8-8A9E-13EA05D14551}" type="datetimeFigureOut">
              <a:rPr lang="cs-CZ" smtClean="0"/>
              <a:t>19.07.2022</a:t>
            </a:fld>
            <a:endParaRPr lang="cs-CZ"/>
          </a:p>
        </p:txBody>
      </p:sp>
      <p:sp>
        <p:nvSpPr>
          <p:cNvPr id="6" name="Zástupný symbol pro zápatí 5">
            <a:extLst>
              <a:ext uri="{FF2B5EF4-FFF2-40B4-BE49-F238E27FC236}">
                <a16:creationId xmlns:a16="http://schemas.microsoft.com/office/drawing/2014/main" id="{96196E3C-5099-4357-A714-44098DA4FA5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F147AF1-C80D-4EBA-AEA0-322F2C3914B7}"/>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370371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8106D-6B74-4D8C-BA2E-585352B77D7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7277BFA-A4C8-4BAE-A531-02B38871B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FDA39C23-5838-448D-83D2-748873DA8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435C018A-0364-46ED-A1AD-47078F927DCA}"/>
              </a:ext>
            </a:extLst>
          </p:cNvPr>
          <p:cNvSpPr>
            <a:spLocks noGrp="1"/>
          </p:cNvSpPr>
          <p:nvPr>
            <p:ph type="dt" sz="half" idx="10"/>
          </p:nvPr>
        </p:nvSpPr>
        <p:spPr/>
        <p:txBody>
          <a:bodyPr/>
          <a:lstStyle/>
          <a:p>
            <a:fld id="{0F155A1E-ECD2-44B8-8A9E-13EA05D14551}" type="datetimeFigureOut">
              <a:rPr lang="cs-CZ" smtClean="0"/>
              <a:t>19.07.2022</a:t>
            </a:fld>
            <a:endParaRPr lang="cs-CZ"/>
          </a:p>
        </p:txBody>
      </p:sp>
      <p:sp>
        <p:nvSpPr>
          <p:cNvPr id="6" name="Zástupný symbol pro zápatí 5">
            <a:extLst>
              <a:ext uri="{FF2B5EF4-FFF2-40B4-BE49-F238E27FC236}">
                <a16:creationId xmlns:a16="http://schemas.microsoft.com/office/drawing/2014/main" id="{6E4B477D-9CA7-4B13-85B0-1B952283259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77E4D50-DF92-4D3A-A748-741836E923DE}"/>
              </a:ext>
            </a:extLst>
          </p:cNvPr>
          <p:cNvSpPr>
            <a:spLocks noGrp="1"/>
          </p:cNvSpPr>
          <p:nvPr>
            <p:ph type="sldNum" sz="quarter" idx="12"/>
          </p:nvPr>
        </p:nvSpPr>
        <p:spPr/>
        <p:txBody>
          <a:bodyPr/>
          <a:lstStyle/>
          <a:p>
            <a:fld id="{B4FE598F-F237-4D49-AC55-29BEE9DE216D}" type="slidenum">
              <a:rPr lang="cs-CZ" smtClean="0"/>
              <a:t>‹#›</a:t>
            </a:fld>
            <a:endParaRPr lang="cs-CZ"/>
          </a:p>
        </p:txBody>
      </p:sp>
    </p:spTree>
    <p:extLst>
      <p:ext uri="{BB962C8B-B14F-4D97-AF65-F5344CB8AC3E}">
        <p14:creationId xmlns:p14="http://schemas.microsoft.com/office/powerpoint/2010/main" val="403681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495E883-E764-413A-9B10-0A5EF33C4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39E1BEA7-ABAF-44EE-83BB-8CA020E90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B7030C8-8246-463E-8C5E-BDEBF38E1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55A1E-ECD2-44B8-8A9E-13EA05D14551}" type="datetimeFigureOut">
              <a:rPr lang="cs-CZ" smtClean="0"/>
              <a:t>19.07.2022</a:t>
            </a:fld>
            <a:endParaRPr lang="cs-CZ"/>
          </a:p>
        </p:txBody>
      </p:sp>
      <p:sp>
        <p:nvSpPr>
          <p:cNvPr id="5" name="Zástupný symbol pro zápatí 4">
            <a:extLst>
              <a:ext uri="{FF2B5EF4-FFF2-40B4-BE49-F238E27FC236}">
                <a16:creationId xmlns:a16="http://schemas.microsoft.com/office/drawing/2014/main" id="{E34DB98E-34DB-4DD3-9A9E-6D6BC2EB5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BBAF79E-DFC9-4420-ACFB-ACCF7FF0D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E598F-F237-4D49-AC55-29BEE9DE216D}" type="slidenum">
              <a:rPr lang="cs-CZ" smtClean="0"/>
              <a:t>‹#›</a:t>
            </a:fld>
            <a:endParaRPr lang="cs-CZ"/>
          </a:p>
        </p:txBody>
      </p:sp>
    </p:spTree>
    <p:extLst>
      <p:ext uri="{BB962C8B-B14F-4D97-AF65-F5344CB8AC3E}">
        <p14:creationId xmlns:p14="http://schemas.microsoft.com/office/powerpoint/2010/main" val="59721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2BDA4-C249-4A8E-9FC9-9473E81E263A}"/>
              </a:ext>
            </a:extLst>
          </p:cNvPr>
          <p:cNvSpPr>
            <a:spLocks noGrp="1"/>
          </p:cNvSpPr>
          <p:nvPr>
            <p:ph type="title"/>
          </p:nvPr>
        </p:nvSpPr>
        <p:spPr>
          <a:xfrm>
            <a:off x="1036948" y="2208628"/>
            <a:ext cx="10316852" cy="886653"/>
          </a:xfrm>
        </p:spPr>
        <p:txBody>
          <a:bodyPr>
            <a:normAutofit fontScale="90000"/>
          </a:bodyPr>
          <a:lstStyle/>
          <a:p>
            <a:pPr algn="ctr"/>
            <a:r>
              <a:rPr lang="el-GR" b="1" dirty="0">
                <a:solidFill>
                  <a:srgbClr val="124591"/>
                </a:solidFill>
              </a:rPr>
              <a:t>Κύκλος μαθημάτων διαχείρισης έργων καινοτομίας
</a:t>
            </a:r>
            <a:endParaRPr lang="cs-CZ" b="1" dirty="0">
              <a:solidFill>
                <a:srgbClr val="124591"/>
              </a:solidFill>
            </a:endParaRPr>
          </a:p>
        </p:txBody>
      </p:sp>
      <p:sp>
        <p:nvSpPr>
          <p:cNvPr id="3" name="Zástupný symbol pro obsah 2">
            <a:extLst>
              <a:ext uri="{FF2B5EF4-FFF2-40B4-BE49-F238E27FC236}">
                <a16:creationId xmlns:a16="http://schemas.microsoft.com/office/drawing/2014/main" id="{D5E98ACE-E3AB-4932-BD01-927A7B1A65D3}"/>
              </a:ext>
            </a:extLst>
          </p:cNvPr>
          <p:cNvSpPr>
            <a:spLocks noGrp="1"/>
          </p:cNvSpPr>
          <p:nvPr>
            <p:ph idx="1"/>
          </p:nvPr>
        </p:nvSpPr>
        <p:spPr>
          <a:xfrm>
            <a:off x="1366886" y="3165050"/>
            <a:ext cx="10316852" cy="1040123"/>
          </a:xfrm>
        </p:spPr>
        <p:txBody>
          <a:bodyPr/>
          <a:lstStyle/>
          <a:p>
            <a:pPr marL="0" indent="0" algn="ctr">
              <a:buNone/>
            </a:pPr>
            <a:r>
              <a:rPr lang="el-GR" b="1" dirty="0"/>
              <a:t>Στάδιο 4: Υλοποίηση
</a:t>
            </a:r>
            <a:r>
              <a:rPr lang="cs-CZ" dirty="0"/>
              <a:t>Barbora Dvořáková &amp; Michal Pivko</a:t>
            </a:r>
            <a:endParaRPr lang="en-US" dirty="0"/>
          </a:p>
          <a:p>
            <a:pPr marL="0" indent="0" algn="ctr">
              <a:buNone/>
            </a:pPr>
            <a:endParaRPr lang="cs-CZ" b="1" dirty="0"/>
          </a:p>
        </p:txBody>
      </p:sp>
    </p:spTree>
    <p:extLst>
      <p:ext uri="{BB962C8B-B14F-4D97-AF65-F5344CB8AC3E}">
        <p14:creationId xmlns:p14="http://schemas.microsoft.com/office/powerpoint/2010/main" val="163240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68B62B5-9AE1-428F-BDB0-C57A638F8528}"/>
              </a:ext>
            </a:extLst>
          </p:cNvPr>
          <p:cNvSpPr>
            <a:spLocks noGrp="1"/>
          </p:cNvSpPr>
          <p:nvPr>
            <p:ph type="title"/>
          </p:nvPr>
        </p:nvSpPr>
        <p:spPr>
          <a:xfrm>
            <a:off x="406707" y="808185"/>
            <a:ext cx="3152660" cy="1325563"/>
          </a:xfrm>
        </p:spPr>
        <p:txBody>
          <a:bodyPr>
            <a:noAutofit/>
          </a:bodyPr>
          <a:lstStyle/>
          <a:p>
            <a:br>
              <a:rPr lang="cs-CZ" sz="3600" b="1" dirty="0">
                <a:solidFill>
                  <a:srgbClr val="FF0000"/>
                </a:solidFill>
                <a:cs typeface="Calibri Light"/>
              </a:rPr>
            </a:br>
            <a:br>
              <a:rPr lang="cs-CZ" sz="3600" b="1" dirty="0">
                <a:solidFill>
                  <a:srgbClr val="FF0000"/>
                </a:solidFill>
                <a:cs typeface="Calibri Light"/>
              </a:rPr>
            </a:br>
            <a:r>
              <a:rPr lang="el-GR" sz="3600" b="1" dirty="0">
                <a:solidFill>
                  <a:srgbClr val="FF0000"/>
                </a:solidFill>
              </a:rPr>
              <a:t>ΔΙΑΧΕΙΡΙΣΗ ΠΟΡΩΝ</a:t>
            </a:r>
            <a:br>
              <a:rPr lang="cs-CZ" sz="3600" b="1" dirty="0">
                <a:solidFill>
                  <a:srgbClr val="FF0000"/>
                </a:solidFill>
              </a:rPr>
            </a:br>
            <a:br>
              <a:rPr lang="cs-CZ" sz="3600" b="1" dirty="0">
                <a:solidFill>
                  <a:srgbClr val="FF0000"/>
                </a:solidFill>
              </a:rPr>
            </a:br>
            <a:r>
              <a:rPr lang="el-GR" sz="3600" b="1" dirty="0">
                <a:solidFill>
                  <a:srgbClr val="FF0000"/>
                </a:solidFill>
              </a:rPr>
              <a:t>ΔΙΑΧΕΙΡΙΣΗ</a:t>
            </a:r>
            <a:br>
              <a:rPr lang="el-GR" sz="3600" b="1" dirty="0">
                <a:solidFill>
                  <a:srgbClr val="FF0000"/>
                </a:solidFill>
              </a:rPr>
            </a:br>
            <a:r>
              <a:rPr lang="el-GR" sz="3600" b="1" dirty="0">
                <a:solidFill>
                  <a:srgbClr val="FF0000"/>
                </a:solidFill>
              </a:rPr>
              <a:t>ΠΡΟΥΠΟΛΟΓΙΣΜΟΥ</a:t>
            </a:r>
            <a:endParaRPr lang="cs-CZ" sz="3600" b="1" dirty="0">
              <a:solidFill>
                <a:srgbClr val="FF0000"/>
              </a:solidFill>
            </a:endParaRPr>
          </a:p>
        </p:txBody>
      </p:sp>
      <p:sp>
        <p:nvSpPr>
          <p:cNvPr id="5" name="Zástupný symbol pro obsah 4">
            <a:extLst>
              <a:ext uri="{FF2B5EF4-FFF2-40B4-BE49-F238E27FC236}">
                <a16:creationId xmlns:a16="http://schemas.microsoft.com/office/drawing/2014/main" id="{A1FF0408-D446-43C9-AC83-6EA3C200091F}"/>
              </a:ext>
            </a:extLst>
          </p:cNvPr>
          <p:cNvSpPr>
            <a:spLocks noGrp="1"/>
          </p:cNvSpPr>
          <p:nvPr>
            <p:ph idx="1"/>
          </p:nvPr>
        </p:nvSpPr>
        <p:spPr>
          <a:xfrm>
            <a:off x="4438650" y="808185"/>
            <a:ext cx="7239000" cy="5554515"/>
          </a:xfrm>
        </p:spPr>
        <p:txBody>
          <a:bodyPr vert="horz" lIns="91440" tIns="45720" rIns="91440" bIns="45720" rtlCol="0" anchor="t">
            <a:normAutofit fontScale="85000" lnSpcReduction="10000"/>
          </a:bodyPr>
          <a:lstStyle/>
          <a:p>
            <a:pPr marL="0" indent="0" algn="just">
              <a:buNone/>
            </a:pPr>
            <a:r>
              <a:rPr lang="el-GR" sz="2600" b="1" dirty="0">
                <a:solidFill>
                  <a:srgbClr val="124591"/>
                </a:solidFill>
                <a:ea typeface="+mj-ea"/>
                <a:cs typeface="Calibri"/>
              </a:rPr>
              <a:t>Προϋπολογισμός έργου </a:t>
            </a:r>
            <a:r>
              <a:rPr lang="cs-CZ" sz="2600" b="1" dirty="0">
                <a:solidFill>
                  <a:srgbClr val="124591"/>
                </a:solidFill>
                <a:latin typeface="Calibri"/>
                <a:ea typeface="+mj-ea"/>
                <a:cs typeface="Calibri"/>
              </a:rPr>
              <a:t>= </a:t>
            </a:r>
            <a:r>
              <a:rPr lang="el-GR" sz="2600" dirty="0"/>
              <a:t>λεπτομερής εκτίμηση όλων των δαπανών που απαιτούνται για την ολοκλήρωση του έργου. Αναθεωρείται, τροποποιείται και ενημερώνεται συνεχώς. </a:t>
            </a:r>
            <a:endParaRPr lang="cs-CZ" dirty="0">
              <a:solidFill>
                <a:schemeClr val="accent1"/>
              </a:solidFill>
            </a:endParaRPr>
          </a:p>
          <a:p>
            <a:pPr marL="0" indent="0" algn="just">
              <a:buNone/>
            </a:pPr>
            <a:r>
              <a:rPr lang="el-GR" sz="2600" dirty="0"/>
              <a:t>Οι πιο συνηθισμένες </a:t>
            </a:r>
            <a:r>
              <a:rPr lang="el-GR" sz="2600" dirty="0">
                <a:solidFill>
                  <a:schemeClr val="accent1"/>
                </a:solidFill>
              </a:rPr>
              <a:t>κατηγορίες κόστους έργου </a:t>
            </a:r>
            <a:r>
              <a:rPr lang="el-GR" sz="2600" dirty="0"/>
              <a:t>είναι: προσωπικό, ταξίδια, αναλώσιμα, υπηρεσίες, υπεργολαβία, εξοπλισμός
Μόλις αναθεωρηθεί και εγκριθεί ο προϋπολογισμός του έργου, το επόμενο βήμα είναι να δημιουργηθεί μια γραμμή βάσης προϋπολογισμού = ένας χρονικά σταθμισμένος προϋπολογισμός που χρησιμοποιούν οι διαχειριστές έργου για να μετρήσουν και να παρακολουθήσουν την απόδοση του προϋπολογισμού</a:t>
            </a:r>
            <a:r>
              <a:rPr lang="cs-CZ" sz="2600" dirty="0"/>
              <a:t>. </a:t>
            </a:r>
            <a:endParaRPr lang="cs-CZ" sz="2600" dirty="0">
              <a:cs typeface="Calibri"/>
            </a:endParaRPr>
          </a:p>
          <a:p>
            <a:pPr marL="0" indent="0" algn="just">
              <a:buNone/>
            </a:pPr>
            <a:r>
              <a:rPr lang="el-GR" sz="2600" dirty="0">
                <a:solidFill>
                  <a:srgbClr val="124591"/>
                </a:solidFill>
                <a:ea typeface="+mj-ea"/>
                <a:cs typeface="Calibri"/>
              </a:rPr>
              <a:t>Εκτέλεση προϋπολογισμού </a:t>
            </a:r>
            <a:r>
              <a:rPr lang="cs-CZ" sz="2600" dirty="0">
                <a:solidFill>
                  <a:srgbClr val="124591"/>
                </a:solidFill>
                <a:latin typeface="Calibri"/>
                <a:ea typeface="+mj-ea"/>
                <a:cs typeface="Calibri"/>
              </a:rPr>
              <a:t>=</a:t>
            </a:r>
            <a:r>
              <a:rPr lang="cs-CZ" sz="2600" dirty="0">
                <a:solidFill>
                  <a:schemeClr val="accent1"/>
                </a:solidFill>
              </a:rPr>
              <a:t> </a:t>
            </a:r>
            <a:r>
              <a:rPr lang="el-GR" sz="2600" dirty="0"/>
              <a:t>η δράση υλοποίησης των δαπανών που έχουν εγκριθεί στον προϋπολογισμό. Στη συνέχεια, ο διαχειριστής έργου ξεκινά να διεξάγει τις δραστηριότητες που οδηγούν στην πρόσληψη προσωπικού έργου, στην αγορά εξοπλισμού, υλικών και υπηρεσιών, όλα σύμφωνα με ένα σχέδιο προμηθειών έργου</a:t>
            </a:r>
            <a:r>
              <a:rPr lang="cs-CZ" sz="2600" dirty="0">
                <a:solidFill>
                  <a:srgbClr val="124591"/>
                </a:solidFill>
                <a:latin typeface="Calibri"/>
                <a:ea typeface="+mj-ea"/>
                <a:cs typeface="Calibri"/>
              </a:rPr>
              <a:t>. </a:t>
            </a:r>
            <a:endParaRPr lang="en-US" sz="2600" dirty="0">
              <a:solidFill>
                <a:srgbClr val="124591"/>
              </a:solidFill>
              <a:latin typeface="Calibri"/>
              <a:ea typeface="+mj-ea"/>
              <a:cs typeface="Calibri"/>
            </a:endParaRPr>
          </a:p>
          <a:p>
            <a:pPr marL="0" indent="0">
              <a:buNone/>
            </a:pPr>
            <a:endParaRPr lang="cs-CZ" dirty="0"/>
          </a:p>
        </p:txBody>
      </p:sp>
    </p:spTree>
    <p:extLst>
      <p:ext uri="{BB962C8B-B14F-4D97-AF65-F5344CB8AC3E}">
        <p14:creationId xmlns:p14="http://schemas.microsoft.com/office/powerpoint/2010/main" val="235756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6B19DAF-8813-449D-9A5B-37DF967F4F5B}"/>
              </a:ext>
            </a:extLst>
          </p:cNvPr>
          <p:cNvSpPr>
            <a:spLocks noGrp="1"/>
          </p:cNvSpPr>
          <p:nvPr>
            <p:ph idx="1"/>
          </p:nvPr>
        </p:nvSpPr>
        <p:spPr>
          <a:xfrm>
            <a:off x="3468965" y="952500"/>
            <a:ext cx="7980085" cy="5029200"/>
          </a:xfrm>
        </p:spPr>
        <p:txBody>
          <a:bodyPr vert="horz" lIns="91440" tIns="45720" rIns="91440" bIns="45720" rtlCol="0" anchor="t">
            <a:noAutofit/>
          </a:bodyPr>
          <a:lstStyle/>
          <a:p>
            <a:pPr marL="0" indent="0" algn="just">
              <a:buNone/>
            </a:pPr>
            <a:r>
              <a:rPr lang="el-GR" sz="2000" dirty="0"/>
              <a:t>Η </a:t>
            </a:r>
            <a:r>
              <a:rPr lang="el-GR" sz="2000" dirty="0">
                <a:solidFill>
                  <a:srgbClr val="FF0000"/>
                </a:solidFill>
              </a:rPr>
              <a:t>ποιότητα</a:t>
            </a:r>
            <a:r>
              <a:rPr lang="el-GR" sz="2000" dirty="0"/>
              <a:t> είναι ο βαθμός στον οποίο το έργο πληροί τις απαιτήσεις</a:t>
            </a:r>
            <a:r>
              <a:rPr lang="en-US" sz="2000" dirty="0"/>
              <a:t>.</a:t>
            </a:r>
            <a:endParaRPr lang="cs-CZ" sz="2000" dirty="0"/>
          </a:p>
          <a:p>
            <a:pPr marL="0" indent="0" algn="just">
              <a:buNone/>
            </a:pPr>
            <a:r>
              <a:rPr lang="el-GR" sz="2000" dirty="0">
                <a:solidFill>
                  <a:srgbClr val="FF0000"/>
                </a:solidFill>
              </a:rPr>
              <a:t>Διαχείριση ποιότητας έργου </a:t>
            </a:r>
            <a:r>
              <a:rPr lang="cs-CZ" sz="2000" dirty="0"/>
              <a:t>= </a:t>
            </a:r>
            <a:r>
              <a:rPr lang="el-GR" sz="2000" dirty="0"/>
              <a:t>διαδικασία μέσω της οποίας η ποιότητα διαχειρίζεται και διατηρείται καθ' όλη τη διάρκεια ενός έργου</a:t>
            </a:r>
            <a:r>
              <a:rPr lang="en-US" sz="2000" dirty="0"/>
              <a:t>. </a:t>
            </a:r>
            <a:endParaRPr lang="cs-CZ" sz="2000" dirty="0">
              <a:solidFill>
                <a:srgbClr val="FF0000"/>
              </a:solidFill>
            </a:endParaRPr>
          </a:p>
          <a:p>
            <a:pPr marL="0" indent="0">
              <a:buNone/>
            </a:pPr>
            <a:r>
              <a:rPr lang="el-GR" sz="2000" b="1" dirty="0">
                <a:solidFill>
                  <a:srgbClr val="124591"/>
                </a:solidFill>
                <a:ea typeface="+mj-ea"/>
                <a:cs typeface="Calibri"/>
              </a:rPr>
              <a:t>Διαδικασίες διαχείρισης ποιότητας
</a:t>
            </a:r>
            <a:r>
              <a:rPr lang="el-GR" sz="2000" dirty="0">
                <a:solidFill>
                  <a:srgbClr val="124591"/>
                </a:solidFill>
                <a:ea typeface="+mj-ea"/>
                <a:cs typeface="Calibri"/>
              </a:rPr>
              <a:t>Εσωτερικά</a:t>
            </a:r>
            <a:r>
              <a:rPr lang="cs-CZ" sz="2000" dirty="0">
                <a:solidFill>
                  <a:srgbClr val="124591"/>
                </a:solidFill>
                <a:latin typeface="Calibri"/>
                <a:ea typeface="+mj-ea"/>
                <a:cs typeface="Calibri"/>
              </a:rPr>
              <a:t> =</a:t>
            </a:r>
            <a:r>
              <a:rPr lang="cs-CZ" sz="2000" dirty="0"/>
              <a:t> </a:t>
            </a:r>
            <a:r>
              <a:rPr lang="el-GR" sz="2000" dirty="0"/>
              <a:t>εντός της κοινοπραξίας (διόρθωση, προφάσεις αποτελεσμάτων/δραστηριοτήτων ανατροφοδότηση)</a:t>
            </a:r>
            <a:endParaRPr lang="cs-CZ" sz="2000" dirty="0">
              <a:solidFill>
                <a:srgbClr val="124591"/>
              </a:solidFill>
            </a:endParaRPr>
          </a:p>
          <a:p>
            <a:pPr>
              <a:buFont typeface="Courier New" panose="02070309020205020404" pitchFamily="49" charset="0"/>
              <a:buChar char="o"/>
            </a:pPr>
            <a:r>
              <a:rPr lang="el-GR" sz="2000" dirty="0">
                <a:solidFill>
                  <a:srgbClr val="124591"/>
                </a:solidFill>
                <a:ea typeface="+mj-ea"/>
                <a:cs typeface="Calibri"/>
              </a:rPr>
              <a:t>Εξωτερικά</a:t>
            </a:r>
            <a:r>
              <a:rPr lang="cs-CZ" sz="2000" dirty="0">
                <a:solidFill>
                  <a:srgbClr val="124591"/>
                </a:solidFill>
                <a:latin typeface="Calibri"/>
                <a:ea typeface="+mj-ea"/>
                <a:cs typeface="Calibri"/>
              </a:rPr>
              <a:t> = </a:t>
            </a:r>
            <a:r>
              <a:rPr lang="el-GR" sz="2000" dirty="0"/>
              <a:t>Συμβουλευτική επιτροπή, ανατροφοδότηση από εξωτερικούς εμπειρογνώμονες</a:t>
            </a:r>
            <a:endParaRPr lang="cs-CZ" sz="2000" dirty="0"/>
          </a:p>
          <a:p>
            <a:pPr>
              <a:buFont typeface="Courier New" panose="02070309020205020404" pitchFamily="49" charset="0"/>
              <a:buChar char="o"/>
            </a:pPr>
            <a:r>
              <a:rPr lang="el-GR" sz="2000" dirty="0">
                <a:solidFill>
                  <a:srgbClr val="124591"/>
                </a:solidFill>
                <a:ea typeface="+mj-ea"/>
                <a:cs typeface="Calibri"/>
              </a:rPr>
              <a:t>Χορηγός έργου/χρηματοδότης του έργου </a:t>
            </a:r>
            <a:r>
              <a:rPr lang="cs-CZ" sz="2000" dirty="0"/>
              <a:t>= </a:t>
            </a:r>
            <a:r>
              <a:rPr lang="el-GR" sz="2000" dirty="0"/>
              <a:t>αξιολόγηση, εκτίμηση, συστάσεις για βελτίωση</a:t>
            </a:r>
            <a:endParaRPr lang="cs-CZ" sz="2000" dirty="0"/>
          </a:p>
          <a:p>
            <a:pPr marL="0" indent="0">
              <a:buNone/>
            </a:pPr>
            <a:r>
              <a:rPr lang="el-GR" sz="2000" dirty="0"/>
              <a:t>Σχέδιο ποιότητας </a:t>
            </a:r>
            <a:r>
              <a:rPr lang="cs-CZ" sz="2000" dirty="0"/>
              <a:t>         </a:t>
            </a:r>
            <a:r>
              <a:rPr lang="el-GR" sz="2000" dirty="0"/>
              <a:t>Διασφάλιση ποιότητας</a:t>
            </a:r>
            <a:r>
              <a:rPr lang="cs-CZ" sz="2000" dirty="0"/>
              <a:t>         </a:t>
            </a:r>
            <a:r>
              <a:rPr lang="el-GR" sz="2000" dirty="0"/>
              <a:t>Έλεγχος ποιότητας</a:t>
            </a:r>
            <a:endParaRPr lang="en-US" sz="2000" dirty="0"/>
          </a:p>
        </p:txBody>
      </p:sp>
      <p:sp>
        <p:nvSpPr>
          <p:cNvPr id="8" name="TextovéPole 7">
            <a:extLst>
              <a:ext uri="{FF2B5EF4-FFF2-40B4-BE49-F238E27FC236}">
                <a16:creationId xmlns:a16="http://schemas.microsoft.com/office/drawing/2014/main" id="{C726AC5C-DEA7-4F1E-BC86-F05C48436E3F}"/>
              </a:ext>
            </a:extLst>
          </p:cNvPr>
          <p:cNvSpPr txBox="1"/>
          <p:nvPr/>
        </p:nvSpPr>
        <p:spPr>
          <a:xfrm>
            <a:off x="40639" y="-2022"/>
            <a:ext cx="3305060" cy="3970318"/>
          </a:xfrm>
          <a:prstGeom prst="rect">
            <a:avLst/>
          </a:prstGeom>
          <a:noFill/>
        </p:spPr>
        <p:txBody>
          <a:bodyPr wrap="square" lIns="91440" tIns="45720" rIns="91440" bIns="45720" anchor="t">
            <a:spAutoFit/>
          </a:bodyPr>
          <a:lstStyle/>
          <a:p>
            <a:endParaRPr lang="cs-CZ" sz="3600" b="1" dirty="0">
              <a:solidFill>
                <a:srgbClr val="124591"/>
              </a:solidFill>
              <a:latin typeface="+mj-lt"/>
              <a:ea typeface="+mj-ea"/>
              <a:cs typeface="+mj-cs"/>
            </a:endParaRPr>
          </a:p>
          <a:p>
            <a:endParaRPr lang="cs-CZ" sz="3600" b="1" dirty="0">
              <a:solidFill>
                <a:srgbClr val="124591"/>
              </a:solidFill>
              <a:latin typeface="+mj-lt"/>
              <a:ea typeface="+mj-ea"/>
              <a:cs typeface="+mj-cs"/>
            </a:endParaRPr>
          </a:p>
          <a:p>
            <a:r>
              <a:rPr lang="el-GR" sz="3200" b="1" dirty="0">
                <a:solidFill>
                  <a:srgbClr val="124591"/>
                </a:solidFill>
                <a:latin typeface="+mj-lt"/>
                <a:ea typeface="+mj-ea"/>
                <a:cs typeface="+mj-cs"/>
              </a:rPr>
              <a:t>ΔΙΑΧΕΙΡΙΣΗ ΠΟΙΟΤΗΤΑΣ</a:t>
            </a:r>
            <a:br>
              <a:rPr lang="cs-CZ" sz="3200" b="1" dirty="0">
                <a:solidFill>
                  <a:srgbClr val="124591"/>
                </a:solidFill>
                <a:latin typeface="+mj-lt"/>
                <a:ea typeface="+mj-ea"/>
                <a:cs typeface="+mj-cs"/>
              </a:rPr>
            </a:br>
            <a:br>
              <a:rPr lang="cs-CZ" sz="2000" b="1" dirty="0">
                <a:solidFill>
                  <a:srgbClr val="124591"/>
                </a:solidFill>
                <a:latin typeface="Calibri"/>
                <a:ea typeface="+mj-ea"/>
                <a:cs typeface="Calibri"/>
              </a:rPr>
            </a:br>
            <a:r>
              <a:rPr lang="el-GR" sz="3200" b="1" dirty="0">
                <a:solidFill>
                  <a:srgbClr val="124591"/>
                </a:solidFill>
                <a:latin typeface="+mj-lt"/>
                <a:ea typeface="+mj-ea"/>
                <a:cs typeface="+mj-cs"/>
              </a:rPr>
              <a:t>ΠΑΡΑΚΟΛΟΥΘΗΣΗ 
ΠΟΙΌΤΗΤΑΣ
</a:t>
            </a:r>
            <a:endParaRPr lang="cs-CZ" sz="2000" dirty="0">
              <a:solidFill>
                <a:srgbClr val="124591"/>
              </a:solidFill>
              <a:latin typeface="Calibri"/>
              <a:ea typeface="+mj-ea"/>
              <a:cs typeface="Calibri"/>
            </a:endParaRPr>
          </a:p>
        </p:txBody>
      </p:sp>
      <p:cxnSp>
        <p:nvCxnSpPr>
          <p:cNvPr id="4" name="Přímá spojnice se šipkou 3">
            <a:extLst>
              <a:ext uri="{FF2B5EF4-FFF2-40B4-BE49-F238E27FC236}">
                <a16:creationId xmlns:a16="http://schemas.microsoft.com/office/drawing/2014/main" id="{69C15A41-0FD3-4E08-8068-6EF89D8834A5}"/>
              </a:ext>
            </a:extLst>
          </p:cNvPr>
          <p:cNvCxnSpPr/>
          <p:nvPr/>
        </p:nvCxnSpPr>
        <p:spPr>
          <a:xfrm>
            <a:off x="5086350" y="4895850"/>
            <a:ext cx="514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Přímá spojnice se šipkou 5">
            <a:extLst>
              <a:ext uri="{FF2B5EF4-FFF2-40B4-BE49-F238E27FC236}">
                <a16:creationId xmlns:a16="http://schemas.microsoft.com/office/drawing/2014/main" id="{2341C16D-3DEB-466A-B364-4F07F3AB8DF6}"/>
              </a:ext>
            </a:extLst>
          </p:cNvPr>
          <p:cNvCxnSpPr/>
          <p:nvPr/>
        </p:nvCxnSpPr>
        <p:spPr>
          <a:xfrm>
            <a:off x="7905750" y="4895850"/>
            <a:ext cx="514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38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68B62B5-9AE1-428F-BDB0-C57A638F8528}"/>
              </a:ext>
            </a:extLst>
          </p:cNvPr>
          <p:cNvSpPr>
            <a:spLocks noGrp="1"/>
          </p:cNvSpPr>
          <p:nvPr>
            <p:ph type="title"/>
          </p:nvPr>
        </p:nvSpPr>
        <p:spPr>
          <a:xfrm>
            <a:off x="578615" y="982389"/>
            <a:ext cx="3106757" cy="1233756"/>
          </a:xfrm>
        </p:spPr>
        <p:txBody>
          <a:bodyPr>
            <a:noAutofit/>
          </a:bodyPr>
          <a:lstStyle/>
          <a:p>
            <a:br>
              <a:rPr lang="cs-CZ" sz="3600" b="1" dirty="0">
                <a:solidFill>
                  <a:srgbClr val="FF0000"/>
                </a:solidFill>
                <a:cs typeface="Calibri Light"/>
              </a:rPr>
            </a:br>
            <a:br>
              <a:rPr lang="cs-CZ" sz="3600" b="1" dirty="0">
                <a:cs typeface="Calibri Light"/>
              </a:rPr>
            </a:br>
            <a:br>
              <a:rPr lang="cs-CZ" sz="3600" b="1" dirty="0">
                <a:cs typeface="Calibri Light"/>
              </a:rPr>
            </a:br>
            <a:br>
              <a:rPr lang="cs-CZ" sz="3600" b="1" dirty="0"/>
            </a:br>
            <a:r>
              <a:rPr lang="el-GR" sz="3600" b="1" dirty="0">
                <a:solidFill>
                  <a:srgbClr val="FF0000"/>
                </a:solidFill>
              </a:rPr>
              <a:t>ΔΙΑΧΕΙΡΙΣΗ ΕΡΓΑΣΙΩΝ</a:t>
            </a:r>
            <a:br>
              <a:rPr lang="cs-CZ" sz="3600" b="1" dirty="0">
                <a:solidFill>
                  <a:srgbClr val="FF0000"/>
                </a:solidFill>
              </a:rPr>
            </a:br>
            <a:br>
              <a:rPr lang="cs-CZ" sz="3600" b="1" dirty="0">
                <a:solidFill>
                  <a:srgbClr val="FF0000"/>
                </a:solidFill>
              </a:rPr>
            </a:br>
            <a:r>
              <a:rPr lang="el-GR" sz="3600" b="1" dirty="0">
                <a:solidFill>
                  <a:srgbClr val="FF0000"/>
                </a:solidFill>
              </a:rPr>
              <a:t>ΠΑΡΑΚΟΛΟΥΘΗΣΗ ΤΗΣ ΠΟΡΕΙΑΣ ΤΟΥ ΕΡΓΟΥ</a:t>
            </a:r>
            <a:endParaRPr lang="cs-CZ" sz="3600" b="1" dirty="0">
              <a:cs typeface="Calibri Light" panose="020F0302020204030204"/>
            </a:endParaRPr>
          </a:p>
        </p:txBody>
      </p:sp>
      <p:sp>
        <p:nvSpPr>
          <p:cNvPr id="5" name="Zástupný symbol pro obsah 4">
            <a:extLst>
              <a:ext uri="{FF2B5EF4-FFF2-40B4-BE49-F238E27FC236}">
                <a16:creationId xmlns:a16="http://schemas.microsoft.com/office/drawing/2014/main" id="{A1FF0408-D446-43C9-AC83-6EA3C200091F}"/>
              </a:ext>
            </a:extLst>
          </p:cNvPr>
          <p:cNvSpPr>
            <a:spLocks noGrp="1"/>
          </p:cNvSpPr>
          <p:nvPr>
            <p:ph idx="1"/>
          </p:nvPr>
        </p:nvSpPr>
        <p:spPr>
          <a:xfrm>
            <a:off x="4438650" y="808185"/>
            <a:ext cx="7239000" cy="5554515"/>
          </a:xfrm>
        </p:spPr>
        <p:txBody>
          <a:bodyPr vert="horz" lIns="91440" tIns="45720" rIns="91440" bIns="45720" rtlCol="0" anchor="t">
            <a:normAutofit fontScale="70000" lnSpcReduction="20000"/>
          </a:bodyPr>
          <a:lstStyle/>
          <a:p>
            <a:pPr marL="0" indent="0" algn="just">
              <a:buNone/>
            </a:pPr>
            <a:r>
              <a:rPr lang="el-GR" sz="3100" b="1" dirty="0">
                <a:solidFill>
                  <a:srgbClr val="124591"/>
                </a:solidFill>
                <a:ea typeface="+mj-ea"/>
                <a:cs typeface="Calibri"/>
              </a:rPr>
              <a:t>Παρακολούθηση της απόδοσης και της προόδου του έργου </a:t>
            </a:r>
            <a:r>
              <a:rPr lang="en-US" sz="3100" b="1" dirty="0">
                <a:solidFill>
                  <a:srgbClr val="124591"/>
                </a:solidFill>
                <a:latin typeface="Calibri"/>
                <a:ea typeface="+mj-ea"/>
                <a:cs typeface="Calibri"/>
              </a:rPr>
              <a:t>-</a:t>
            </a:r>
            <a:r>
              <a:rPr lang="en-US" dirty="0">
                <a:solidFill>
                  <a:schemeClr val="accent1"/>
                </a:solidFill>
              </a:rPr>
              <a:t> </a:t>
            </a:r>
            <a:r>
              <a:rPr lang="el-GR" dirty="0"/>
              <a:t>συλλογή πληροφοριών σχετικά με την κατάσταση της προόδου του έργου = παρακολούθηση των διαστάσεων του έργου του πεδίου εφαρμογής, του χρονοδιαγράμματος, του κόστους και της ποιότητας, παρακολούθηση των κινδύνων, των ζητημάτων και της αλλαγής του έργου και πρόβλεψη της εξέλιξής τους χρησιμοποιώντας μετρητές απόδοσης (KPI ή άλλα)
</a:t>
            </a:r>
            <a:r>
              <a:rPr lang="el-GR" b="1" dirty="0">
                <a:solidFill>
                  <a:srgbClr val="FF0000"/>
                </a:solidFill>
              </a:rPr>
              <a:t>Σχέδιο εργασιών έργου </a:t>
            </a:r>
            <a:r>
              <a:rPr lang="el-GR" dirty="0"/>
              <a:t>ως αναφορά για την παρακολούθηση των επιδόσεων του έργου </a:t>
            </a:r>
            <a:endParaRPr lang="cs-CZ" dirty="0"/>
          </a:p>
          <a:p>
            <a:pPr marL="0" indent="0">
              <a:buNone/>
            </a:pPr>
            <a:r>
              <a:rPr lang="el-GR" b="1" dirty="0">
                <a:solidFill>
                  <a:srgbClr val="FF0000"/>
                </a:solidFill>
              </a:rPr>
              <a:t>Ανταλλαγή πληροφοριών </a:t>
            </a:r>
            <a:r>
              <a:rPr lang="el-GR" dirty="0"/>
              <a:t>πληροφορίες σχετικά με την τρέχουσα κατάσταση του έργου και τα επόμενα βήματα με την ομάδα έργου</a:t>
            </a:r>
            <a:endParaRPr lang="cs-CZ" dirty="0"/>
          </a:p>
          <a:p>
            <a:pPr marL="0" indent="0" algn="just">
              <a:spcAft>
                <a:spcPts val="600"/>
              </a:spcAft>
              <a:buNone/>
            </a:pPr>
            <a:r>
              <a:rPr lang="el-GR" b="1" dirty="0">
                <a:solidFill>
                  <a:srgbClr val="FF0000"/>
                </a:solidFill>
              </a:rPr>
              <a:t>Παρακολούθηση της προόδου για</a:t>
            </a:r>
            <a:endParaRPr lang="cs-CZ" dirty="0"/>
          </a:p>
          <a:p>
            <a:pPr lvl="1" algn="just">
              <a:spcAft>
                <a:spcPts val="600"/>
              </a:spcAft>
              <a:buFont typeface="Courier New" panose="02070309020205020404" pitchFamily="49" charset="0"/>
              <a:buChar char="o"/>
            </a:pPr>
            <a:r>
              <a:rPr lang="el-GR" dirty="0"/>
              <a:t>Καθήκοντα/δραστηριότητες
Βασικά αποτελέσματα/παραδοτέα και ορόσημα που επιτεύχθηκαν όπως είχε προγραμματιστεί</a:t>
            </a:r>
            <a:r>
              <a:rPr lang="en-GB" dirty="0"/>
              <a:t>. </a:t>
            </a:r>
            <a:endParaRPr lang="cs-CZ" dirty="0"/>
          </a:p>
          <a:p>
            <a:pPr lvl="1" algn="just">
              <a:spcAft>
                <a:spcPts val="600"/>
              </a:spcAft>
              <a:buFont typeface="Courier New" panose="02070309020205020404" pitchFamily="49" charset="0"/>
              <a:buChar char="o"/>
            </a:pPr>
            <a:r>
              <a:rPr lang="el-GR" dirty="0"/>
              <a:t>Χρήση πόρων - πόροι που χρησιμοποιούνται όπως έχει προγραμματιστεί και κόστος όπως έχει προϋπολογιστεί</a:t>
            </a:r>
            <a:r>
              <a:rPr lang="en-GB" dirty="0"/>
              <a:t>. </a:t>
            </a:r>
            <a:endParaRPr lang="cs-CZ" dirty="0"/>
          </a:p>
          <a:p>
            <a:pPr lvl="1">
              <a:buFont typeface="Courier New" panose="02070309020205020404" pitchFamily="49" charset="0"/>
              <a:buChar char="o"/>
            </a:pPr>
            <a:r>
              <a:rPr lang="el-GR" dirty="0"/>
              <a:t>Άνθρωποι— ηθικό ομάδας, συμμετοχή των ενδιαφερόμενων μερών, συνολική δυναμική του έργου και παραγωγικότητα
Αρχεία καταγραφής — η κατάσταση και η εξέλιξη των ζητημάτων, των αλλαγών και των αποφάσεων.</a:t>
            </a:r>
            <a:endParaRPr lang="cs-CZ" dirty="0"/>
          </a:p>
        </p:txBody>
      </p:sp>
    </p:spTree>
    <p:extLst>
      <p:ext uri="{BB962C8B-B14F-4D97-AF65-F5344CB8AC3E}">
        <p14:creationId xmlns:p14="http://schemas.microsoft.com/office/powerpoint/2010/main" val="23520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68B62B5-9AE1-428F-BDB0-C57A638F8528}"/>
              </a:ext>
            </a:extLst>
          </p:cNvPr>
          <p:cNvSpPr>
            <a:spLocks noGrp="1"/>
          </p:cNvSpPr>
          <p:nvPr>
            <p:ph type="title"/>
          </p:nvPr>
        </p:nvSpPr>
        <p:spPr>
          <a:xfrm>
            <a:off x="677308" y="1403784"/>
            <a:ext cx="2923143" cy="1325563"/>
          </a:xfrm>
        </p:spPr>
        <p:txBody>
          <a:bodyPr>
            <a:noAutofit/>
          </a:bodyPr>
          <a:lstStyle/>
          <a:p>
            <a:br>
              <a:rPr lang="cs-CZ" sz="3600" b="1" dirty="0">
                <a:solidFill>
                  <a:srgbClr val="FF0000"/>
                </a:solidFill>
                <a:cs typeface="Calibri Light"/>
              </a:rPr>
            </a:br>
            <a:br>
              <a:rPr lang="cs-CZ" sz="3600" b="1" dirty="0">
                <a:solidFill>
                  <a:srgbClr val="FF0000"/>
                </a:solidFill>
                <a:cs typeface="Calibri Light"/>
              </a:rPr>
            </a:br>
            <a:br>
              <a:rPr lang="cs-CZ" sz="3600" b="1" dirty="0">
                <a:solidFill>
                  <a:srgbClr val="FF0000"/>
                </a:solidFill>
              </a:rPr>
            </a:br>
            <a:r>
              <a:rPr lang="el-GR" sz="3600" b="1" dirty="0">
                <a:solidFill>
                  <a:srgbClr val="FF0000"/>
                </a:solidFill>
              </a:rPr>
              <a:t>ΔΙΑΧΕΙΡΙΣΗ ΚΙΝΔΥΝΩΝ</a:t>
            </a:r>
            <a:br>
              <a:rPr lang="cs-CZ" sz="3600" b="1" dirty="0"/>
            </a:br>
            <a:br>
              <a:rPr lang="cs-CZ" sz="3600" b="1" dirty="0"/>
            </a:br>
            <a:r>
              <a:rPr lang="el-GR" sz="3600" b="1" dirty="0">
                <a:solidFill>
                  <a:srgbClr val="FF0000"/>
                </a:solidFill>
              </a:rPr>
              <a:t>ΑΝΑΛΥΣΗ ΚΙΝΔΥΝΩΝ</a:t>
            </a:r>
            <a:br>
              <a:rPr lang="cs-CZ" sz="3600" b="1" dirty="0">
                <a:cs typeface="Calibri Light"/>
              </a:rPr>
            </a:br>
            <a:r>
              <a:rPr lang="el-GR" sz="3600" b="1" dirty="0">
                <a:solidFill>
                  <a:srgbClr val="FF0000"/>
                </a:solidFill>
              </a:rPr>
              <a:t>ΕΚΤΙΜΗΣΗ ΚΑΙ ΠΕΡΙΟΡΙΣΜΟΣ</a:t>
            </a:r>
            <a:endParaRPr lang="cs-CZ" sz="3600" b="1" dirty="0">
              <a:cs typeface="Calibri Light"/>
            </a:endParaRPr>
          </a:p>
        </p:txBody>
      </p:sp>
      <p:sp>
        <p:nvSpPr>
          <p:cNvPr id="5" name="Zástupný symbol pro obsah 4">
            <a:extLst>
              <a:ext uri="{FF2B5EF4-FFF2-40B4-BE49-F238E27FC236}">
                <a16:creationId xmlns:a16="http://schemas.microsoft.com/office/drawing/2014/main" id="{A1FF0408-D446-43C9-AC83-6EA3C200091F}"/>
              </a:ext>
            </a:extLst>
          </p:cNvPr>
          <p:cNvSpPr>
            <a:spLocks noGrp="1"/>
          </p:cNvSpPr>
          <p:nvPr>
            <p:ph idx="1"/>
          </p:nvPr>
        </p:nvSpPr>
        <p:spPr>
          <a:xfrm>
            <a:off x="4438650" y="808185"/>
            <a:ext cx="7239000" cy="5554515"/>
          </a:xfrm>
        </p:spPr>
        <p:txBody>
          <a:bodyPr vert="horz" lIns="91440" tIns="45720" rIns="91440" bIns="45720" rtlCol="0" anchor="t">
            <a:normAutofit fontScale="92500"/>
          </a:bodyPr>
          <a:lstStyle/>
          <a:p>
            <a:pPr marL="0" indent="0" algn="just">
              <a:buNone/>
            </a:pPr>
            <a:r>
              <a:rPr lang="el-GR" sz="2400" dirty="0"/>
              <a:t>Ο </a:t>
            </a:r>
            <a:r>
              <a:rPr lang="el-GR" sz="2400" dirty="0">
                <a:solidFill>
                  <a:srgbClr val="FF0000"/>
                </a:solidFill>
              </a:rPr>
              <a:t>κίνδυνος</a:t>
            </a:r>
            <a:r>
              <a:rPr lang="el-GR" sz="2400" dirty="0"/>
              <a:t> είναι οτιδήποτε θα μπορούσε ενδεχομένως να επηρεάσει το χρονοδιάγραμμα, την απόδοση ή τον προϋπολογισμό του έργου σας. Οι κίνδυνοι μπορεί να είναι τεχνικοί, οργανωτικοί, εξωτερικοί, .... Οι κίνδυνοι είναι δυνητικότητες, αν γίνουν πραγματικότητα, τότε πρέπει να αντιμετωπιστούν. 
</a:t>
            </a:r>
            <a:endParaRPr lang="cs-CZ" sz="2400" dirty="0"/>
          </a:p>
          <a:p>
            <a:pPr algn="just">
              <a:buFont typeface="Courier New" panose="02070309020205020404" pitchFamily="49" charset="0"/>
              <a:buChar char="o"/>
            </a:pPr>
            <a:r>
              <a:rPr lang="el-GR" sz="2400" b="1" dirty="0">
                <a:solidFill>
                  <a:srgbClr val="FF0000"/>
                </a:solidFill>
              </a:rPr>
              <a:t>Προσδιορισμός κινδύνου </a:t>
            </a:r>
            <a:r>
              <a:rPr lang="cs-CZ" sz="2400" dirty="0"/>
              <a:t>(</a:t>
            </a:r>
            <a:r>
              <a:rPr lang="el-GR" sz="2400" dirty="0"/>
              <a:t>αποθετήριο, κατάλογος ελέγχου, εμπειρογνώμονες, </a:t>
            </a:r>
            <a:r>
              <a:rPr lang="cs-CZ" sz="2400" dirty="0"/>
              <a:t> …)</a:t>
            </a:r>
          </a:p>
          <a:p>
            <a:pPr algn="just">
              <a:buFont typeface="Courier New" panose="02070309020205020404" pitchFamily="49" charset="0"/>
              <a:buChar char="o"/>
            </a:pPr>
            <a:r>
              <a:rPr lang="el-GR" sz="2400" b="1" dirty="0">
                <a:solidFill>
                  <a:srgbClr val="FF0000"/>
                </a:solidFill>
              </a:rPr>
              <a:t>Ανάλυση κινδύνου </a:t>
            </a:r>
            <a:r>
              <a:rPr lang="cs-CZ" sz="2400" dirty="0"/>
              <a:t>(</a:t>
            </a:r>
            <a:r>
              <a:rPr lang="el-GR" sz="2400" dirty="0"/>
              <a:t>πιθανότητα, αντίκτυπος</a:t>
            </a:r>
            <a:r>
              <a:rPr lang="cs-CZ" sz="2400" dirty="0"/>
              <a:t>)</a:t>
            </a:r>
          </a:p>
          <a:p>
            <a:pPr algn="just">
              <a:buFont typeface="Courier New" panose="02070309020205020404" pitchFamily="49" charset="0"/>
              <a:buChar char="o"/>
            </a:pPr>
            <a:r>
              <a:rPr lang="el-GR" sz="2400" b="1" dirty="0"/>
              <a:t>Σχεδιάστε μία</a:t>
            </a:r>
            <a:r>
              <a:rPr lang="en-GB" sz="2400" dirty="0"/>
              <a:t> </a:t>
            </a:r>
            <a:r>
              <a:rPr lang="el-GR" sz="2400" dirty="0">
                <a:solidFill>
                  <a:srgbClr val="FF0000"/>
                </a:solidFill>
              </a:rPr>
              <a:t>στρατηγική αντιμετώπισης κινδύνων (σχέδια δράσης ή στρατηγικές για τη μείωση των κινδύνων)
</a:t>
            </a:r>
            <a:r>
              <a:rPr lang="el-GR" sz="2400" b="1" dirty="0">
                <a:solidFill>
                  <a:srgbClr val="FF0000"/>
                </a:solidFill>
              </a:rPr>
              <a:t>Πράξη - Έλεγχος-αντιμετώπιση κινδύνων </a:t>
            </a:r>
            <a:r>
              <a:rPr lang="el-GR" sz="2400" dirty="0"/>
              <a:t>δραστηριότητες (παρακολούθηση και έλεγχος της υλοποίησης των δραστηριοτήτων αντιμετώπισης κινδύνων)</a:t>
            </a:r>
            <a:endParaRPr lang="cs-CZ" sz="2400" dirty="0"/>
          </a:p>
        </p:txBody>
      </p:sp>
    </p:spTree>
    <p:extLst>
      <p:ext uri="{BB962C8B-B14F-4D97-AF65-F5344CB8AC3E}">
        <p14:creationId xmlns:p14="http://schemas.microsoft.com/office/powerpoint/2010/main" val="2761576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6B19DAF-8813-449D-9A5B-37DF967F4F5B}"/>
              </a:ext>
            </a:extLst>
          </p:cNvPr>
          <p:cNvSpPr>
            <a:spLocks noGrp="1"/>
          </p:cNvSpPr>
          <p:nvPr>
            <p:ph idx="1"/>
          </p:nvPr>
        </p:nvSpPr>
        <p:spPr>
          <a:xfrm>
            <a:off x="3468965" y="847725"/>
            <a:ext cx="8532535" cy="5133975"/>
          </a:xfrm>
        </p:spPr>
        <p:txBody>
          <a:bodyPr vert="horz" lIns="91440" tIns="45720" rIns="91440" bIns="45720" rtlCol="0" anchor="t">
            <a:noAutofit/>
          </a:bodyPr>
          <a:lstStyle/>
          <a:p>
            <a:pPr marL="0" indent="0" algn="just">
              <a:buNone/>
            </a:pPr>
            <a:r>
              <a:rPr lang="el-GR" sz="1600" b="1" dirty="0">
                <a:solidFill>
                  <a:srgbClr val="FF0000"/>
                </a:solidFill>
              </a:rPr>
              <a:t>Αποτελέσματα έργου </a:t>
            </a:r>
            <a:r>
              <a:rPr lang="cs-CZ" sz="1600" b="1" dirty="0">
                <a:solidFill>
                  <a:srgbClr val="FF0000"/>
                </a:solidFill>
              </a:rPr>
              <a:t>= </a:t>
            </a:r>
            <a:r>
              <a:rPr lang="el-GR" sz="1600" dirty="0"/>
              <a:t>αποτελέσματα που επιτυγχάνονται αμέσως μετά την υλοποίηση μιας δραστηριότητας. Παράγονται άμεσα από το έργο, απτά και εύκολα στη μέτρηση</a:t>
            </a:r>
            <a:endParaRPr lang="cs-CZ" sz="1600" dirty="0">
              <a:cs typeface="Calibri"/>
            </a:endParaRPr>
          </a:p>
          <a:p>
            <a:pPr marL="0" indent="0" algn="just">
              <a:buNone/>
            </a:pPr>
            <a:r>
              <a:rPr lang="el-GR" sz="1600" b="1" dirty="0">
                <a:solidFill>
                  <a:srgbClr val="124591"/>
                </a:solidFill>
                <a:ea typeface="+mj-ea"/>
                <a:cs typeface="Calibri"/>
              </a:rPr>
              <a:t>Παραδοτέο του έργου </a:t>
            </a:r>
            <a:r>
              <a:rPr lang="cs-CZ" sz="1600" b="1" dirty="0">
                <a:solidFill>
                  <a:srgbClr val="124591"/>
                </a:solidFill>
                <a:latin typeface="Calibri"/>
                <a:ea typeface="+mj-ea"/>
                <a:cs typeface="Calibri"/>
              </a:rPr>
              <a:t>= </a:t>
            </a:r>
            <a:r>
              <a:rPr lang="el-GR" sz="1600" dirty="0"/>
              <a:t>ένα προϊόν ή μια υπηρεσία της δραστηριότητας του έργου που συμβάλλει στην ανάπτυξη των αποτελεσμάτων ενός έργου</a:t>
            </a:r>
            <a:r>
              <a:rPr lang="en-US" sz="1600" dirty="0"/>
              <a:t>.</a:t>
            </a:r>
            <a:endParaRPr lang="cs-CZ" sz="1600" dirty="0">
              <a:cs typeface="Calibri"/>
            </a:endParaRPr>
          </a:p>
          <a:p>
            <a:pPr marL="0" indent="0" algn="just">
              <a:spcAft>
                <a:spcPts val="600"/>
              </a:spcAft>
              <a:buNone/>
            </a:pPr>
            <a:r>
              <a:rPr lang="el-GR" sz="1600" dirty="0">
                <a:ea typeface="Calibri" panose="020F0502020204030204" pitchFamily="34" charset="0"/>
              </a:rPr>
              <a:t>Ένα έργο μπορεί να παράγει ένα ή περισσότερα παραδοτέα και εκροές</a:t>
            </a:r>
            <a:r>
              <a:rPr lang="en-GB" sz="1600" dirty="0">
                <a:effectLst/>
                <a:ea typeface="Calibri" panose="020F0502020204030204" pitchFamily="34" charset="0"/>
              </a:rPr>
              <a:t>. </a:t>
            </a:r>
            <a:r>
              <a:rPr lang="el-GR" sz="1600" dirty="0">
                <a:ea typeface="Calibri" panose="020F0502020204030204" pitchFamily="34" charset="0"/>
              </a:rPr>
              <a:t>Κάθε μία από αυτές πρέπει να γίνει επίσημα αποδεκτή. Η διαδικασία αποδοχής διασφαλίζει ότι πληρούν τους προκαθορισμένους στόχους και τα κριτήρια, ώστε ο αιτών του έργου να μπορεί να τα αποδεχτεί επίσημα</a:t>
            </a:r>
            <a:r>
              <a:rPr lang="en-GB" sz="1600" dirty="0">
                <a:effectLst/>
                <a:ea typeface="Calibri" panose="020F0502020204030204" pitchFamily="34" charset="0"/>
              </a:rPr>
              <a:t>.</a:t>
            </a:r>
            <a:endParaRPr lang="cs-CZ" sz="1600" dirty="0">
              <a:effectLst/>
              <a:ea typeface="Times New Roman" panose="02020603050405020304" pitchFamily="18" charset="0"/>
              <a:cs typeface="Calibri"/>
            </a:endParaRPr>
          </a:p>
          <a:p>
            <a:pPr marL="0" indent="0" algn="just">
              <a:spcAft>
                <a:spcPts val="600"/>
              </a:spcAft>
              <a:buNone/>
            </a:pPr>
            <a:r>
              <a:rPr lang="el-GR" sz="1600" dirty="0">
                <a:solidFill>
                  <a:schemeClr val="accent1"/>
                </a:solidFill>
                <a:ea typeface="Calibri" panose="020F0502020204030204" pitchFamily="34" charset="0"/>
              </a:rPr>
              <a:t>Συνιστάται αναθεώρηση και έγκριση </a:t>
            </a:r>
            <a:r>
              <a:rPr lang="el-GR" sz="1600" dirty="0">
                <a:ea typeface="Calibri" panose="020F0502020204030204" pitchFamily="34" charset="0"/>
              </a:rPr>
              <a:t>πριν από τη μετάβαση του έργου στην επόμενη φάση</a:t>
            </a:r>
            <a:r>
              <a:rPr lang="en-GB" sz="1600" dirty="0">
                <a:effectLst/>
                <a:ea typeface="Calibri" panose="020F0502020204030204" pitchFamily="34" charset="0"/>
              </a:rPr>
              <a:t>. </a:t>
            </a:r>
            <a:r>
              <a:rPr lang="el-GR" sz="1600" dirty="0">
                <a:ea typeface="Calibri" panose="020F0502020204030204" pitchFamily="34" charset="0"/>
              </a:rPr>
              <a:t>Πρέπει να εκτιμάται ότι όλοι οι στόχοι της φάσης υλοποίησης έχουν επιτευχθεί και επαληθευτεί, ότι όλες οι προγραμματισμένες δραστηριότητες έχουν πραγματοποιηθεί, ότι όλες οι απαιτήσεις έχουν εκπληρωθεί και ότι τα αποτελέσματα του έργου έχουν παραδοθεί πλήρως. Ο κύριος του έργου/ </a:t>
            </a:r>
            <a:r>
              <a:rPr lang="el-GR" sz="1600" dirty="0" err="1">
                <a:ea typeface="Calibri" panose="020F0502020204030204" pitchFamily="34" charset="0"/>
              </a:rPr>
              <a:t>πάροχος</a:t>
            </a:r>
            <a:r>
              <a:rPr lang="el-GR" sz="1600">
                <a:ea typeface="Calibri" panose="020F0502020204030204" pitchFamily="34" charset="0"/>
              </a:rPr>
              <a:t> πρέπει </a:t>
            </a:r>
            <a:r>
              <a:rPr lang="el-GR" sz="1600" dirty="0">
                <a:ea typeface="Calibri" panose="020F0502020204030204" pitchFamily="34" charset="0"/>
              </a:rPr>
              <a:t>να αποδεχτεί τα παραδοτέα</a:t>
            </a:r>
            <a:r>
              <a:rPr lang="cs-CZ" sz="1600" dirty="0">
                <a:effectLst/>
                <a:ea typeface="Calibri" panose="020F0502020204030204" pitchFamily="34" charset="0"/>
              </a:rPr>
              <a:t>.</a:t>
            </a:r>
            <a:r>
              <a:rPr lang="cs-CZ" sz="1600" dirty="0">
                <a:ea typeface="Calibri" panose="020F0502020204030204" pitchFamily="34" charset="0"/>
              </a:rPr>
              <a:t> </a:t>
            </a:r>
            <a:endParaRPr lang="cs-CZ" sz="1800" dirty="0">
              <a:effectLst/>
              <a:ea typeface="Times New Roman" panose="02020603050405020304" pitchFamily="18" charset="0"/>
            </a:endParaRPr>
          </a:p>
        </p:txBody>
      </p:sp>
      <p:sp>
        <p:nvSpPr>
          <p:cNvPr id="8" name="TextovéPole 7">
            <a:extLst>
              <a:ext uri="{FF2B5EF4-FFF2-40B4-BE49-F238E27FC236}">
                <a16:creationId xmlns:a16="http://schemas.microsoft.com/office/drawing/2014/main" id="{C726AC5C-DEA7-4F1E-BC86-F05C48436E3F}"/>
              </a:ext>
            </a:extLst>
          </p:cNvPr>
          <p:cNvSpPr txBox="1"/>
          <p:nvPr/>
        </p:nvSpPr>
        <p:spPr>
          <a:xfrm>
            <a:off x="301616" y="98194"/>
            <a:ext cx="2377807" cy="4955203"/>
          </a:xfrm>
          <a:prstGeom prst="rect">
            <a:avLst/>
          </a:prstGeom>
          <a:noFill/>
        </p:spPr>
        <p:txBody>
          <a:bodyPr wrap="square" lIns="91440" tIns="45720" rIns="91440" bIns="45720" anchor="t">
            <a:spAutoFit/>
          </a:bodyPr>
          <a:lstStyle/>
          <a:p>
            <a:endParaRPr lang="cs-CZ" sz="3600" b="1" dirty="0">
              <a:solidFill>
                <a:srgbClr val="124591"/>
              </a:solidFill>
              <a:latin typeface="+mj-lt"/>
              <a:ea typeface="+mj-ea"/>
              <a:cs typeface="+mj-cs"/>
            </a:endParaRPr>
          </a:p>
          <a:p>
            <a:r>
              <a:rPr lang="el-GR" sz="3600" b="1" dirty="0">
                <a:solidFill>
                  <a:srgbClr val="124591"/>
                </a:solidFill>
                <a:latin typeface="+mj-lt"/>
                <a:ea typeface="+mj-ea"/>
                <a:cs typeface="+mj-cs"/>
              </a:rPr>
              <a:t>ΔΙΑΧΕΪΡΙΣΗ ΕΚΡΟΩΝ</a:t>
            </a:r>
            <a:br>
              <a:rPr lang="cs-CZ" sz="3600" b="1" dirty="0">
                <a:solidFill>
                  <a:srgbClr val="124591"/>
                </a:solidFill>
                <a:latin typeface="+mj-lt"/>
                <a:ea typeface="+mj-ea"/>
                <a:cs typeface="+mj-cs"/>
              </a:rPr>
            </a:br>
            <a:br>
              <a:rPr lang="cs-CZ" sz="3600" b="1" dirty="0">
                <a:solidFill>
                  <a:srgbClr val="124591"/>
                </a:solidFill>
                <a:latin typeface="+mj-lt"/>
                <a:ea typeface="+mj-ea"/>
                <a:cs typeface="+mj-cs"/>
              </a:rPr>
            </a:br>
            <a:r>
              <a:rPr lang="el-GR" sz="3600" b="1" dirty="0">
                <a:solidFill>
                  <a:srgbClr val="124591"/>
                </a:solidFill>
                <a:latin typeface="+mj-lt"/>
                <a:ea typeface="+mj-ea"/>
                <a:cs typeface="+mj-cs"/>
              </a:rPr>
              <a:t>ΕΓΚΡΙΣΗ ΑΠΟΤΕΛΕΣΜΑΤΩΝ ΕΡΓΟΥ</a:t>
            </a:r>
            <a:endParaRPr lang="cs-CZ" sz="3600" b="1" dirty="0">
              <a:solidFill>
                <a:srgbClr val="124591"/>
              </a:solidFill>
              <a:latin typeface="+mj-lt"/>
              <a:ea typeface="+mj-ea"/>
              <a:cs typeface="+mj-cs"/>
            </a:endParaRPr>
          </a:p>
          <a:p>
            <a:endParaRPr lang="cs-CZ" sz="2800" b="1" dirty="0">
              <a:solidFill>
                <a:srgbClr val="124591"/>
              </a:solidFill>
              <a:latin typeface="+mj-lt"/>
              <a:ea typeface="+mj-ea"/>
              <a:cs typeface="+mj-cs"/>
            </a:endParaRPr>
          </a:p>
        </p:txBody>
      </p:sp>
      <p:pic>
        <p:nvPicPr>
          <p:cNvPr id="5" name="Obrázek 4">
            <a:extLst>
              <a:ext uri="{FF2B5EF4-FFF2-40B4-BE49-F238E27FC236}">
                <a16:creationId xmlns:a16="http://schemas.microsoft.com/office/drawing/2014/main" id="{4A54E186-349D-414D-9223-1685064EB2F3}"/>
              </a:ext>
            </a:extLst>
          </p:cNvPr>
          <p:cNvPicPr>
            <a:picLocks noChangeAspect="1"/>
          </p:cNvPicPr>
          <p:nvPr/>
        </p:nvPicPr>
        <p:blipFill>
          <a:blip r:embed="rId3"/>
          <a:stretch>
            <a:fillRect/>
          </a:stretch>
        </p:blipFill>
        <p:spPr>
          <a:xfrm>
            <a:off x="7732579" y="4227905"/>
            <a:ext cx="4156457" cy="2014986"/>
          </a:xfrm>
          <a:prstGeom prst="rect">
            <a:avLst/>
          </a:prstGeom>
        </p:spPr>
      </p:pic>
    </p:spTree>
    <p:extLst>
      <p:ext uri="{BB962C8B-B14F-4D97-AF65-F5344CB8AC3E}">
        <p14:creationId xmlns:p14="http://schemas.microsoft.com/office/powerpoint/2010/main" val="370569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5A02872-5B6C-4CAD-9F0F-C887BEB59555}"/>
              </a:ext>
            </a:extLst>
          </p:cNvPr>
          <p:cNvSpPr>
            <a:spLocks noGrp="1"/>
          </p:cNvSpPr>
          <p:nvPr>
            <p:ph idx="1"/>
          </p:nvPr>
        </p:nvSpPr>
        <p:spPr>
          <a:xfrm>
            <a:off x="3655817" y="1806922"/>
            <a:ext cx="6385874" cy="1622078"/>
          </a:xfrm>
        </p:spPr>
        <p:txBody>
          <a:bodyPr>
            <a:noAutofit/>
          </a:bodyPr>
          <a:lstStyle/>
          <a:p>
            <a:pPr marL="0" indent="0" algn="ctr">
              <a:buNone/>
            </a:pPr>
            <a:r>
              <a:rPr lang="el-GR" sz="5400" dirty="0"/>
              <a:t>ΣΑΣ ΕΥΧΑΡΙΣΤΟΥΜΕ ΓΙΑ ΤΗΝ ΠΡΟΣΟΧΗ ΣΑΣ
</a:t>
            </a:r>
            <a:endParaRPr lang="cs-CZ" sz="5400" dirty="0"/>
          </a:p>
        </p:txBody>
      </p:sp>
    </p:spTree>
    <p:extLst>
      <p:ext uri="{BB962C8B-B14F-4D97-AF65-F5344CB8AC3E}">
        <p14:creationId xmlns:p14="http://schemas.microsoft.com/office/powerpoint/2010/main" val="34522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2BDA4-C249-4A8E-9FC9-9473E81E263A}"/>
              </a:ext>
            </a:extLst>
          </p:cNvPr>
          <p:cNvSpPr>
            <a:spLocks noGrp="1"/>
          </p:cNvSpPr>
          <p:nvPr>
            <p:ph type="title"/>
          </p:nvPr>
        </p:nvSpPr>
        <p:spPr>
          <a:xfrm>
            <a:off x="971394" y="820467"/>
            <a:ext cx="9227640" cy="795142"/>
          </a:xfrm>
        </p:spPr>
        <p:txBody>
          <a:bodyPr>
            <a:normAutofit/>
          </a:bodyPr>
          <a:lstStyle/>
          <a:p>
            <a:r>
              <a:rPr lang="el-GR" sz="3600" b="1" dirty="0">
                <a:solidFill>
                  <a:srgbClr val="124591"/>
                </a:solidFill>
              </a:rPr>
              <a:t>Υλοποίηση</a:t>
            </a:r>
            <a:endParaRPr lang="cs-CZ" sz="3600" b="1" dirty="0">
              <a:solidFill>
                <a:srgbClr val="124591"/>
              </a:solidFill>
            </a:endParaRPr>
          </a:p>
        </p:txBody>
      </p:sp>
      <p:sp>
        <p:nvSpPr>
          <p:cNvPr id="3" name="Zástupný symbol pro obsah 2">
            <a:extLst>
              <a:ext uri="{FF2B5EF4-FFF2-40B4-BE49-F238E27FC236}">
                <a16:creationId xmlns:a16="http://schemas.microsoft.com/office/drawing/2014/main" id="{D5E98ACE-E3AB-4932-BD01-927A7B1A65D3}"/>
              </a:ext>
            </a:extLst>
          </p:cNvPr>
          <p:cNvSpPr>
            <a:spLocks noGrp="1"/>
          </p:cNvSpPr>
          <p:nvPr>
            <p:ph idx="1"/>
          </p:nvPr>
        </p:nvSpPr>
        <p:spPr>
          <a:xfrm>
            <a:off x="903754" y="1540809"/>
            <a:ext cx="10316852" cy="4876800"/>
          </a:xfrm>
        </p:spPr>
        <p:txBody>
          <a:bodyPr vert="horz" lIns="91440" tIns="45720" rIns="91440" bIns="45720" rtlCol="0" anchor="t">
            <a:normAutofit fontScale="85000" lnSpcReduction="20000"/>
          </a:bodyPr>
          <a:lstStyle/>
          <a:p>
            <a:pPr marL="0" indent="0">
              <a:buNone/>
            </a:pPr>
            <a:r>
              <a:rPr lang="el-GR" b="1" dirty="0"/>
              <a:t>Υλοποίηση του έργου</a:t>
            </a:r>
            <a:endParaRPr lang="cs-CZ" b="1" dirty="0"/>
          </a:p>
          <a:p>
            <a:pPr>
              <a:buFont typeface="Courier New" panose="02070309020205020404" pitchFamily="49" charset="0"/>
              <a:buChar char="o"/>
            </a:pPr>
            <a:r>
              <a:rPr lang="en-US" dirty="0"/>
              <a:t> </a:t>
            </a:r>
            <a:r>
              <a:rPr lang="el-GR" dirty="0"/>
              <a:t>το σχέδιο που δημιουργήθηκε στα προηγούμενα στάδια της διάρκειας ζωής του έργου τίθεται σε εφαρμογή</a:t>
            </a:r>
            <a:endParaRPr lang="cs-CZ" dirty="0"/>
          </a:p>
          <a:p>
            <a:pPr>
              <a:buFont typeface="Courier New" panose="02070309020205020404" pitchFamily="49" charset="0"/>
              <a:buChar char="o"/>
            </a:pPr>
            <a:r>
              <a:rPr lang="el-GR" dirty="0"/>
              <a:t>οι δραστηριότητες που περιγράφονται στο πρόγραμμα εργασίας εκτελούνται
περιλαμβάνει τον </a:t>
            </a:r>
            <a:r>
              <a:rPr lang="el-GR" b="1" dirty="0">
                <a:solidFill>
                  <a:srgbClr val="124591"/>
                </a:solidFill>
                <a:ea typeface="+mj-ea"/>
                <a:cs typeface="Calibri"/>
              </a:rPr>
              <a:t>συντονισμό ενός ευρέως φάσματος δραστηριοτήτων</a:t>
            </a:r>
            <a:endParaRPr lang="en-US" sz="2600" b="1" dirty="0">
              <a:solidFill>
                <a:srgbClr val="124591"/>
              </a:solidFill>
              <a:latin typeface="Calibri"/>
              <a:ea typeface="+mj-ea"/>
              <a:cs typeface="Calibri"/>
            </a:endParaRPr>
          </a:p>
          <a:p>
            <a:pPr>
              <a:buFont typeface="Courier New" panose="02070309020205020404" pitchFamily="49" charset="0"/>
              <a:buChar char="o"/>
            </a:pPr>
            <a:r>
              <a:rPr lang="el-GR" dirty="0"/>
              <a:t>περιλαμβάνει</a:t>
            </a:r>
            <a:r>
              <a:rPr lang="en-US" dirty="0"/>
              <a:t> </a:t>
            </a:r>
            <a:r>
              <a:rPr lang="el-GR" b="1" dirty="0">
                <a:solidFill>
                  <a:srgbClr val="124591"/>
                </a:solidFill>
                <a:ea typeface="+mj-ea"/>
                <a:cs typeface="Calibri"/>
              </a:rPr>
              <a:t>παρακολούθηση και έλεγχο</a:t>
            </a:r>
            <a:r>
              <a:rPr lang="en-US" dirty="0">
                <a:solidFill>
                  <a:srgbClr val="FF0000"/>
                </a:solidFill>
              </a:rPr>
              <a:t> </a:t>
            </a:r>
            <a:r>
              <a:rPr lang="en-US" dirty="0"/>
              <a:t>= </a:t>
            </a:r>
            <a:r>
              <a:rPr lang="el-GR" dirty="0"/>
              <a:t>μέτρηση των επιδόσεων και λήψη διορθωτικών μέτρων για να διασφαλιστεί ότι το έργο βρίσκεται σε καλό δρόμο για την επίτευξη των στόχων του</a:t>
            </a:r>
            <a:endParaRPr lang="cs-CZ" dirty="0"/>
          </a:p>
          <a:p>
            <a:pPr>
              <a:buFont typeface="Courier New" panose="02070309020205020404" pitchFamily="49" charset="0"/>
              <a:buChar char="o"/>
            </a:pPr>
            <a:r>
              <a:rPr lang="el-GR" dirty="0"/>
              <a:t>και επίσης </a:t>
            </a:r>
            <a:r>
              <a:rPr lang="el-GR" b="1" dirty="0">
                <a:solidFill>
                  <a:srgbClr val="FF0000"/>
                </a:solidFill>
              </a:rPr>
              <a:t>διαχείριση κινδύνων </a:t>
            </a:r>
            <a:r>
              <a:rPr lang="el-GR" dirty="0"/>
              <a:t>καθώς απρόβλεπτα γεγονότα και καταστάσεις αναπόφευκτα θα συμβούν</a:t>
            </a:r>
            <a:endParaRPr lang="cs-CZ" dirty="0"/>
          </a:p>
          <a:p>
            <a:pPr marL="0" indent="0">
              <a:buNone/>
            </a:pPr>
            <a:r>
              <a:rPr lang="el-GR" b="1" dirty="0"/>
              <a:t>Ο σκοπός </a:t>
            </a:r>
            <a:r>
              <a:rPr lang="el-GR" dirty="0"/>
              <a:t>είναι η </a:t>
            </a:r>
            <a:r>
              <a:rPr lang="el-GR" b="1" dirty="0">
                <a:solidFill>
                  <a:srgbClr val="124591"/>
                </a:solidFill>
                <a:ea typeface="+mj-ea"/>
                <a:cs typeface="Calibri"/>
              </a:rPr>
              <a:t>επίτευξη των αναμενόμενων </a:t>
            </a:r>
          </a:p>
          <a:p>
            <a:pPr marL="0" indent="0">
              <a:buNone/>
            </a:pPr>
            <a:r>
              <a:rPr lang="el-GR" b="1" dirty="0">
                <a:solidFill>
                  <a:srgbClr val="124591"/>
                </a:solidFill>
                <a:ea typeface="+mj-ea"/>
                <a:cs typeface="Calibri"/>
              </a:rPr>
              <a:t>αποτελεσμάτων </a:t>
            </a:r>
            <a:endParaRPr lang="cs-CZ" b="1" dirty="0">
              <a:solidFill>
                <a:srgbClr val="124591"/>
              </a:solidFill>
              <a:ea typeface="+mj-ea"/>
              <a:cs typeface="Calibri"/>
            </a:endParaRPr>
          </a:p>
          <a:p>
            <a:pPr marL="0" indent="0">
              <a:buNone/>
            </a:pPr>
            <a:r>
              <a:rPr lang="en-US" dirty="0"/>
              <a:t>(</a:t>
            </a:r>
            <a:r>
              <a:rPr lang="el-GR" dirty="0"/>
              <a:t>παραδοτέα και άλλες άμεσες εκροές</a:t>
            </a:r>
            <a:r>
              <a:rPr lang="en-US" dirty="0"/>
              <a:t>). </a:t>
            </a:r>
          </a:p>
          <a:p>
            <a:pPr marL="0" indent="0">
              <a:buNone/>
            </a:pPr>
            <a:endParaRPr lang="en-US" dirty="0"/>
          </a:p>
          <a:p>
            <a:pPr marL="0" indent="0">
              <a:buNone/>
            </a:pPr>
            <a:endParaRPr lang="cs-CZ" dirty="0"/>
          </a:p>
          <a:p>
            <a:endParaRPr lang="cs-CZ" dirty="0"/>
          </a:p>
          <a:p>
            <a:endParaRPr lang="cs-CZ" dirty="0"/>
          </a:p>
        </p:txBody>
      </p:sp>
      <p:pic>
        <p:nvPicPr>
          <p:cNvPr id="5" name="Obrázek 4">
            <a:extLst>
              <a:ext uri="{FF2B5EF4-FFF2-40B4-BE49-F238E27FC236}">
                <a16:creationId xmlns:a16="http://schemas.microsoft.com/office/drawing/2014/main" id="{6E43131E-25CF-4A80-88C4-7F00961D35BB}"/>
              </a:ext>
            </a:extLst>
          </p:cNvPr>
          <p:cNvPicPr>
            <a:picLocks noChangeAspect="1"/>
          </p:cNvPicPr>
          <p:nvPr/>
        </p:nvPicPr>
        <p:blipFill>
          <a:blip r:embed="rId3"/>
          <a:stretch>
            <a:fillRect/>
          </a:stretch>
        </p:blipFill>
        <p:spPr>
          <a:xfrm>
            <a:off x="7769524" y="4936214"/>
            <a:ext cx="3274531" cy="1255059"/>
          </a:xfrm>
          <a:prstGeom prst="rect">
            <a:avLst/>
          </a:prstGeom>
        </p:spPr>
      </p:pic>
    </p:spTree>
    <p:extLst>
      <p:ext uri="{BB962C8B-B14F-4D97-AF65-F5344CB8AC3E}">
        <p14:creationId xmlns:p14="http://schemas.microsoft.com/office/powerpoint/2010/main" val="78252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2BDA4-C249-4A8E-9FC9-9473E81E263A}"/>
              </a:ext>
            </a:extLst>
          </p:cNvPr>
          <p:cNvSpPr>
            <a:spLocks noGrp="1"/>
          </p:cNvSpPr>
          <p:nvPr>
            <p:ph type="title"/>
          </p:nvPr>
        </p:nvSpPr>
        <p:spPr>
          <a:xfrm>
            <a:off x="971394" y="820467"/>
            <a:ext cx="9227640" cy="795142"/>
          </a:xfrm>
        </p:spPr>
        <p:txBody>
          <a:bodyPr>
            <a:normAutofit/>
          </a:bodyPr>
          <a:lstStyle/>
          <a:p>
            <a:r>
              <a:rPr lang="el-GR" sz="3600" b="1" dirty="0">
                <a:solidFill>
                  <a:srgbClr val="124591"/>
                </a:solidFill>
              </a:rPr>
              <a:t>Υλοποίηση</a:t>
            </a:r>
            <a:endParaRPr lang="cs-CZ" sz="3600" b="1" dirty="0">
              <a:solidFill>
                <a:srgbClr val="124591"/>
              </a:solidFill>
            </a:endParaRPr>
          </a:p>
        </p:txBody>
      </p:sp>
      <p:sp>
        <p:nvSpPr>
          <p:cNvPr id="3" name="Zástupný symbol pro obsah 2">
            <a:extLst>
              <a:ext uri="{FF2B5EF4-FFF2-40B4-BE49-F238E27FC236}">
                <a16:creationId xmlns:a16="http://schemas.microsoft.com/office/drawing/2014/main" id="{D5E98ACE-E3AB-4932-BD01-927A7B1A65D3}"/>
              </a:ext>
            </a:extLst>
          </p:cNvPr>
          <p:cNvSpPr>
            <a:spLocks noGrp="1"/>
          </p:cNvSpPr>
          <p:nvPr>
            <p:ph idx="1"/>
          </p:nvPr>
        </p:nvSpPr>
        <p:spPr>
          <a:xfrm>
            <a:off x="903754" y="1540809"/>
            <a:ext cx="10316852" cy="4876800"/>
          </a:xfrm>
        </p:spPr>
        <p:txBody>
          <a:bodyPr vert="horz" lIns="91440" tIns="45720" rIns="91440" bIns="45720" rtlCol="0" anchor="t">
            <a:normAutofit fontScale="92500" lnSpcReduction="20000"/>
          </a:bodyPr>
          <a:lstStyle/>
          <a:p>
            <a:pPr marL="0" indent="0">
              <a:buNone/>
            </a:pPr>
            <a:r>
              <a:rPr lang="el-GR" b="1" dirty="0">
                <a:ea typeface="+mn-lt"/>
                <a:cs typeface="+mn-lt"/>
              </a:rPr>
              <a:t>Στόχοι</a:t>
            </a:r>
            <a:endParaRPr lang="cs-CZ" dirty="0">
              <a:ea typeface="+mn-lt"/>
              <a:cs typeface="+mn-lt"/>
            </a:endParaRPr>
          </a:p>
          <a:p>
            <a:pPr>
              <a:buFont typeface="Courier New,monospace"/>
              <a:buChar char="o"/>
            </a:pPr>
            <a:r>
              <a:rPr lang="el-GR" dirty="0">
                <a:ea typeface="+mn-lt"/>
                <a:cs typeface="+mn-lt"/>
              </a:rPr>
              <a:t>μάθετε πώς να διαχειρίζεστε το έργο βήμα προς βήμα στο στάδιο της υλοποίησής του</a:t>
            </a:r>
            <a:endParaRPr lang="en-GB" dirty="0">
              <a:ea typeface="+mn-lt"/>
              <a:cs typeface="+mn-lt"/>
            </a:endParaRPr>
          </a:p>
          <a:p>
            <a:pPr>
              <a:buFont typeface="Courier New,monospace"/>
              <a:buChar char="o"/>
            </a:pPr>
            <a:r>
              <a:rPr lang="el-GR" dirty="0">
                <a:ea typeface="+mn-lt"/>
                <a:cs typeface="+mn-lt"/>
              </a:rPr>
              <a:t>Εισαγωγή των μεμονωμένων θεμάτων που ενδέχεται να προκύψουν κατά την εκτέλεση του έργου</a:t>
            </a:r>
            <a:endParaRPr lang="en-GB" dirty="0">
              <a:ea typeface="+mn-lt"/>
              <a:cs typeface="+mn-lt"/>
            </a:endParaRPr>
          </a:p>
          <a:p>
            <a:pPr marL="0" indent="0">
              <a:buNone/>
            </a:pPr>
            <a:endParaRPr lang="cs-CZ" dirty="0">
              <a:ea typeface="+mn-lt"/>
              <a:cs typeface="+mn-lt"/>
            </a:endParaRPr>
          </a:p>
          <a:p>
            <a:pPr marL="0" indent="0">
              <a:buNone/>
            </a:pPr>
            <a:r>
              <a:rPr lang="el-GR" b="1" dirty="0">
                <a:ea typeface="+mn-lt"/>
                <a:cs typeface="+mn-lt"/>
              </a:rPr>
              <a:t>Μαθησιακά Αποτελέσματα</a:t>
            </a:r>
            <a:r>
              <a:rPr lang="cs-CZ" b="1" dirty="0">
                <a:ea typeface="+mn-lt"/>
                <a:cs typeface="+mn-lt"/>
              </a:rPr>
              <a:t>: </a:t>
            </a:r>
            <a:endParaRPr lang="en-US" dirty="0">
              <a:ea typeface="+mn-lt"/>
              <a:cs typeface="+mn-lt"/>
            </a:endParaRPr>
          </a:p>
          <a:p>
            <a:pPr marL="0" indent="0">
              <a:buNone/>
            </a:pPr>
            <a:r>
              <a:rPr lang="el-GR" dirty="0">
                <a:ea typeface="+mn-lt"/>
                <a:cs typeface="+mn-lt"/>
              </a:rPr>
              <a:t>Γνώσεις και ικανότητα συνεργασίας με 
</a:t>
            </a:r>
            <a:r>
              <a:rPr lang="en-US" dirty="0">
                <a:ea typeface="+mn-lt"/>
                <a:cs typeface="+mn-lt"/>
              </a:rPr>
              <a:t> 				</a:t>
            </a:r>
            <a:r>
              <a:rPr lang="en-US" b="1" dirty="0">
                <a:solidFill>
                  <a:schemeClr val="accent1"/>
                </a:solidFill>
                <a:ea typeface="+mn-lt"/>
                <a:cs typeface="+mn-lt"/>
              </a:rPr>
              <a:t>      </a:t>
            </a:r>
            <a:r>
              <a:rPr lang="en-US" b="1" dirty="0">
                <a:solidFill>
                  <a:schemeClr val="accent1"/>
                </a:solidFill>
                <a:latin typeface="Calibri"/>
                <a:ea typeface="+mj-ea"/>
                <a:cs typeface="Calibri"/>
              </a:rPr>
              <a:t> </a:t>
            </a:r>
            <a:r>
              <a:rPr lang="en-US" sz="2100" b="1" dirty="0">
                <a:solidFill>
                  <a:srgbClr val="124591"/>
                </a:solidFill>
                <a:latin typeface="Calibri"/>
                <a:ea typeface="+mj-ea"/>
                <a:cs typeface="Calibri"/>
              </a:rPr>
              <a:t> - </a:t>
            </a:r>
            <a:r>
              <a:rPr lang="el-GR" sz="2100" b="1" dirty="0">
                <a:solidFill>
                  <a:srgbClr val="124591"/>
                </a:solidFill>
                <a:ea typeface="+mj-ea"/>
                <a:cs typeface="Calibri"/>
              </a:rPr>
              <a:t>ομάδες έργου </a:t>
            </a:r>
            <a:r>
              <a:rPr lang="en-US" sz="2100" b="1" dirty="0">
                <a:solidFill>
                  <a:srgbClr val="124591"/>
                </a:solidFill>
                <a:latin typeface="Calibri"/>
                <a:ea typeface="+mj-ea"/>
                <a:cs typeface="Calibri"/>
              </a:rPr>
              <a:t> </a:t>
            </a:r>
            <a:endParaRPr lang="cs-CZ" sz="2100" b="1" dirty="0">
              <a:solidFill>
                <a:srgbClr val="124591"/>
              </a:solidFill>
              <a:latin typeface="Calibri"/>
              <a:ea typeface="+mj-ea"/>
              <a:cs typeface="Calibri"/>
            </a:endParaRPr>
          </a:p>
          <a:p>
            <a:pPr marL="3657600" lvl="8" indent="0">
              <a:buNone/>
            </a:pPr>
            <a:r>
              <a:rPr lang="en-US" sz="2000" b="1" dirty="0">
                <a:solidFill>
                  <a:srgbClr val="124591"/>
                </a:solidFill>
                <a:latin typeface="Calibri"/>
                <a:ea typeface="+mj-ea"/>
                <a:cs typeface="Calibri"/>
              </a:rPr>
              <a:t>           - </a:t>
            </a:r>
            <a:r>
              <a:rPr lang="el-GR" sz="2000" b="1" dirty="0">
                <a:solidFill>
                  <a:srgbClr val="124591"/>
                </a:solidFill>
                <a:ea typeface="+mj-ea"/>
                <a:cs typeface="Calibri"/>
              </a:rPr>
              <a:t>προϋπολογισμός έργου</a:t>
            </a:r>
            <a:endParaRPr lang="en-US" sz="2000" b="1" dirty="0">
              <a:solidFill>
                <a:srgbClr val="124591"/>
              </a:solidFill>
              <a:latin typeface="Calibri"/>
              <a:ea typeface="+mj-ea"/>
              <a:cs typeface="Calibri"/>
            </a:endParaRPr>
          </a:p>
          <a:p>
            <a:pPr marL="3657600" lvl="8" indent="0">
              <a:buNone/>
            </a:pPr>
            <a:r>
              <a:rPr lang="cs-CZ" sz="2000" b="1" dirty="0">
                <a:solidFill>
                  <a:srgbClr val="124591"/>
                </a:solidFill>
                <a:latin typeface="Calibri"/>
                <a:ea typeface="+mj-ea"/>
                <a:cs typeface="Calibri"/>
              </a:rPr>
              <a:t>           - </a:t>
            </a:r>
            <a:r>
              <a:rPr lang="el-GR" sz="2000" b="1" dirty="0">
                <a:solidFill>
                  <a:srgbClr val="124591"/>
                </a:solidFill>
                <a:ea typeface="+mj-ea"/>
                <a:cs typeface="Calibri"/>
              </a:rPr>
              <a:t>ποιότητα του έργου</a:t>
            </a:r>
            <a:endParaRPr lang="cs-CZ" sz="2000" b="1" dirty="0">
              <a:solidFill>
                <a:srgbClr val="124591"/>
              </a:solidFill>
              <a:latin typeface="Calibri"/>
              <a:ea typeface="+mj-ea"/>
              <a:cs typeface="Calibri"/>
            </a:endParaRPr>
          </a:p>
          <a:p>
            <a:pPr marL="3657600" lvl="8" indent="0">
              <a:buNone/>
            </a:pPr>
            <a:r>
              <a:rPr lang="cs-CZ" sz="2000" b="1" dirty="0">
                <a:solidFill>
                  <a:srgbClr val="124591"/>
                </a:solidFill>
                <a:latin typeface="Calibri"/>
                <a:ea typeface="+mj-ea"/>
                <a:cs typeface="Calibri"/>
              </a:rPr>
              <a:t>           - </a:t>
            </a:r>
            <a:r>
              <a:rPr lang="el-GR" sz="2000" b="1" dirty="0">
                <a:solidFill>
                  <a:srgbClr val="124591"/>
                </a:solidFill>
                <a:ea typeface="+mj-ea"/>
                <a:cs typeface="Calibri"/>
              </a:rPr>
              <a:t>κίνδυνοι του έργου</a:t>
            </a:r>
            <a:endParaRPr lang="en-US" sz="2000" b="1" dirty="0">
              <a:solidFill>
                <a:srgbClr val="124591"/>
              </a:solidFill>
              <a:latin typeface="Calibri"/>
              <a:ea typeface="+mj-ea"/>
              <a:cs typeface="Calibri"/>
            </a:endParaRPr>
          </a:p>
          <a:p>
            <a:pPr marL="3657600" lvl="8" indent="0">
              <a:buNone/>
            </a:pPr>
            <a:r>
              <a:rPr lang="cs-CZ" sz="2000" b="1" dirty="0">
                <a:solidFill>
                  <a:srgbClr val="124591"/>
                </a:solidFill>
                <a:latin typeface="Calibri"/>
                <a:ea typeface="+mj-ea"/>
                <a:cs typeface="Calibri"/>
              </a:rPr>
              <a:t>           - </a:t>
            </a:r>
            <a:r>
              <a:rPr lang="el-GR" sz="2000" b="1" dirty="0">
                <a:solidFill>
                  <a:srgbClr val="124591"/>
                </a:solidFill>
                <a:ea typeface="+mj-ea"/>
                <a:cs typeface="Calibri"/>
              </a:rPr>
              <a:t>παραδοτέα και εκροές </a:t>
            </a:r>
            <a:endParaRPr lang="en-US" sz="2000" b="1" dirty="0">
              <a:solidFill>
                <a:srgbClr val="124591"/>
              </a:solidFill>
              <a:latin typeface="Calibri"/>
              <a:ea typeface="+mj-ea"/>
              <a:cs typeface="Calibri"/>
            </a:endParaRPr>
          </a:p>
          <a:p>
            <a:pPr marL="0" indent="0">
              <a:buNone/>
            </a:pPr>
            <a:endParaRPr lang="en-US" dirty="0"/>
          </a:p>
          <a:p>
            <a:pPr marL="0" indent="0">
              <a:buNone/>
            </a:pPr>
            <a:endParaRPr lang="cs-CZ" dirty="0"/>
          </a:p>
          <a:p>
            <a:endParaRPr lang="cs-CZ" dirty="0"/>
          </a:p>
          <a:p>
            <a:endParaRPr lang="cs-CZ" dirty="0"/>
          </a:p>
        </p:txBody>
      </p:sp>
      <p:pic>
        <p:nvPicPr>
          <p:cNvPr id="4" name="Obrázek 3">
            <a:extLst>
              <a:ext uri="{FF2B5EF4-FFF2-40B4-BE49-F238E27FC236}">
                <a16:creationId xmlns:a16="http://schemas.microsoft.com/office/drawing/2014/main" id="{6C0F1072-90D4-0F8C-7FBD-D67D5CAAF643}"/>
              </a:ext>
            </a:extLst>
          </p:cNvPr>
          <p:cNvPicPr>
            <a:picLocks noChangeAspect="1"/>
          </p:cNvPicPr>
          <p:nvPr/>
        </p:nvPicPr>
        <p:blipFill rotWithShape="1">
          <a:blip r:embed="rId3"/>
          <a:srcRect l="15814" t="11168" r="11927" b="-508"/>
          <a:stretch/>
        </p:blipFill>
        <p:spPr>
          <a:xfrm>
            <a:off x="9654140" y="354109"/>
            <a:ext cx="1438891" cy="1639791"/>
          </a:xfrm>
          <a:prstGeom prst="rect">
            <a:avLst/>
          </a:prstGeom>
        </p:spPr>
      </p:pic>
    </p:spTree>
    <p:extLst>
      <p:ext uri="{BB962C8B-B14F-4D97-AF65-F5344CB8AC3E}">
        <p14:creationId xmlns:p14="http://schemas.microsoft.com/office/powerpoint/2010/main" val="356625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2BDA4-C249-4A8E-9FC9-9473E81E263A}"/>
              </a:ext>
            </a:extLst>
          </p:cNvPr>
          <p:cNvSpPr>
            <a:spLocks noGrp="1"/>
          </p:cNvSpPr>
          <p:nvPr>
            <p:ph type="title"/>
          </p:nvPr>
        </p:nvSpPr>
        <p:spPr>
          <a:xfrm>
            <a:off x="971394" y="820467"/>
            <a:ext cx="9227640" cy="795142"/>
          </a:xfrm>
        </p:spPr>
        <p:txBody>
          <a:bodyPr>
            <a:normAutofit/>
          </a:bodyPr>
          <a:lstStyle/>
          <a:p>
            <a:r>
              <a:rPr lang="el-GR" sz="3600" b="1" dirty="0">
                <a:solidFill>
                  <a:srgbClr val="124591"/>
                </a:solidFill>
              </a:rPr>
              <a:t>Υλοποίηση - Περιεχόμενο</a:t>
            </a:r>
            <a:endParaRPr lang="cs-CZ" sz="3600" b="1" dirty="0" err="1">
              <a:solidFill>
                <a:srgbClr val="124591"/>
              </a:solidFill>
            </a:endParaRPr>
          </a:p>
        </p:txBody>
      </p:sp>
      <p:sp>
        <p:nvSpPr>
          <p:cNvPr id="3" name="Zástupný symbol pro obsah 2">
            <a:extLst>
              <a:ext uri="{FF2B5EF4-FFF2-40B4-BE49-F238E27FC236}">
                <a16:creationId xmlns:a16="http://schemas.microsoft.com/office/drawing/2014/main" id="{D5E98ACE-E3AB-4932-BD01-927A7B1A65D3}"/>
              </a:ext>
            </a:extLst>
          </p:cNvPr>
          <p:cNvSpPr>
            <a:spLocks noGrp="1"/>
          </p:cNvSpPr>
          <p:nvPr>
            <p:ph idx="1"/>
          </p:nvPr>
        </p:nvSpPr>
        <p:spPr>
          <a:xfrm>
            <a:off x="903754" y="1540809"/>
            <a:ext cx="10316852" cy="4876800"/>
          </a:xfrm>
        </p:spPr>
        <p:txBody>
          <a:bodyPr vert="horz" lIns="91440" tIns="45720" rIns="91440" bIns="45720" rtlCol="0" anchor="t">
            <a:normAutofit/>
          </a:bodyPr>
          <a:lstStyle/>
          <a:p>
            <a:pPr marL="0" indent="0">
              <a:buNone/>
            </a:pPr>
            <a:r>
              <a:rPr lang="el-GR" sz="2600" b="1" dirty="0">
                <a:ea typeface="+mn-lt"/>
                <a:cs typeface="+mn-lt"/>
              </a:rPr>
              <a:t>Πώς να διαχειριστείτε
</a:t>
            </a:r>
            <a:r>
              <a:rPr lang="el-GR" sz="2600" b="1" dirty="0">
                <a:solidFill>
                  <a:srgbClr val="124591"/>
                </a:solidFill>
                <a:ea typeface="+mn-lt"/>
                <a:cs typeface="+mn-lt"/>
              </a:rPr>
              <a:t>ΑΤΟΜΑ</a:t>
            </a:r>
            <a:r>
              <a:rPr lang="cs-CZ" sz="2600" dirty="0">
                <a:ea typeface="+mn-lt"/>
                <a:cs typeface="+mn-lt"/>
              </a:rPr>
              <a:t> - </a:t>
            </a:r>
            <a:r>
              <a:rPr lang="el-GR" sz="2600" dirty="0">
                <a:ea typeface="+mn-lt"/>
                <a:cs typeface="+mn-lt"/>
              </a:rPr>
              <a:t>Διαχείριση της ομάδας έργου και της κοινοπραξίας έργου </a:t>
            </a:r>
            <a:r>
              <a:rPr lang="en-GB" sz="2600" dirty="0">
                <a:ea typeface="+mn-lt"/>
                <a:cs typeface="+mn-lt"/>
              </a:rPr>
              <a:t> </a:t>
            </a:r>
            <a:endParaRPr lang="cs-CZ" sz="2600" dirty="0">
              <a:ea typeface="+mn-lt"/>
              <a:cs typeface="+mn-lt"/>
            </a:endParaRPr>
          </a:p>
          <a:p>
            <a:pPr marL="0" indent="0">
              <a:buNone/>
            </a:pPr>
            <a:r>
              <a:rPr lang="el-GR" sz="2600" b="1" dirty="0">
                <a:solidFill>
                  <a:srgbClr val="124591"/>
                </a:solidFill>
                <a:ea typeface="+mn-lt"/>
                <a:cs typeface="+mn-lt"/>
              </a:rPr>
              <a:t>ΠΌΡΟΥΣ</a:t>
            </a:r>
            <a:r>
              <a:rPr lang="cs-CZ" sz="2600" b="1" dirty="0">
                <a:solidFill>
                  <a:srgbClr val="124591"/>
                </a:solidFill>
                <a:latin typeface="Calibri Light"/>
                <a:ea typeface="+mj-ea"/>
                <a:cs typeface="Calibri Light"/>
              </a:rPr>
              <a:t> </a:t>
            </a:r>
            <a:r>
              <a:rPr lang="cs-CZ" sz="2600" dirty="0">
                <a:ea typeface="+mn-lt"/>
                <a:cs typeface="+mn-lt"/>
              </a:rPr>
              <a:t>- </a:t>
            </a:r>
            <a:r>
              <a:rPr lang="el-GR" sz="2600" dirty="0">
                <a:ea typeface="+mn-lt"/>
                <a:cs typeface="+mn-lt"/>
              </a:rPr>
              <a:t>Διαχείριση προϋπολογισμού</a:t>
            </a:r>
            <a:endParaRPr lang="cs-CZ" sz="2600" dirty="0">
              <a:ea typeface="+mn-lt"/>
              <a:cs typeface="+mn-lt"/>
            </a:endParaRPr>
          </a:p>
          <a:p>
            <a:pPr marL="0" indent="0">
              <a:buNone/>
            </a:pPr>
            <a:r>
              <a:rPr lang="el-GR" sz="2600" b="1" dirty="0">
                <a:solidFill>
                  <a:srgbClr val="124591"/>
                </a:solidFill>
                <a:ea typeface="+mj-ea"/>
                <a:cs typeface="Calibri"/>
              </a:rPr>
              <a:t>ΠΟΙΌΤΗΤΑ</a:t>
            </a:r>
            <a:r>
              <a:rPr lang="cs-CZ" sz="2600" dirty="0">
                <a:ea typeface="+mn-lt"/>
                <a:cs typeface="+mn-lt"/>
              </a:rPr>
              <a:t> - </a:t>
            </a:r>
            <a:r>
              <a:rPr lang="el-GR" sz="2600" dirty="0">
                <a:ea typeface="+mn-lt"/>
                <a:cs typeface="+mn-lt"/>
              </a:rPr>
              <a:t>Παρακολούθηση της ποιότητας της εργασίας και της παρακολούθησης προοπτικών και τεχνολογίας </a:t>
            </a:r>
            <a:r>
              <a:rPr lang="en-GB" sz="2600" dirty="0">
                <a:ea typeface="+mn-lt"/>
                <a:cs typeface="+mn-lt"/>
              </a:rPr>
              <a:t> </a:t>
            </a:r>
            <a:endParaRPr lang="cs-CZ" sz="2600" dirty="0">
              <a:ea typeface="+mn-lt"/>
              <a:cs typeface="+mn-lt"/>
            </a:endParaRPr>
          </a:p>
          <a:p>
            <a:pPr marL="0" indent="0">
              <a:buNone/>
            </a:pPr>
            <a:r>
              <a:rPr lang="el-GR" sz="2600" b="1" dirty="0">
                <a:solidFill>
                  <a:srgbClr val="124591"/>
                </a:solidFill>
                <a:ea typeface="+mj-ea"/>
                <a:cs typeface="Calibri"/>
              </a:rPr>
              <a:t>ΕΡΓΑΣΊΑ</a:t>
            </a:r>
            <a:r>
              <a:rPr lang="cs-CZ" sz="2600" dirty="0">
                <a:solidFill>
                  <a:srgbClr val="FF0000"/>
                </a:solidFill>
                <a:ea typeface="+mn-lt"/>
                <a:cs typeface="+mn-lt"/>
              </a:rPr>
              <a:t> </a:t>
            </a:r>
            <a:r>
              <a:rPr lang="cs-CZ" sz="2600" dirty="0">
                <a:ea typeface="+mn-lt"/>
                <a:cs typeface="+mn-lt"/>
              </a:rPr>
              <a:t>- </a:t>
            </a:r>
            <a:r>
              <a:rPr lang="el-GR" sz="2600" dirty="0">
                <a:ea typeface="+mn-lt"/>
                <a:cs typeface="+mn-lt"/>
              </a:rPr>
              <a:t>Παρακολούθηση της απόδοσης και της προόδου του έργου</a:t>
            </a:r>
            <a:endParaRPr lang="cs-CZ" sz="2600" dirty="0">
              <a:ea typeface="+mn-lt"/>
              <a:cs typeface="+mn-lt"/>
            </a:endParaRPr>
          </a:p>
          <a:p>
            <a:pPr marL="0" indent="0">
              <a:buNone/>
            </a:pPr>
            <a:r>
              <a:rPr lang="el-GR" sz="2600" b="1" dirty="0">
                <a:solidFill>
                  <a:srgbClr val="124591"/>
                </a:solidFill>
                <a:ea typeface="+mj-ea"/>
                <a:cs typeface="Calibri"/>
              </a:rPr>
              <a:t>ΚΙΝΔΥΝΟΙ</a:t>
            </a:r>
            <a:r>
              <a:rPr lang="cs-CZ" sz="2600" dirty="0">
                <a:ea typeface="+mn-lt"/>
                <a:cs typeface="+mn-lt"/>
              </a:rPr>
              <a:t> - </a:t>
            </a:r>
            <a:r>
              <a:rPr lang="el-GR" sz="2600" dirty="0">
                <a:ea typeface="+mn-lt"/>
                <a:cs typeface="+mn-lt"/>
              </a:rPr>
              <a:t>Αντιμετώπιση κινδύνων</a:t>
            </a:r>
            <a:endParaRPr lang="cs-CZ" sz="2600" dirty="0">
              <a:ea typeface="+mn-lt"/>
              <a:cs typeface="+mn-lt"/>
            </a:endParaRPr>
          </a:p>
          <a:p>
            <a:pPr marL="0" indent="0">
              <a:buNone/>
            </a:pPr>
            <a:r>
              <a:rPr lang="el-GR" sz="2600" b="1" dirty="0">
                <a:solidFill>
                  <a:srgbClr val="124591"/>
                </a:solidFill>
                <a:latin typeface="Calibri"/>
                <a:ea typeface="+mj-ea"/>
                <a:cs typeface="Calibri"/>
              </a:rPr>
              <a:t>ΕΚΡΟΕΣ</a:t>
            </a:r>
            <a:r>
              <a:rPr lang="cs-CZ" sz="2600" dirty="0">
                <a:solidFill>
                  <a:srgbClr val="FF0000"/>
                </a:solidFill>
                <a:ea typeface="+mn-lt"/>
                <a:cs typeface="+mn-lt"/>
              </a:rPr>
              <a:t> </a:t>
            </a:r>
            <a:r>
              <a:rPr lang="cs-CZ" sz="2600" dirty="0">
                <a:ea typeface="+mn-lt"/>
                <a:cs typeface="+mn-lt"/>
              </a:rPr>
              <a:t>- </a:t>
            </a:r>
            <a:r>
              <a:rPr lang="el-GR" sz="2600" dirty="0">
                <a:ea typeface="+mn-lt"/>
                <a:cs typeface="+mn-lt"/>
              </a:rPr>
              <a:t>Αποτελέσματα έργου και αποδοχή της υλοποίησής του</a:t>
            </a:r>
            <a:endParaRPr lang="en-US" sz="2600" dirty="0">
              <a:ea typeface="+mj-ea"/>
            </a:endParaRPr>
          </a:p>
          <a:p>
            <a:pPr marL="0" indent="0">
              <a:buNone/>
            </a:pPr>
            <a:endParaRPr lang="en-US" dirty="0"/>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241924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6B19DAF-8813-449D-9A5B-37DF967F4F5B}"/>
              </a:ext>
            </a:extLst>
          </p:cNvPr>
          <p:cNvSpPr>
            <a:spLocks noGrp="1"/>
          </p:cNvSpPr>
          <p:nvPr>
            <p:ph idx="1"/>
          </p:nvPr>
        </p:nvSpPr>
        <p:spPr>
          <a:xfrm>
            <a:off x="3478490" y="1825625"/>
            <a:ext cx="7875309" cy="3255422"/>
          </a:xfrm>
        </p:spPr>
        <p:txBody>
          <a:bodyPr vert="horz" lIns="91440" tIns="45720" rIns="91440" bIns="45720" rtlCol="0" anchor="t">
            <a:normAutofit fontScale="62500" lnSpcReduction="20000"/>
          </a:bodyPr>
          <a:lstStyle/>
          <a:p>
            <a:pPr marL="0" indent="0">
              <a:buNone/>
            </a:pPr>
            <a:r>
              <a:rPr lang="el-GR" sz="3100" b="1" dirty="0">
                <a:solidFill>
                  <a:srgbClr val="124591"/>
                </a:solidFill>
                <a:ea typeface="+mj-ea"/>
                <a:cs typeface="Calibri"/>
              </a:rPr>
              <a:t>Σχέδιο εργασίας </a:t>
            </a:r>
            <a:r>
              <a:rPr lang="en-US" dirty="0">
                <a:solidFill>
                  <a:schemeClr val="accent1"/>
                </a:solidFill>
              </a:rPr>
              <a:t> </a:t>
            </a:r>
            <a:r>
              <a:rPr lang="el-GR" dirty="0"/>
              <a:t>έτοιμο και κατανοητό από όλους τους εμπλεκόμενους φορείς </a:t>
            </a:r>
            <a:endParaRPr lang="cs-CZ" dirty="0"/>
          </a:p>
          <a:p>
            <a:pPr marL="0" indent="0">
              <a:buNone/>
            </a:pPr>
            <a:r>
              <a:rPr lang="el-GR" sz="3100" b="1" dirty="0">
                <a:solidFill>
                  <a:srgbClr val="124591"/>
                </a:solidFill>
                <a:ea typeface="+mj-ea"/>
                <a:cs typeface="Calibri"/>
              </a:rPr>
              <a:t>Πόροι</a:t>
            </a:r>
            <a:r>
              <a:rPr lang="cs-CZ" dirty="0"/>
              <a:t> - </a:t>
            </a:r>
            <a:r>
              <a:rPr lang="el-GR" dirty="0"/>
              <a:t>οικονομικοί, υλικοί και ανθρώπινοι πόροι</a:t>
            </a:r>
            <a:r>
              <a:rPr lang="en-US" dirty="0"/>
              <a:t>.</a:t>
            </a:r>
            <a:endParaRPr lang="cs-CZ" dirty="0"/>
          </a:p>
          <a:p>
            <a:pPr marL="0" indent="0">
              <a:buNone/>
            </a:pPr>
            <a:r>
              <a:rPr lang="el-GR" sz="3100" b="1" dirty="0">
                <a:solidFill>
                  <a:srgbClr val="124591"/>
                </a:solidFill>
                <a:latin typeface="Calibri"/>
                <a:ea typeface="+mj-ea"/>
                <a:cs typeface="Calibri"/>
              </a:rPr>
              <a:t>Δράσεις </a:t>
            </a:r>
            <a:r>
              <a:rPr lang="el-GR" dirty="0"/>
              <a:t>που πρέπει να ληφθούν πριν από την έναρξη της εργασίας</a:t>
            </a:r>
            <a:r>
              <a:rPr lang="en-US" dirty="0"/>
              <a:t>:</a:t>
            </a:r>
          </a:p>
          <a:p>
            <a:pPr>
              <a:buFont typeface="Courier New" panose="02070309020205020404" pitchFamily="49" charset="0"/>
              <a:buChar char="o"/>
            </a:pPr>
            <a:r>
              <a:rPr lang="el-GR" dirty="0">
                <a:solidFill>
                  <a:srgbClr val="FF0000"/>
                </a:solidFill>
              </a:rPr>
              <a:t>Προγραμματισμός δραστηριοτήτων </a:t>
            </a:r>
            <a:r>
              <a:rPr lang="el-GR" dirty="0"/>
              <a:t>και εντοπισμός πιθανών σημείων συμφόρησης</a:t>
            </a:r>
            <a:r>
              <a:rPr lang="en-US" dirty="0"/>
              <a:t>.</a:t>
            </a:r>
          </a:p>
          <a:p>
            <a:pPr>
              <a:buFont typeface="Courier New" panose="02070309020205020404" pitchFamily="49" charset="0"/>
              <a:buChar char="o"/>
            </a:pPr>
            <a:r>
              <a:rPr lang="el-GR" dirty="0">
                <a:solidFill>
                  <a:srgbClr val="FF0000"/>
                </a:solidFill>
              </a:rPr>
              <a:t>Επικοινωνία με την ομάδα </a:t>
            </a:r>
            <a:r>
              <a:rPr lang="el-GR" dirty="0"/>
              <a:t>και διασφάλιση της κατανόησης όλων των ρόλων και των ευθυνών</a:t>
            </a:r>
            <a:r>
              <a:rPr lang="en-US" dirty="0"/>
              <a:t>.</a:t>
            </a:r>
          </a:p>
          <a:p>
            <a:pPr>
              <a:buFont typeface="Courier New" panose="02070309020205020404" pitchFamily="49" charset="0"/>
              <a:buChar char="o"/>
            </a:pPr>
            <a:r>
              <a:rPr lang="el-GR" dirty="0"/>
              <a:t>Διασφάλιση ότι οι (χρηματοδοτικοί) πόροι είναι διαθέσιμα και κατανέμονται ανάλογα</a:t>
            </a:r>
            <a:r>
              <a:rPr lang="en-US" dirty="0"/>
              <a:t>.</a:t>
            </a:r>
          </a:p>
          <a:p>
            <a:pPr>
              <a:buFont typeface="Courier New" panose="02070309020205020404" pitchFamily="49" charset="0"/>
              <a:buChar char="o"/>
            </a:pPr>
            <a:r>
              <a:rPr lang="el-GR" dirty="0"/>
              <a:t>Παροχή </a:t>
            </a:r>
            <a:r>
              <a:rPr lang="el-GR" dirty="0">
                <a:solidFill>
                  <a:srgbClr val="FF0000"/>
                </a:solidFill>
              </a:rPr>
              <a:t>εργαλείων διαχείρισης έργου </a:t>
            </a:r>
            <a:r>
              <a:rPr lang="el-GR" dirty="0"/>
              <a:t>για τον συντονισμό της διαδικασίας</a:t>
            </a:r>
            <a:r>
              <a:rPr lang="en-US" dirty="0"/>
              <a:t>.</a:t>
            </a:r>
          </a:p>
        </p:txBody>
      </p:sp>
      <p:sp>
        <p:nvSpPr>
          <p:cNvPr id="4" name="Nadpis 3">
            <a:extLst>
              <a:ext uri="{FF2B5EF4-FFF2-40B4-BE49-F238E27FC236}">
                <a16:creationId xmlns:a16="http://schemas.microsoft.com/office/drawing/2014/main" id="{A65A1D5A-0AD4-4849-BA98-3F122F3D17F0}"/>
              </a:ext>
            </a:extLst>
          </p:cNvPr>
          <p:cNvSpPr txBox="1">
            <a:spLocks/>
          </p:cNvSpPr>
          <p:nvPr/>
        </p:nvSpPr>
        <p:spPr>
          <a:xfrm>
            <a:off x="3504192" y="528161"/>
            <a:ext cx="39918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b="1" dirty="0">
                <a:solidFill>
                  <a:srgbClr val="124591"/>
                </a:solidFill>
              </a:rPr>
              <a:t>Ας ξεκινήσουμε</a:t>
            </a:r>
            <a:endParaRPr lang="cs-CZ" b="1" dirty="0">
              <a:solidFill>
                <a:srgbClr val="124591"/>
              </a:solidFill>
            </a:endParaRPr>
          </a:p>
        </p:txBody>
      </p:sp>
      <p:pic>
        <p:nvPicPr>
          <p:cNvPr id="1028" name="Picture 4">
            <a:extLst>
              <a:ext uri="{FF2B5EF4-FFF2-40B4-BE49-F238E27FC236}">
                <a16:creationId xmlns:a16="http://schemas.microsoft.com/office/drawing/2014/main" id="{FB96D0FD-B2D3-4456-AED7-212FB9CE7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4617" y="4617192"/>
            <a:ext cx="1334902" cy="1334902"/>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4" descr="Obsah obrázku text, osoba, stopy&#10;&#10;Popis se vygeneroval automaticky.">
            <a:extLst>
              <a:ext uri="{FF2B5EF4-FFF2-40B4-BE49-F238E27FC236}">
                <a16:creationId xmlns:a16="http://schemas.microsoft.com/office/drawing/2014/main" id="{499E90DE-24ED-9E11-4771-9FC6A03EA761}"/>
              </a:ext>
            </a:extLst>
          </p:cNvPr>
          <p:cNvPicPr>
            <a:picLocks noChangeAspect="1"/>
          </p:cNvPicPr>
          <p:nvPr/>
        </p:nvPicPr>
        <p:blipFill rotWithShape="1">
          <a:blip r:embed="rId4"/>
          <a:srcRect t="15993" r="-340" b="16610"/>
          <a:stretch/>
        </p:blipFill>
        <p:spPr>
          <a:xfrm>
            <a:off x="-3223" y="1899966"/>
            <a:ext cx="2687482" cy="1811667"/>
          </a:xfrm>
          <a:prstGeom prst="rect">
            <a:avLst/>
          </a:prstGeom>
        </p:spPr>
      </p:pic>
    </p:spTree>
    <p:extLst>
      <p:ext uri="{BB962C8B-B14F-4D97-AF65-F5344CB8AC3E}">
        <p14:creationId xmlns:p14="http://schemas.microsoft.com/office/powerpoint/2010/main" val="113588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68B62B5-9AE1-428F-BDB0-C57A638F8528}"/>
              </a:ext>
            </a:extLst>
          </p:cNvPr>
          <p:cNvSpPr>
            <a:spLocks noGrp="1"/>
          </p:cNvSpPr>
          <p:nvPr>
            <p:ph type="title"/>
          </p:nvPr>
        </p:nvSpPr>
        <p:spPr>
          <a:xfrm>
            <a:off x="810658" y="881631"/>
            <a:ext cx="2757890" cy="1325563"/>
          </a:xfrm>
        </p:spPr>
        <p:txBody>
          <a:bodyPr>
            <a:noAutofit/>
          </a:bodyPr>
          <a:lstStyle/>
          <a:p>
            <a:br>
              <a:rPr lang="cs-CZ" sz="3600" b="1" dirty="0">
                <a:solidFill>
                  <a:srgbClr val="FF0000"/>
                </a:solidFill>
                <a:latin typeface="Bahnschrift"/>
              </a:rPr>
            </a:br>
            <a:br>
              <a:rPr lang="cs-CZ" sz="3600" b="1" dirty="0">
                <a:latin typeface="Bahnschrift"/>
              </a:rPr>
            </a:br>
            <a:br>
              <a:rPr lang="cs-CZ" sz="3600" b="1" dirty="0">
                <a:latin typeface="Bahnschrift"/>
              </a:rPr>
            </a:br>
            <a:br>
              <a:rPr lang="cs-CZ" sz="3600" b="1" dirty="0">
                <a:latin typeface="Bahnschrift"/>
              </a:rPr>
            </a:br>
            <a:br>
              <a:rPr lang="cs-CZ" sz="3600" b="1" dirty="0">
                <a:latin typeface="Bahnschrift"/>
              </a:rPr>
            </a:br>
            <a:r>
              <a:rPr lang="el-GR" sz="3600" b="1" dirty="0">
                <a:solidFill>
                  <a:srgbClr val="FF0000"/>
                </a:solidFill>
                <a:ea typeface="+mj-lt"/>
                <a:cs typeface="+mj-lt"/>
              </a:rPr>
              <a:t>ΔΙΑΧΕΙΡΙΣΗ</a:t>
            </a:r>
            <a:br>
              <a:rPr lang="el-GR" sz="3600" b="1" dirty="0">
                <a:solidFill>
                  <a:srgbClr val="FF0000"/>
                </a:solidFill>
                <a:ea typeface="+mj-lt"/>
                <a:cs typeface="+mj-lt"/>
              </a:rPr>
            </a:br>
            <a:r>
              <a:rPr lang="el-GR" sz="3600" b="1" dirty="0">
                <a:solidFill>
                  <a:srgbClr val="FF0000"/>
                </a:solidFill>
                <a:ea typeface="+mj-lt"/>
                <a:cs typeface="+mj-lt"/>
              </a:rPr>
              <a:t>ΑΤΟΜΩΝ</a:t>
            </a:r>
            <a:br>
              <a:rPr lang="cs-CZ" sz="3600" b="1" dirty="0">
                <a:solidFill>
                  <a:srgbClr val="FF0000"/>
                </a:solidFill>
                <a:ea typeface="+mj-lt"/>
                <a:cs typeface="+mj-lt"/>
              </a:rPr>
            </a:br>
            <a:br>
              <a:rPr lang="cs-CZ" sz="3600" b="1" dirty="0">
                <a:solidFill>
                  <a:srgbClr val="FF0000"/>
                </a:solidFill>
                <a:ea typeface="+mj-lt"/>
                <a:cs typeface="+mj-lt"/>
              </a:rPr>
            </a:br>
            <a:br>
              <a:rPr lang="cs-CZ" sz="3600" b="1" dirty="0">
                <a:solidFill>
                  <a:srgbClr val="FF0000"/>
                </a:solidFill>
                <a:ea typeface="+mj-lt"/>
                <a:cs typeface="+mj-lt"/>
              </a:rPr>
            </a:br>
            <a:r>
              <a:rPr lang="el-GR" sz="3600" b="1" dirty="0">
                <a:solidFill>
                  <a:srgbClr val="FF0000"/>
                </a:solidFill>
                <a:ea typeface="+mj-lt"/>
                <a:cs typeface="+mj-lt"/>
              </a:rPr>
              <a:t>ΕΝΑΡΚΤΗΡΙΑ</a:t>
            </a:r>
            <a:br>
              <a:rPr lang="el-GR" sz="3600" b="1" dirty="0">
                <a:solidFill>
                  <a:srgbClr val="FF0000"/>
                </a:solidFill>
                <a:ea typeface="+mj-lt"/>
                <a:cs typeface="+mj-lt"/>
              </a:rPr>
            </a:br>
            <a:r>
              <a:rPr lang="el-GR" sz="3600" b="1" dirty="0">
                <a:solidFill>
                  <a:srgbClr val="FF0000"/>
                </a:solidFill>
                <a:ea typeface="+mj-lt"/>
                <a:cs typeface="+mj-lt"/>
              </a:rPr>
              <a:t>ΣΥΝΑΝΤΗΣΗ</a:t>
            </a:r>
            <a:endParaRPr lang="cs-CZ" sz="3600" b="1" dirty="0">
              <a:solidFill>
                <a:srgbClr val="FF0000"/>
              </a:solidFill>
              <a:latin typeface="Bahnschrift"/>
              <a:cs typeface="Calibri Light"/>
            </a:endParaRPr>
          </a:p>
        </p:txBody>
      </p:sp>
      <p:sp>
        <p:nvSpPr>
          <p:cNvPr id="5" name="Zástupný symbol pro obsah 4">
            <a:extLst>
              <a:ext uri="{FF2B5EF4-FFF2-40B4-BE49-F238E27FC236}">
                <a16:creationId xmlns:a16="http://schemas.microsoft.com/office/drawing/2014/main" id="{A1FF0408-D446-43C9-AC83-6EA3C200091F}"/>
              </a:ext>
            </a:extLst>
          </p:cNvPr>
          <p:cNvSpPr>
            <a:spLocks noGrp="1"/>
          </p:cNvSpPr>
          <p:nvPr>
            <p:ph idx="1"/>
          </p:nvPr>
        </p:nvSpPr>
        <p:spPr>
          <a:xfrm>
            <a:off x="4600576" y="808186"/>
            <a:ext cx="7019924" cy="5368778"/>
          </a:xfrm>
        </p:spPr>
        <p:txBody>
          <a:bodyPr vert="horz" lIns="91440" tIns="45720" rIns="91440" bIns="45720" rtlCol="0" anchor="t">
            <a:normAutofit fontScale="85000" lnSpcReduction="20000"/>
          </a:bodyPr>
          <a:lstStyle/>
          <a:p>
            <a:pPr marL="0" indent="0">
              <a:buNone/>
            </a:pPr>
            <a:r>
              <a:rPr lang="el-GR" sz="2400" b="1" dirty="0">
                <a:solidFill>
                  <a:srgbClr val="124591"/>
                </a:solidFill>
                <a:ea typeface="+mj-ea"/>
                <a:cs typeface="Calibri"/>
              </a:rPr>
              <a:t>Ενημέρωση μελών της ομάδας</a:t>
            </a:r>
            <a:r>
              <a:rPr lang="cs-CZ" sz="2400" b="1" dirty="0">
                <a:solidFill>
                  <a:srgbClr val="124591"/>
                </a:solidFill>
                <a:latin typeface="Calibri"/>
                <a:ea typeface="+mj-ea"/>
                <a:cs typeface="Calibri"/>
              </a:rPr>
              <a:t>: </a:t>
            </a:r>
            <a:r>
              <a:rPr lang="el-GR" b="1" dirty="0">
                <a:solidFill>
                  <a:srgbClr val="FF0000"/>
                </a:solidFill>
              </a:rPr>
              <a:t>Εναρκτήρια –Συνάντηση</a:t>
            </a:r>
            <a:endParaRPr lang="cs-CZ" b="1" dirty="0">
              <a:solidFill>
                <a:srgbClr val="FF0000"/>
              </a:solidFill>
            </a:endParaRPr>
          </a:p>
          <a:p>
            <a:pPr marL="0" indent="0">
              <a:buNone/>
            </a:pPr>
            <a:r>
              <a:rPr lang="el-GR" dirty="0"/>
              <a:t>Η φάση υλοποίησης ξεκινά με την εναρκτήρια συνάντηση. 
Ο σκοπός είναι </a:t>
            </a:r>
            <a:r>
              <a:rPr lang="el-GR" dirty="0">
                <a:solidFill>
                  <a:srgbClr val="FF0000"/>
                </a:solidFill>
              </a:rPr>
              <a:t>να ξεκινήσει επίσημα το έργο</a:t>
            </a:r>
            <a:r>
              <a:rPr lang="el-GR" dirty="0"/>
              <a:t>. Τα μέλη της ομάδας εισάγονται στο έργο</a:t>
            </a:r>
            <a:r>
              <a:rPr lang="en-US" dirty="0"/>
              <a:t>. </a:t>
            </a:r>
          </a:p>
          <a:p>
            <a:pPr marL="0" indent="0">
              <a:buNone/>
            </a:pPr>
            <a:endParaRPr lang="en-US" dirty="0"/>
          </a:p>
          <a:p>
            <a:pPr marL="0" indent="0">
              <a:buNone/>
            </a:pPr>
            <a:r>
              <a:rPr lang="el-GR" dirty="0"/>
              <a:t>Ο κύριος στόχος της </a:t>
            </a:r>
            <a:r>
              <a:rPr lang="el-GR" b="1" dirty="0"/>
              <a:t>Εναρκτήριας Συνάντησης </a:t>
            </a:r>
            <a:r>
              <a:rPr lang="el-GR" dirty="0"/>
              <a:t>είναι να</a:t>
            </a:r>
            <a:r>
              <a:rPr lang="en-US" dirty="0"/>
              <a:t>: </a:t>
            </a:r>
          </a:p>
          <a:p>
            <a:pPr>
              <a:buFont typeface="Courier New" panose="02070309020205020404" pitchFamily="49" charset="0"/>
              <a:buChar char="o"/>
            </a:pPr>
            <a:r>
              <a:rPr lang="en-US" dirty="0"/>
              <a:t>   </a:t>
            </a:r>
            <a:r>
              <a:rPr lang="el-GR" dirty="0"/>
              <a:t>βεβαιώσει ότι όλοι κατανοούν το πεδίο εφαρμογής του έργου, τους ρόλους και τις ευθύνες τους</a:t>
            </a:r>
            <a:endParaRPr lang="en-US" dirty="0"/>
          </a:p>
          <a:p>
            <a:pPr>
              <a:buFont typeface="Courier New" panose="02070309020205020404" pitchFamily="49" charset="0"/>
              <a:buChar char="o"/>
            </a:pPr>
            <a:r>
              <a:rPr lang="el-GR" dirty="0"/>
              <a:t>αποσαφηνίσει τις προσδοκίες όλων των βασικών ενδιαφερόμενων μερών του έργου</a:t>
            </a:r>
            <a:r>
              <a:rPr lang="en-US" dirty="0"/>
              <a:t>,  </a:t>
            </a:r>
          </a:p>
          <a:p>
            <a:pPr>
              <a:buFont typeface="Courier New" panose="02070309020205020404" pitchFamily="49" charset="0"/>
              <a:buChar char="o"/>
            </a:pPr>
            <a:r>
              <a:rPr lang="el-GR" dirty="0"/>
              <a:t>εντοπίσει και να μετριάσει τους κινδύνους του έργου</a:t>
            </a:r>
            <a:r>
              <a:rPr lang="en-US" dirty="0"/>
              <a:t>, </a:t>
            </a:r>
          </a:p>
          <a:p>
            <a:pPr>
              <a:buFont typeface="Courier New" panose="02070309020205020404" pitchFamily="49" charset="0"/>
              <a:buChar char="o"/>
            </a:pPr>
            <a:r>
              <a:rPr lang="en-US" dirty="0"/>
              <a:t>    </a:t>
            </a:r>
            <a:r>
              <a:rPr lang="el-GR" dirty="0"/>
              <a:t>συζητηθούν και συμφωνηθούν τα σχέδια του έργου</a:t>
            </a:r>
            <a:r>
              <a:rPr lang="en-US" dirty="0"/>
              <a:t>.</a:t>
            </a:r>
          </a:p>
          <a:p>
            <a:pPr>
              <a:buFont typeface="Courier New" panose="02070309020205020404" pitchFamily="49" charset="0"/>
              <a:buChar char="o"/>
            </a:pPr>
            <a:endParaRPr lang="cs-CZ" dirty="0"/>
          </a:p>
          <a:p>
            <a:endParaRPr lang="cs-CZ" dirty="0"/>
          </a:p>
        </p:txBody>
      </p:sp>
    </p:spTree>
    <p:extLst>
      <p:ext uri="{BB962C8B-B14F-4D97-AF65-F5344CB8AC3E}">
        <p14:creationId xmlns:p14="http://schemas.microsoft.com/office/powerpoint/2010/main" val="138631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68B62B5-9AE1-428F-BDB0-C57A638F8528}"/>
              </a:ext>
            </a:extLst>
          </p:cNvPr>
          <p:cNvSpPr>
            <a:spLocks noGrp="1"/>
          </p:cNvSpPr>
          <p:nvPr>
            <p:ph type="title"/>
          </p:nvPr>
        </p:nvSpPr>
        <p:spPr>
          <a:xfrm>
            <a:off x="838200" y="808185"/>
            <a:ext cx="10515600" cy="1325563"/>
          </a:xfrm>
        </p:spPr>
        <p:txBody>
          <a:bodyPr>
            <a:noAutofit/>
          </a:bodyPr>
          <a:lstStyle/>
          <a:p>
            <a:br>
              <a:rPr lang="cs-CZ" sz="3600" dirty="0">
                <a:ea typeface="+mj-lt"/>
                <a:cs typeface="+mj-lt"/>
              </a:rPr>
            </a:br>
            <a:br>
              <a:rPr lang="cs-CZ" sz="3600" dirty="0">
                <a:ea typeface="+mj-lt"/>
                <a:cs typeface="+mj-lt"/>
              </a:rPr>
            </a:br>
            <a:br>
              <a:rPr lang="cs-CZ" sz="3600" dirty="0">
                <a:ea typeface="+mj-lt"/>
                <a:cs typeface="+mj-lt"/>
              </a:rPr>
            </a:br>
            <a:br>
              <a:rPr lang="cs-CZ" sz="3600" dirty="0">
                <a:ea typeface="+mj-lt"/>
                <a:cs typeface="+mj-lt"/>
              </a:rPr>
            </a:br>
            <a:br>
              <a:rPr lang="cs-CZ" sz="3600" dirty="0">
                <a:ea typeface="+mj-lt"/>
                <a:cs typeface="+mj-lt"/>
              </a:rPr>
            </a:br>
            <a:br>
              <a:rPr lang="cs-CZ" sz="3600" dirty="0">
                <a:ea typeface="+mj-lt"/>
                <a:cs typeface="+mj-lt"/>
              </a:rPr>
            </a:br>
            <a:r>
              <a:rPr lang="el-GR" sz="3600" b="1" dirty="0">
                <a:solidFill>
                  <a:srgbClr val="FF0000"/>
                </a:solidFill>
                <a:ea typeface="+mj-lt"/>
                <a:cs typeface="+mj-lt"/>
              </a:rPr>
              <a:t>ΔΙΑΧΕΙΡΙΣΗ</a:t>
            </a:r>
            <a:br>
              <a:rPr lang="el-GR" sz="3600" b="1" dirty="0">
                <a:solidFill>
                  <a:srgbClr val="FF0000"/>
                </a:solidFill>
                <a:ea typeface="+mj-lt"/>
                <a:cs typeface="+mj-lt"/>
              </a:rPr>
            </a:br>
            <a:r>
              <a:rPr lang="el-GR" sz="3600" b="1" dirty="0">
                <a:solidFill>
                  <a:srgbClr val="FF0000"/>
                </a:solidFill>
                <a:ea typeface="+mj-lt"/>
                <a:cs typeface="+mj-lt"/>
              </a:rPr>
              <a:t>ΑΤΟΜΩΝ</a:t>
            </a:r>
            <a:br>
              <a:rPr lang="cs-CZ" sz="3600" b="1" dirty="0">
                <a:solidFill>
                  <a:srgbClr val="FF0000"/>
                </a:solidFill>
              </a:rPr>
            </a:br>
            <a:br>
              <a:rPr lang="cs-CZ" sz="3600" b="1" dirty="0">
                <a:solidFill>
                  <a:srgbClr val="FF0000"/>
                </a:solidFill>
              </a:rPr>
            </a:br>
            <a:br>
              <a:rPr lang="cs-CZ" sz="3600" b="1" dirty="0">
                <a:solidFill>
                  <a:srgbClr val="FF0000"/>
                </a:solidFill>
              </a:rPr>
            </a:br>
            <a:r>
              <a:rPr lang="el-GR" sz="3600" b="1" dirty="0">
                <a:solidFill>
                  <a:srgbClr val="FF0000"/>
                </a:solidFill>
              </a:rPr>
              <a:t>ΔΙΑΧΕΙΡΙΣΗ</a:t>
            </a:r>
            <a:br>
              <a:rPr lang="el-GR" sz="3600" b="1" dirty="0">
                <a:solidFill>
                  <a:srgbClr val="FF0000"/>
                </a:solidFill>
              </a:rPr>
            </a:br>
            <a:r>
              <a:rPr lang="el-GR" sz="3600" b="1" dirty="0">
                <a:solidFill>
                  <a:srgbClr val="FF0000"/>
                </a:solidFill>
              </a:rPr>
              <a:t>ΟΜΑΔΑΣ</a:t>
            </a:r>
            <a:endParaRPr lang="cs-CZ" sz="3600" b="1" dirty="0">
              <a:solidFill>
                <a:srgbClr val="FF0000"/>
              </a:solidFill>
              <a:cs typeface="Calibri Light"/>
            </a:endParaRPr>
          </a:p>
          <a:p>
            <a:endParaRPr lang="cs-CZ" sz="3600" b="1" dirty="0">
              <a:solidFill>
                <a:srgbClr val="FF0000"/>
              </a:solidFill>
              <a:cs typeface="Calibri Light"/>
            </a:endParaRPr>
          </a:p>
        </p:txBody>
      </p:sp>
      <p:sp>
        <p:nvSpPr>
          <p:cNvPr id="5" name="Zástupný symbol pro obsah 4">
            <a:extLst>
              <a:ext uri="{FF2B5EF4-FFF2-40B4-BE49-F238E27FC236}">
                <a16:creationId xmlns:a16="http://schemas.microsoft.com/office/drawing/2014/main" id="{A1FF0408-D446-43C9-AC83-6EA3C200091F}"/>
              </a:ext>
            </a:extLst>
          </p:cNvPr>
          <p:cNvSpPr>
            <a:spLocks noGrp="1"/>
          </p:cNvSpPr>
          <p:nvPr>
            <p:ph idx="1"/>
          </p:nvPr>
        </p:nvSpPr>
        <p:spPr>
          <a:xfrm>
            <a:off x="4438650" y="808185"/>
            <a:ext cx="7239000" cy="5554515"/>
          </a:xfrm>
        </p:spPr>
        <p:txBody>
          <a:bodyPr vert="horz" lIns="91440" tIns="45720" rIns="91440" bIns="45720" rtlCol="0" anchor="t">
            <a:normAutofit fontScale="70000" lnSpcReduction="20000"/>
          </a:bodyPr>
          <a:lstStyle/>
          <a:p>
            <a:pPr marL="0" indent="0" algn="just">
              <a:buNone/>
            </a:pPr>
            <a:r>
              <a:rPr lang="el-GR" b="1" dirty="0">
                <a:solidFill>
                  <a:srgbClr val="124591"/>
                </a:solidFill>
                <a:ea typeface="+mj-ea"/>
                <a:cs typeface="Calibri"/>
              </a:rPr>
              <a:t>Ενημέρωση μελών της ομάδας</a:t>
            </a:r>
            <a:r>
              <a:rPr lang="cs-CZ" b="1" dirty="0">
                <a:solidFill>
                  <a:srgbClr val="124591"/>
                </a:solidFill>
                <a:latin typeface="Calibri"/>
                <a:ea typeface="+mj-ea"/>
                <a:cs typeface="Calibri"/>
              </a:rPr>
              <a:t>: </a:t>
            </a:r>
            <a:r>
              <a:rPr lang="el-GR" dirty="0">
                <a:solidFill>
                  <a:srgbClr val="FF0000"/>
                </a:solidFill>
              </a:rPr>
              <a:t>Διαχείριση ομάδας έργου</a:t>
            </a:r>
            <a:endParaRPr lang="cs-CZ" dirty="0">
              <a:solidFill>
                <a:srgbClr val="FF0000"/>
              </a:solidFill>
              <a:cs typeface="Calibri" panose="020F0502020204030204"/>
            </a:endParaRPr>
          </a:p>
          <a:p>
            <a:pPr marL="0" indent="0" algn="just">
              <a:buNone/>
            </a:pPr>
            <a:r>
              <a:rPr lang="el-GR" b="1" dirty="0"/>
              <a:t>Ομάδα έργου</a:t>
            </a:r>
            <a:r>
              <a:rPr lang="cs-CZ" b="1" dirty="0"/>
              <a:t>=</a:t>
            </a:r>
            <a:r>
              <a:rPr lang="en-US" dirty="0"/>
              <a:t> </a:t>
            </a:r>
            <a:r>
              <a:rPr lang="el-GR" dirty="0"/>
              <a:t>διαχειριστής και προσωπικό έργου στους οποίους έχει ανατεθεί η ευθύνη να εργαστούν στο έργο</a:t>
            </a:r>
            <a:r>
              <a:rPr lang="en-US" dirty="0"/>
              <a:t>. </a:t>
            </a:r>
            <a:endParaRPr lang="cs-CZ" dirty="0">
              <a:cs typeface="Calibri" panose="020F0502020204030204"/>
            </a:endParaRPr>
          </a:p>
          <a:p>
            <a:pPr marL="0" indent="0" algn="just">
              <a:buNone/>
            </a:pPr>
            <a:r>
              <a:rPr lang="el-GR" b="1" dirty="0"/>
              <a:t>Έργα καινοτομίας </a:t>
            </a:r>
            <a:r>
              <a:rPr lang="el-GR" dirty="0"/>
              <a:t>απαιτούν ένα ποικίλο μείγμα ατόμων που πρέπει να ενσωματωθούν σε μια αποτελεσματική ομάδα έργου</a:t>
            </a:r>
            <a:r>
              <a:rPr lang="en-US" dirty="0"/>
              <a:t>. </a:t>
            </a:r>
            <a:endParaRPr lang="en-US" dirty="0">
              <a:cs typeface="Calibri" panose="020F0502020204030204"/>
            </a:endParaRPr>
          </a:p>
          <a:p>
            <a:pPr marL="0" indent="0" algn="just">
              <a:buNone/>
            </a:pPr>
            <a:r>
              <a:rPr lang="el-GR" b="1" dirty="0"/>
              <a:t>Μέθοδοι Διαχείρισης Ομάδας Έργου
</a:t>
            </a:r>
            <a:r>
              <a:rPr lang="el-GR" b="1" dirty="0">
                <a:solidFill>
                  <a:srgbClr val="FF0000"/>
                </a:solidFill>
              </a:rPr>
              <a:t>Επικοινωνία και εποπτεία </a:t>
            </a:r>
            <a:r>
              <a:rPr lang="el-GR" dirty="0"/>
              <a:t>για την παρακολούθηση της εργασίας και των στάσεων των ομάδων έργου. Μέσω συνομιλίας και παρατήρησης, ο Διαχειριστής επικοινωνεί με τα μέλη της ομάδας και εξετάζει τα επιτεύγματά τους στο πλαίσιο των παραδοτέων, των επιτευγμάτων και των διαπροσωπικών ζητημάτων</a:t>
            </a:r>
            <a:r>
              <a:rPr lang="en-US" dirty="0"/>
              <a:t>.</a:t>
            </a:r>
            <a:endParaRPr lang="en-US" dirty="0">
              <a:cs typeface="Calibri" panose="020F0502020204030204"/>
            </a:endParaRPr>
          </a:p>
          <a:p>
            <a:pPr marL="0" indent="0" algn="just">
              <a:buNone/>
            </a:pPr>
            <a:r>
              <a:rPr lang="el-GR" b="1" dirty="0">
                <a:solidFill>
                  <a:srgbClr val="FF0000"/>
                </a:solidFill>
              </a:rPr>
              <a:t>Αξιολογήσεις απόδοσης </a:t>
            </a:r>
            <a:r>
              <a:rPr lang="el-GR" dirty="0"/>
              <a:t>επιτρέπουν τη μέτρηση της απόδοσης των μελών της ομάδας έργου για να διευκρινίσουν τους ρόλους και τις ευθύνες τους, να αναθεωρήσουν την εποικοδομητική ανατροφοδότηση, να ανακαλύψουν ανεπίλυτα ζητήματα, να αναπτύξουν μεμονωμένα προγράμματα κατάρτισης και να περιγράψουν συγκεκριμένους στόχους για μελλοντικές δραστηριότητες του έργου.</a:t>
            </a:r>
            <a:endParaRPr lang="en-US" dirty="0">
              <a:cs typeface="Calibri" panose="020F0502020204030204"/>
            </a:endParaRPr>
          </a:p>
          <a:p>
            <a:pPr marL="0" indent="0" algn="just">
              <a:buNone/>
            </a:pPr>
            <a:r>
              <a:rPr lang="el-GR" b="1" dirty="0">
                <a:solidFill>
                  <a:srgbClr val="FF0000"/>
                </a:solidFill>
              </a:rPr>
              <a:t>Διαχείριση συγκρούσεων </a:t>
            </a:r>
            <a:r>
              <a:rPr lang="el-GR" dirty="0"/>
              <a:t>για την αντιμετώπιση συγκρούσεων σε ομαδικό περιβάλλον για την επίτευξη υψηλότερης παραγωγικότητας και θετικών εργασιακών σχέσεων</a:t>
            </a:r>
            <a:r>
              <a:rPr lang="cs-CZ" dirty="0"/>
              <a:t>. </a:t>
            </a:r>
            <a:r>
              <a:rPr lang="en-US" dirty="0"/>
              <a:t> </a:t>
            </a:r>
            <a:endParaRPr lang="cs-CZ" dirty="0">
              <a:cs typeface="Calibri" panose="020F0502020204030204"/>
            </a:endParaRPr>
          </a:p>
        </p:txBody>
      </p:sp>
    </p:spTree>
    <p:extLst>
      <p:ext uri="{BB962C8B-B14F-4D97-AF65-F5344CB8AC3E}">
        <p14:creationId xmlns:p14="http://schemas.microsoft.com/office/powerpoint/2010/main" val="372157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68B62B5-9AE1-428F-BDB0-C57A638F8528}"/>
              </a:ext>
            </a:extLst>
          </p:cNvPr>
          <p:cNvSpPr>
            <a:spLocks noGrp="1"/>
          </p:cNvSpPr>
          <p:nvPr>
            <p:ph type="title"/>
          </p:nvPr>
        </p:nvSpPr>
        <p:spPr>
          <a:xfrm>
            <a:off x="507694" y="808185"/>
            <a:ext cx="3060853" cy="1325563"/>
          </a:xfrm>
        </p:spPr>
        <p:txBody>
          <a:bodyPr>
            <a:noAutofit/>
          </a:bodyPr>
          <a:lstStyle/>
          <a:p>
            <a:br>
              <a:rPr lang="cs-CZ" sz="3600" dirty="0">
                <a:ea typeface="+mj-lt"/>
                <a:cs typeface="+mj-lt"/>
              </a:rPr>
            </a:br>
            <a:br>
              <a:rPr lang="cs-CZ" sz="3600" dirty="0">
                <a:ea typeface="+mj-lt"/>
                <a:cs typeface="+mj-lt"/>
              </a:rPr>
            </a:br>
            <a:br>
              <a:rPr lang="cs-CZ" sz="3600" dirty="0">
                <a:ea typeface="+mj-lt"/>
                <a:cs typeface="+mj-lt"/>
              </a:rPr>
            </a:br>
            <a:br>
              <a:rPr lang="cs-CZ" sz="3600" dirty="0">
                <a:ea typeface="+mj-lt"/>
                <a:cs typeface="+mj-lt"/>
              </a:rPr>
            </a:br>
            <a:br>
              <a:rPr lang="cs-CZ" sz="3600" dirty="0">
                <a:ea typeface="+mj-lt"/>
                <a:cs typeface="+mj-lt"/>
              </a:rPr>
            </a:br>
            <a:r>
              <a:rPr lang="el-GR" sz="3600" b="1" dirty="0">
                <a:solidFill>
                  <a:srgbClr val="FF0000"/>
                </a:solidFill>
                <a:ea typeface="+mj-lt"/>
                <a:cs typeface="+mj-lt"/>
              </a:rPr>
              <a:t>ΔΙΑΧΕΙΡΙΣΗ</a:t>
            </a:r>
            <a:br>
              <a:rPr lang="el-GR" sz="3600" b="1" dirty="0">
                <a:solidFill>
                  <a:srgbClr val="FF0000"/>
                </a:solidFill>
                <a:ea typeface="+mj-lt"/>
                <a:cs typeface="+mj-lt"/>
              </a:rPr>
            </a:br>
            <a:r>
              <a:rPr lang="el-GR" sz="3600" b="1" dirty="0">
                <a:solidFill>
                  <a:srgbClr val="FF0000"/>
                </a:solidFill>
                <a:ea typeface="+mj-lt"/>
                <a:cs typeface="+mj-lt"/>
              </a:rPr>
              <a:t>ΑΤΟΜΩΝ</a:t>
            </a:r>
            <a:br>
              <a:rPr lang="cs-CZ" sz="3600" b="1" dirty="0">
                <a:solidFill>
                  <a:srgbClr val="FF0000"/>
                </a:solidFill>
              </a:rPr>
            </a:br>
            <a:br>
              <a:rPr lang="cs-CZ" sz="3600" b="1" dirty="0">
                <a:solidFill>
                  <a:srgbClr val="FF0000"/>
                </a:solidFill>
              </a:rPr>
            </a:br>
            <a:br>
              <a:rPr lang="cs-CZ" sz="3600" b="1" dirty="0">
                <a:solidFill>
                  <a:srgbClr val="FF0000"/>
                </a:solidFill>
              </a:rPr>
            </a:br>
            <a:r>
              <a:rPr lang="el-GR" sz="3600" b="1" dirty="0">
                <a:solidFill>
                  <a:srgbClr val="FF0000"/>
                </a:solidFill>
              </a:rPr>
              <a:t>ΔΙΑΧΕΙΡΙΣΗ</a:t>
            </a:r>
            <a:br>
              <a:rPr lang="el-GR" sz="3600" b="1" dirty="0">
                <a:solidFill>
                  <a:srgbClr val="FF0000"/>
                </a:solidFill>
              </a:rPr>
            </a:br>
            <a:r>
              <a:rPr lang="el-GR" sz="3600" b="1" dirty="0">
                <a:solidFill>
                  <a:srgbClr val="FF0000"/>
                </a:solidFill>
              </a:rPr>
              <a:t>ΚΟΙΝΟΠΡΑΞΙΑΣ</a:t>
            </a:r>
            <a:endParaRPr lang="cs-CZ" sz="3600" b="1" dirty="0">
              <a:solidFill>
                <a:srgbClr val="FF0000"/>
              </a:solidFill>
            </a:endParaRPr>
          </a:p>
          <a:p>
            <a:endParaRPr lang="cs-CZ" sz="3600" b="1" dirty="0">
              <a:solidFill>
                <a:srgbClr val="FF0000"/>
              </a:solidFill>
              <a:cs typeface="Calibri Light"/>
            </a:endParaRPr>
          </a:p>
        </p:txBody>
      </p:sp>
      <p:sp>
        <p:nvSpPr>
          <p:cNvPr id="5" name="Zástupný symbol pro obsah 4">
            <a:extLst>
              <a:ext uri="{FF2B5EF4-FFF2-40B4-BE49-F238E27FC236}">
                <a16:creationId xmlns:a16="http://schemas.microsoft.com/office/drawing/2014/main" id="{A1FF0408-D446-43C9-AC83-6EA3C200091F}"/>
              </a:ext>
            </a:extLst>
          </p:cNvPr>
          <p:cNvSpPr>
            <a:spLocks noGrp="1"/>
          </p:cNvSpPr>
          <p:nvPr>
            <p:ph idx="1"/>
          </p:nvPr>
        </p:nvSpPr>
        <p:spPr>
          <a:xfrm>
            <a:off x="4438650" y="808185"/>
            <a:ext cx="7239000" cy="5554515"/>
          </a:xfrm>
        </p:spPr>
        <p:txBody>
          <a:bodyPr vert="horz" lIns="91440" tIns="45720" rIns="91440" bIns="45720" rtlCol="0" anchor="t">
            <a:normAutofit lnSpcReduction="10000"/>
          </a:bodyPr>
          <a:lstStyle/>
          <a:p>
            <a:pPr marL="0" indent="0">
              <a:buNone/>
            </a:pPr>
            <a:r>
              <a:rPr lang="el-GR" sz="2200" b="1" dirty="0">
                <a:solidFill>
                  <a:srgbClr val="124591"/>
                </a:solidFill>
                <a:ea typeface="+mj-ea"/>
                <a:cs typeface="Calibri"/>
              </a:rPr>
              <a:t>Ενημέρωση μελών της ομάδας</a:t>
            </a:r>
            <a:r>
              <a:rPr lang="cs-CZ" sz="2200" b="1" dirty="0">
                <a:solidFill>
                  <a:srgbClr val="124591"/>
                </a:solidFill>
                <a:latin typeface="Calibri"/>
                <a:ea typeface="+mj-ea"/>
                <a:cs typeface="Calibri"/>
              </a:rPr>
              <a:t>:</a:t>
            </a:r>
            <a:r>
              <a:rPr lang="cs-CZ" sz="2600" dirty="0">
                <a:solidFill>
                  <a:schemeClr val="accent1"/>
                </a:solidFill>
              </a:rPr>
              <a:t> </a:t>
            </a:r>
            <a:r>
              <a:rPr lang="el-GR" sz="2600" dirty="0">
                <a:solidFill>
                  <a:srgbClr val="FF0000"/>
                </a:solidFill>
              </a:rPr>
              <a:t>Διαχείριση κοινοπραξίας έργου</a:t>
            </a:r>
            <a:endParaRPr lang="cs-CZ" sz="2600" dirty="0">
              <a:solidFill>
                <a:srgbClr val="FF0000"/>
              </a:solidFill>
            </a:endParaRPr>
          </a:p>
          <a:p>
            <a:pPr marL="0" indent="0">
              <a:buNone/>
            </a:pPr>
            <a:r>
              <a:rPr lang="cs-CZ" sz="2600" b="1" dirty="0"/>
              <a:t>			</a:t>
            </a:r>
            <a:r>
              <a:rPr lang="el-GR" sz="2600" b="1" dirty="0"/>
              <a:t>Συντονιστής Έργου </a:t>
            </a:r>
            <a:r>
              <a:rPr lang="el-GR" sz="2600" dirty="0"/>
              <a:t>χρησιμεύει</a:t>
            </a:r>
          </a:p>
          <a:p>
            <a:pPr marL="0" indent="0">
              <a:buNone/>
            </a:pPr>
            <a:r>
              <a:rPr lang="el-GR" sz="2600" dirty="0"/>
              <a:t>			ως κεντρικό σημείο επαφής, 			ηγείται και εκπροσωπεί την 			κοινοπραξία</a:t>
            </a:r>
            <a:r>
              <a:rPr lang="cs-CZ" sz="2600" dirty="0"/>
              <a:t>. </a:t>
            </a:r>
          </a:p>
          <a:p>
            <a:pPr marL="0" indent="0">
              <a:buNone/>
            </a:pPr>
            <a:r>
              <a:rPr lang="cs-CZ" sz="2600" b="1" dirty="0"/>
              <a:t>			</a:t>
            </a:r>
            <a:r>
              <a:rPr lang="el-GR" sz="2600" b="1" dirty="0"/>
              <a:t>Εταίροι του έργου </a:t>
            </a:r>
          </a:p>
          <a:p>
            <a:pPr marL="0" indent="0">
              <a:buNone/>
            </a:pPr>
            <a:r>
              <a:rPr lang="el-GR" sz="2600" b="1" dirty="0"/>
              <a:t>			</a:t>
            </a:r>
            <a:r>
              <a:rPr lang="el-GR" sz="2600" dirty="0"/>
              <a:t>συνεισφέρουν ενεργά στο 				έργο, έχουν τον δικό τους προϋπολογισμό, τους ρόλους και τις αρμοδιότητές τους.</a:t>
            </a:r>
            <a:endParaRPr lang="cs-CZ" sz="2600" dirty="0"/>
          </a:p>
          <a:p>
            <a:pPr marL="0" indent="0" algn="just">
              <a:buNone/>
            </a:pPr>
            <a:r>
              <a:rPr lang="el-GR" sz="2600" b="1" dirty="0"/>
              <a:t>Συνεργαζόμενοι εταίροι </a:t>
            </a:r>
            <a:r>
              <a:rPr lang="el-GR" sz="2600" dirty="0"/>
              <a:t>παρέχουν πληροφορίες και υποστηρίζουν το έργο χωρίς προϋπολογισμό (τελικοί χρήστες, βιομηχανία, περιφερειακές αρχές,...)</a:t>
            </a:r>
            <a:endParaRPr lang="cs-CZ" sz="2600" dirty="0"/>
          </a:p>
        </p:txBody>
      </p:sp>
      <p:pic>
        <p:nvPicPr>
          <p:cNvPr id="3" name="Obrázek 2">
            <a:extLst>
              <a:ext uri="{FF2B5EF4-FFF2-40B4-BE49-F238E27FC236}">
                <a16:creationId xmlns:a16="http://schemas.microsoft.com/office/drawing/2014/main" id="{6048C638-048A-4279-B15D-B2F5C5D16978}"/>
              </a:ext>
            </a:extLst>
          </p:cNvPr>
          <p:cNvPicPr>
            <a:picLocks noChangeAspect="1"/>
          </p:cNvPicPr>
          <p:nvPr/>
        </p:nvPicPr>
        <p:blipFill>
          <a:blip r:embed="rId3"/>
          <a:stretch>
            <a:fillRect/>
          </a:stretch>
        </p:blipFill>
        <p:spPr>
          <a:xfrm>
            <a:off x="4703297" y="1470966"/>
            <a:ext cx="2133785" cy="2530059"/>
          </a:xfrm>
          <a:prstGeom prst="rect">
            <a:avLst/>
          </a:prstGeom>
        </p:spPr>
      </p:pic>
    </p:spTree>
    <p:extLst>
      <p:ext uri="{BB962C8B-B14F-4D97-AF65-F5344CB8AC3E}">
        <p14:creationId xmlns:p14="http://schemas.microsoft.com/office/powerpoint/2010/main" val="411717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68B62B5-9AE1-428F-BDB0-C57A638F8528}"/>
              </a:ext>
            </a:extLst>
          </p:cNvPr>
          <p:cNvSpPr>
            <a:spLocks noGrp="1"/>
          </p:cNvSpPr>
          <p:nvPr>
            <p:ph type="title"/>
          </p:nvPr>
        </p:nvSpPr>
        <p:spPr>
          <a:xfrm>
            <a:off x="480153" y="808185"/>
            <a:ext cx="3115937" cy="1325563"/>
          </a:xfrm>
        </p:spPr>
        <p:txBody>
          <a:bodyPr>
            <a:noAutofit/>
          </a:bodyPr>
          <a:lstStyle/>
          <a:p>
            <a:br>
              <a:rPr lang="cs-CZ" sz="3600" b="1" dirty="0">
                <a:solidFill>
                  <a:srgbClr val="FF0000"/>
                </a:solidFill>
                <a:latin typeface="Bahnschrift"/>
              </a:rPr>
            </a:br>
            <a:br>
              <a:rPr lang="cs-CZ" sz="3600" b="1" dirty="0">
                <a:latin typeface="Bahnschrift"/>
              </a:rPr>
            </a:br>
            <a:br>
              <a:rPr lang="cs-CZ" sz="3600" b="1" dirty="0">
                <a:latin typeface="Bahnschrift"/>
              </a:rPr>
            </a:br>
            <a:br>
              <a:rPr lang="cs-CZ" sz="3600" b="1" dirty="0">
                <a:latin typeface="Bahnschrift"/>
              </a:rPr>
            </a:br>
            <a:br>
              <a:rPr lang="cs-CZ" sz="3600" b="1" dirty="0">
                <a:latin typeface="Bahnschrift"/>
              </a:rPr>
            </a:br>
            <a:r>
              <a:rPr lang="el-GR" sz="3600" b="1" dirty="0">
                <a:solidFill>
                  <a:srgbClr val="FF0000"/>
                </a:solidFill>
                <a:ea typeface="+mj-lt"/>
                <a:cs typeface="+mj-lt"/>
              </a:rPr>
              <a:t>ΔΙΑΧΕΙΡΙΣΗ</a:t>
            </a:r>
            <a:br>
              <a:rPr lang="el-GR" sz="3600" b="1" dirty="0">
                <a:solidFill>
                  <a:srgbClr val="FF0000"/>
                </a:solidFill>
                <a:ea typeface="+mj-lt"/>
                <a:cs typeface="+mj-lt"/>
              </a:rPr>
            </a:br>
            <a:r>
              <a:rPr lang="el-GR" sz="3600" b="1" dirty="0">
                <a:solidFill>
                  <a:srgbClr val="FF0000"/>
                </a:solidFill>
                <a:ea typeface="+mj-lt"/>
                <a:cs typeface="+mj-lt"/>
              </a:rPr>
              <a:t>ΑΤΟΜΩΝ</a:t>
            </a:r>
            <a:br>
              <a:rPr lang="cs-CZ" sz="3600" b="1" dirty="0">
                <a:solidFill>
                  <a:srgbClr val="FF0000"/>
                </a:solidFill>
              </a:rPr>
            </a:br>
            <a:br>
              <a:rPr lang="cs-CZ" sz="3600" b="1" dirty="0">
                <a:solidFill>
                  <a:srgbClr val="FF0000"/>
                </a:solidFill>
              </a:rPr>
            </a:br>
            <a:br>
              <a:rPr lang="cs-CZ" sz="3600" b="1" dirty="0">
                <a:solidFill>
                  <a:srgbClr val="FF0000"/>
                </a:solidFill>
              </a:rPr>
            </a:br>
            <a:r>
              <a:rPr lang="el-GR" sz="3600" b="1" dirty="0">
                <a:solidFill>
                  <a:srgbClr val="FF0000"/>
                </a:solidFill>
              </a:rPr>
              <a:t>ΔΙΑΧΕΙΡΙΣΗ ΚΟΙΝΟΠΡΑΞΙΑΣ</a:t>
            </a:r>
            <a:endParaRPr lang="cs-CZ" sz="3600" b="1" dirty="0">
              <a:solidFill>
                <a:srgbClr val="FF0000"/>
              </a:solidFill>
            </a:endParaRPr>
          </a:p>
        </p:txBody>
      </p:sp>
      <p:sp>
        <p:nvSpPr>
          <p:cNvPr id="5" name="Zástupný symbol pro obsah 4">
            <a:extLst>
              <a:ext uri="{FF2B5EF4-FFF2-40B4-BE49-F238E27FC236}">
                <a16:creationId xmlns:a16="http://schemas.microsoft.com/office/drawing/2014/main" id="{A1FF0408-D446-43C9-AC83-6EA3C200091F}"/>
              </a:ext>
            </a:extLst>
          </p:cNvPr>
          <p:cNvSpPr>
            <a:spLocks noGrp="1"/>
          </p:cNvSpPr>
          <p:nvPr>
            <p:ph idx="1"/>
          </p:nvPr>
        </p:nvSpPr>
        <p:spPr>
          <a:xfrm>
            <a:off x="4438650" y="808185"/>
            <a:ext cx="7239000" cy="5554515"/>
          </a:xfrm>
        </p:spPr>
        <p:txBody>
          <a:bodyPr vert="horz" lIns="91440" tIns="45720" rIns="91440" bIns="45720" rtlCol="0" anchor="t">
            <a:normAutofit fontScale="70000" lnSpcReduction="20000"/>
          </a:bodyPr>
          <a:lstStyle/>
          <a:p>
            <a:pPr marL="0" indent="0">
              <a:buNone/>
            </a:pPr>
            <a:r>
              <a:rPr lang="el-GR" sz="2600" b="1" dirty="0">
                <a:solidFill>
                  <a:srgbClr val="124591"/>
                </a:solidFill>
                <a:ea typeface="+mj-ea"/>
                <a:cs typeface="Calibri"/>
              </a:rPr>
              <a:t>Ενημέρωση μελών της ομάδας</a:t>
            </a:r>
            <a:r>
              <a:rPr lang="cs-CZ" sz="2600" b="1" dirty="0">
                <a:solidFill>
                  <a:srgbClr val="124591"/>
                </a:solidFill>
                <a:latin typeface="Calibri"/>
                <a:ea typeface="+mj-ea"/>
                <a:cs typeface="Calibri"/>
              </a:rPr>
              <a:t>:</a:t>
            </a:r>
            <a:r>
              <a:rPr lang="cs-CZ" dirty="0">
                <a:solidFill>
                  <a:schemeClr val="accent1"/>
                </a:solidFill>
              </a:rPr>
              <a:t> </a:t>
            </a:r>
            <a:r>
              <a:rPr lang="el-GR" dirty="0">
                <a:solidFill>
                  <a:srgbClr val="FF0000"/>
                </a:solidFill>
              </a:rPr>
              <a:t>Διαχείριση κοινοπραξίας έργου</a:t>
            </a:r>
            <a:endParaRPr lang="cs-CZ" dirty="0">
              <a:solidFill>
                <a:srgbClr val="FF0000"/>
              </a:solidFill>
            </a:endParaRPr>
          </a:p>
          <a:p>
            <a:pPr marL="0" indent="0">
              <a:buNone/>
            </a:pPr>
            <a:r>
              <a:rPr lang="el-GR" sz="2600" dirty="0">
                <a:solidFill>
                  <a:srgbClr val="124591"/>
                </a:solidFill>
                <a:ea typeface="+mj-ea"/>
                <a:cs typeface="Calibri"/>
              </a:rPr>
              <a:t>Σχέδιο έργου (διαχείριση)/εγχειρίδιο/</a:t>
            </a:r>
            <a:r>
              <a:rPr lang="en-US" sz="2600" dirty="0">
                <a:solidFill>
                  <a:srgbClr val="124591"/>
                </a:solidFill>
                <a:ea typeface="+mj-ea"/>
                <a:cs typeface="Calibri"/>
              </a:rPr>
              <a:t>manual</a:t>
            </a:r>
            <a:r>
              <a:rPr lang="el-GR" sz="2600" dirty="0">
                <a:solidFill>
                  <a:srgbClr val="124591"/>
                </a:solidFill>
                <a:ea typeface="+mj-ea"/>
                <a:cs typeface="Calibri"/>
              </a:rPr>
              <a:t>
</a:t>
            </a:r>
            <a:r>
              <a:rPr lang="en-US" sz="2600" dirty="0">
                <a:solidFill>
                  <a:srgbClr val="124591"/>
                </a:solidFill>
                <a:latin typeface="Calibri"/>
                <a:ea typeface="+mj-ea"/>
                <a:cs typeface="Calibri"/>
              </a:rPr>
              <a:t>  </a:t>
            </a:r>
            <a:r>
              <a:rPr lang="en-US" dirty="0">
                <a:solidFill>
                  <a:schemeClr val="accent1"/>
                </a:solidFill>
              </a:rPr>
              <a:t> </a:t>
            </a:r>
            <a:endParaRPr lang="cs-CZ" dirty="0">
              <a:solidFill>
                <a:schemeClr val="accent1"/>
              </a:solidFill>
            </a:endParaRPr>
          </a:p>
          <a:p>
            <a:pPr marL="0" indent="0">
              <a:buNone/>
            </a:pPr>
            <a:r>
              <a:rPr lang="el-GR" dirty="0"/>
              <a:t>έγγραφο που περιγράφει τον τρόπο εκτέλεσης, παρακολούθησης ελέγχου του έργου και του κλεισίματός του. Περιγράφει τους στόχους και το πεδίο εφαρμογής του έργου και χρησιμεύει ως επίσημο σημείο αναφοράς για την ομάδα έργου, τους συνδεδεμένους εταίρους και τα ενδιαφερόμενα μέρη
</a:t>
            </a:r>
            <a:r>
              <a:rPr lang="el-GR" sz="2600" dirty="0">
                <a:solidFill>
                  <a:srgbClr val="124591"/>
                </a:solidFill>
                <a:ea typeface="+mj-ea"/>
                <a:cs typeface="Calibri"/>
              </a:rPr>
              <a:t>Συμφωνίες έργου  
</a:t>
            </a:r>
            <a:r>
              <a:rPr lang="en-US" sz="2600" dirty="0">
                <a:solidFill>
                  <a:srgbClr val="124591"/>
                </a:solidFill>
                <a:latin typeface="Calibri"/>
                <a:ea typeface="+mj-ea"/>
                <a:cs typeface="Calibri"/>
              </a:rPr>
              <a:t>  </a:t>
            </a:r>
            <a:r>
              <a:rPr lang="el-GR" dirty="0">
                <a:solidFill>
                  <a:srgbClr val="FF0000"/>
                </a:solidFill>
              </a:rPr>
              <a:t>Συμφωνία επιχορήγησης</a:t>
            </a:r>
            <a:r>
              <a:rPr lang="en-US" dirty="0">
                <a:solidFill>
                  <a:srgbClr val="FF0000"/>
                </a:solidFill>
              </a:rPr>
              <a:t> </a:t>
            </a:r>
            <a:r>
              <a:rPr lang="en-US" dirty="0"/>
              <a:t>=  </a:t>
            </a:r>
            <a:r>
              <a:rPr lang="el-GR" dirty="0"/>
              <a:t>είναι η συμφωνία χρηματοδότησης που συνάπτεται μεταξύ του φορέα χρηματοδότησης και των συμμετεχόντων στο έργο και προσδιορίζει τα δικαιώματα και τις υποχρεώσεις των συμβαλλόμενων μερών
</a:t>
            </a:r>
            <a:r>
              <a:rPr lang="el-GR" dirty="0">
                <a:solidFill>
                  <a:srgbClr val="FF0000"/>
                </a:solidFill>
              </a:rPr>
              <a:t>Συμφωνία κοινοπραξίας/εταίρου </a:t>
            </a:r>
            <a:r>
              <a:rPr lang="cs-CZ" dirty="0"/>
              <a:t>= </a:t>
            </a:r>
            <a:r>
              <a:rPr lang="el-GR" dirty="0"/>
              <a:t>ιδιωτική συμφωνία μεταξύ των δικαιούχων, για τον καθορισμό των δικαιωμάτων και των υποχρεώσεων μεταξύ τους. (Δεν περιλαμβάνει τον Φορέα Χρηματοδότησης.) Αφορά την εσωτερική οργάνωση και διαχείριση της κοινοπραξίας, τις διατάξεις διανοητικής ιδιοκτησίας και την επίλυση εσωτερικών διαφορών</a:t>
            </a:r>
            <a:r>
              <a:rPr lang="cs-CZ" dirty="0"/>
              <a:t>. </a:t>
            </a:r>
            <a:endParaRPr lang="en-US" dirty="0"/>
          </a:p>
        </p:txBody>
      </p:sp>
    </p:spTree>
    <p:extLst>
      <p:ext uri="{BB962C8B-B14F-4D97-AF65-F5344CB8AC3E}">
        <p14:creationId xmlns:p14="http://schemas.microsoft.com/office/powerpoint/2010/main" val="85096456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E020119EB60D54AA8334C74B58623C5" ma:contentTypeVersion="16" ma:contentTypeDescription="Vytvoří nový dokument" ma:contentTypeScope="" ma:versionID="2a09930597ba33b0a291292ad2937f48">
  <xsd:schema xmlns:xsd="http://www.w3.org/2001/XMLSchema" xmlns:xs="http://www.w3.org/2001/XMLSchema" xmlns:p="http://schemas.microsoft.com/office/2006/metadata/properties" xmlns:ns2="05d1bcc0-d21a-44dc-9ed5-2a4b93fc614d" xmlns:ns3="af202ca7-a409-421b-8907-9a899058bf35" targetNamespace="http://schemas.microsoft.com/office/2006/metadata/properties" ma:root="true" ma:fieldsID="8d1752a663fb72e8d4577f14a8696f2d" ns2:_="" ns3:_="">
    <xsd:import namespace="05d1bcc0-d21a-44dc-9ed5-2a4b93fc614d"/>
    <xsd:import namespace="af202ca7-a409-421b-8907-9a899058bf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1bcc0-d21a-44dc-9ed5-2a4b93fc614d"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TaxCatchAll" ma:index="23" nillable="true" ma:displayName="Taxonomy Catch All Column" ma:hidden="true" ma:list="{b1888cd6-64f1-4c54-9ec6-18d305545b0d}" ma:internalName="TaxCatchAll" ma:showField="CatchAllData" ma:web="05d1bcc0-d21a-44dc-9ed5-2a4b93fc61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202ca7-a409-421b-8907-9a899058bf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42107113-769a-4d15-b935-6d8bd9557b3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5d1bcc0-d21a-44dc-9ed5-2a4b93fc614d" xsi:nil="true"/>
    <lcf76f155ced4ddcb4097134ff3c332f xmlns="af202ca7-a409-421b-8907-9a899058bf3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A98E4A-C468-4C6A-9A15-5BB709CED7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d1bcc0-d21a-44dc-9ed5-2a4b93fc614d"/>
    <ds:schemaRef ds:uri="af202ca7-a409-421b-8907-9a899058bf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6686EB-8562-4E27-88BC-3AF3C280AD0D}">
  <ds:schemaRefs>
    <ds:schemaRef ds:uri="http://schemas.microsoft.com/office/2006/metadata/properties"/>
    <ds:schemaRef ds:uri="http://schemas.microsoft.com/office/infopath/2007/PartnerControls"/>
    <ds:schemaRef ds:uri="05d1bcc0-d21a-44dc-9ed5-2a4b93fc614d"/>
    <ds:schemaRef ds:uri="af202ca7-a409-421b-8907-9a899058bf35"/>
  </ds:schemaRefs>
</ds:datastoreItem>
</file>

<file path=customXml/itemProps3.xml><?xml version="1.0" encoding="utf-8"?>
<ds:datastoreItem xmlns:ds="http://schemas.openxmlformats.org/officeDocument/2006/customXml" ds:itemID="{8E7627C6-F630-4A2C-8542-5E271AB98E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879</TotalTime>
  <Words>1531</Words>
  <Application>Microsoft Office PowerPoint</Application>
  <PresentationFormat>Ευρεία οθόνη</PresentationFormat>
  <Paragraphs>102</Paragraphs>
  <Slides>15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15</vt:i4>
      </vt:variant>
    </vt:vector>
  </HeadingPairs>
  <TitlesOfParts>
    <vt:vector size="22" baseType="lpstr">
      <vt:lpstr>Arial</vt:lpstr>
      <vt:lpstr>Bahnschrift</vt:lpstr>
      <vt:lpstr>Calibri</vt:lpstr>
      <vt:lpstr>Calibri Light</vt:lpstr>
      <vt:lpstr>Courier New</vt:lpstr>
      <vt:lpstr>Courier New,monospace</vt:lpstr>
      <vt:lpstr>Motiv Office</vt:lpstr>
      <vt:lpstr>Κύκλος μαθημάτων διαχείρισης έργων καινοτομίας
</vt:lpstr>
      <vt:lpstr>Υλοποίηση</vt:lpstr>
      <vt:lpstr>Υλοποίηση</vt:lpstr>
      <vt:lpstr>Υλοποίηση - Περιεχόμενο</vt:lpstr>
      <vt:lpstr>Παρουσίαση του PowerPoint</vt:lpstr>
      <vt:lpstr>     ΔΙΑΧΕΙΡΙΣΗ ΑΤΟΜΩΝ   ΕΝΑΡΚΤΗΡΙΑ ΣΥΝΑΝΤΗΣΗ</vt:lpstr>
      <vt:lpstr>      ΔΙΑΧΕΙΡΙΣΗ ΑΤΟΜΩΝ   ΔΙΑΧΕΙΡΙΣΗ ΟΜΑΔΑΣ </vt:lpstr>
      <vt:lpstr>     ΔΙΑΧΕΙΡΙΣΗ ΑΤΟΜΩΝ   ΔΙΑΧΕΙΡΙΣΗ ΚΟΙΝΟΠΡΑΞΙΑΣ </vt:lpstr>
      <vt:lpstr>     ΔΙΑΧΕΙΡΙΣΗ ΑΤΟΜΩΝ   ΔΙΑΧΕΙΡΙΣΗ ΚΟΙΝΟΠΡΑΞΙΑΣ</vt:lpstr>
      <vt:lpstr>  ΔΙΑΧΕΙΡΙΣΗ ΠΟΡΩΝ  ΔΙΑΧΕΙΡΙΣΗ ΠΡΟΥΠΟΛΟΓΙΣΜΟΥ</vt:lpstr>
      <vt:lpstr>Παρουσίαση του PowerPoint</vt:lpstr>
      <vt:lpstr>    ΔΙΑΧΕΙΡΙΣΗ ΕΡΓΑΣΙΩΝ  ΠΑΡΑΚΟΛΟΥΘΗΣΗ ΤΗΣ ΠΟΡΕΙΑΣ ΤΟΥ ΕΡΓΟΥ</vt:lpstr>
      <vt:lpstr>   ΔΙΑΧΕΙΡΙΣΗ ΚΙΝΔΥΝΩΝ  ΑΝΑΛΥΣΗ ΚΙΝΔΥΝΩΝ ΕΚΤΙΜΗΣΗ ΚΑΙ ΠΕΡΙΟΡΙΣΜΟΣ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Michal Pivko</dc:creator>
  <cp:lastModifiedBy>Επισκέπτης</cp:lastModifiedBy>
  <cp:revision>227</cp:revision>
  <dcterms:created xsi:type="dcterms:W3CDTF">2022-05-24T08:42:52Z</dcterms:created>
  <dcterms:modified xsi:type="dcterms:W3CDTF">2022-07-19T11:30:02Z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0x010100DE020119EB60D54AA8334C74B58623C5</vt:lpwstr>
  </property>
  <property fmtid="{D5CDD505-2E9C-101B-9397-08002B2CF9AE}" pid="3" name="MediaServiceImageTags">
    <vt:lpwstr/>
  </property>
</Properties>
</file>