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jh3CWKXuFoiSNuwH7k6IKQ33oC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1036948" y="2300139"/>
            <a:ext cx="10316852" cy="795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124591"/>
                </a:solidFill>
              </a:rPr>
              <a:t>Curso de gestión de proyectos de innovación</a:t>
            </a:r>
            <a:endParaRPr b="1">
              <a:solidFill>
                <a:srgbClr val="124591"/>
              </a:solidFill>
            </a:endParaRPr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1366886" y="3165050"/>
            <a:ext cx="10316852" cy="1040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Etapa 4: Implementación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Barbora Dvořáková &amp; Michal Pivko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/>
          <p:nvPr>
            <p:ph type="title"/>
          </p:nvPr>
        </p:nvSpPr>
        <p:spPr>
          <a:xfrm>
            <a:off x="406707" y="808185"/>
            <a:ext cx="3152660" cy="2147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>
                <a:solidFill>
                  <a:srgbClr val="FF0000"/>
                </a:solidFill>
              </a:rPr>
            </a:br>
            <a:r>
              <a:rPr b="1" lang="en-US" sz="3600">
                <a:solidFill>
                  <a:srgbClr val="FF0000"/>
                </a:solidFill>
              </a:rPr>
              <a:t>GESTIÓN DE LOS RECURSOS</a:t>
            </a: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>
                <a:solidFill>
                  <a:srgbClr val="FF0000"/>
                </a:solidFill>
              </a:rPr>
            </a:br>
            <a:r>
              <a:rPr b="1" lang="en-US" sz="3600">
                <a:solidFill>
                  <a:srgbClr val="FF0000"/>
                </a:solidFill>
              </a:rPr>
              <a:t>GESTIÓN DEL PRESUPUESTO</a:t>
            </a:r>
            <a:endParaRPr b="1" sz="3600">
              <a:solidFill>
                <a:srgbClr val="FF0000"/>
              </a:solidFill>
            </a:endParaRPr>
          </a:p>
        </p:txBody>
      </p:sp>
      <p:sp>
        <p:nvSpPr>
          <p:cNvPr id="144" name="Google Shape;144;p10"/>
          <p:cNvSpPr txBox="1"/>
          <p:nvPr>
            <p:ph idx="1" type="body"/>
          </p:nvPr>
        </p:nvSpPr>
        <p:spPr>
          <a:xfrm>
            <a:off x="4438650" y="808185"/>
            <a:ext cx="7239000" cy="5554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None/>
            </a:pPr>
            <a:r>
              <a:rPr b="1" lang="en-US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Presupuesto del proyecto  = </a:t>
            </a:r>
            <a:r>
              <a:rPr lang="en-US" sz="2600"/>
              <a:t>estimación detallada de todos los costes que son necesarios para completar el proyecto. Se revisa y actualiza constantemente. </a:t>
            </a:r>
            <a:endParaRPr>
              <a:solidFill>
                <a:schemeClr val="accent1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/>
              <a:t>Las </a:t>
            </a:r>
            <a:r>
              <a:rPr lang="en-US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categorías de costes de proyecto </a:t>
            </a:r>
            <a:r>
              <a:rPr lang="en-US" sz="2600"/>
              <a:t>más frecuentes son: personal, viajes, consumibles, servicios, subcontrataciones, equipos</a:t>
            </a:r>
            <a:endParaRPr sz="26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/>
              <a:t>Una vez que el presupuesto del proyecto ha sido revisado y aprobado el siguiente paso es crear el </a:t>
            </a:r>
            <a:r>
              <a:rPr lang="en-US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presupuesto base</a:t>
            </a:r>
            <a:r>
              <a:rPr lang="en-US" sz="2600">
                <a:solidFill>
                  <a:srgbClr val="124591"/>
                </a:solidFill>
              </a:rPr>
              <a:t> </a:t>
            </a:r>
            <a:r>
              <a:rPr lang="en-US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2600"/>
              <a:t> un presupuesto escalonado en el tiempo que los directores de proyecto utilizan para medir y controlar el rendimiento del presupuesto</a:t>
            </a:r>
            <a:endParaRPr sz="26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ct val="100000"/>
              <a:buNone/>
            </a:pPr>
            <a:r>
              <a:rPr lang="en-US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Ejecución =</a:t>
            </a:r>
            <a:r>
              <a:rPr lang="en-US" sz="2600">
                <a:solidFill>
                  <a:schemeClr val="accent1"/>
                </a:solidFill>
              </a:rPr>
              <a:t> </a:t>
            </a:r>
            <a:r>
              <a:rPr lang="en-US" sz="2600"/>
              <a:t>es la acción de autorizar los gastos aprobados en el presupuesto del proyecto. El director del proyecto inicia entonces la realización de las actividades que conducen a la contratación del personal del proyecto, la compra de equipos, materiales y servicios, todo ello de acuerdo con un </a:t>
            </a:r>
            <a:r>
              <a:rPr lang="en-US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plan de adquisiciones del proyecto.</a:t>
            </a:r>
            <a:endParaRPr sz="26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/>
          <p:nvPr>
            <p:ph idx="1" type="body"/>
          </p:nvPr>
        </p:nvSpPr>
        <p:spPr>
          <a:xfrm>
            <a:off x="3437067" y="750481"/>
            <a:ext cx="8343807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None/>
            </a:pPr>
            <a:r>
              <a:rPr lang="en-US" sz="2200">
                <a:solidFill>
                  <a:srgbClr val="FF0000"/>
                </a:solidFill>
              </a:rPr>
              <a:t>La calidad </a:t>
            </a:r>
            <a:r>
              <a:rPr lang="en-US" sz="2200"/>
              <a:t>es el grado en que el proyecto satisfice las necesidades para las que fue creado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00"/>
              <a:buNone/>
            </a:pPr>
            <a:r>
              <a:rPr lang="en-US" sz="2200">
                <a:solidFill>
                  <a:srgbClr val="FF0000"/>
                </a:solidFill>
              </a:rPr>
              <a:t>Gestión de la calidad del proyecto </a:t>
            </a:r>
            <a:r>
              <a:rPr lang="en-US" sz="2200"/>
              <a:t>= proceso a través del cual se gestiona y mantiene la calidad a lo largo de todo el proyecto. 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400"/>
              <a:buNone/>
            </a:pPr>
            <a:r>
              <a:rPr b="1" lang="en-US" sz="24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Procesos de gestión e la calidad</a:t>
            </a:r>
            <a:endParaRPr b="1" sz="24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200"/>
              <a:buFont typeface="Courier New"/>
              <a:buChar char="o"/>
            </a:pPr>
            <a:r>
              <a:rPr lang="en-US" sz="22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Interna =</a:t>
            </a:r>
            <a:r>
              <a:rPr lang="en-US" sz="2200"/>
              <a:t> dentro del consorcio (correcciones, presentaciones de  resultados/actividades+retroalimentación)</a:t>
            </a:r>
            <a:endParaRPr sz="2200">
              <a:solidFill>
                <a:srgbClr val="12459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200"/>
              <a:buFont typeface="Courier New"/>
              <a:buChar char="o"/>
            </a:pPr>
            <a:r>
              <a:rPr lang="en-US" sz="22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Externa =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consejo consultivo</a:t>
            </a:r>
            <a:r>
              <a:rPr lang="en-US" sz="2200"/>
              <a:t>, retroalimentación de expertos externos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200"/>
              <a:buFont typeface="Courier New"/>
              <a:buChar char="o"/>
            </a:pPr>
            <a:r>
              <a:rPr lang="en-US" sz="22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Esponsor del proyecto/proveedor de fondos </a:t>
            </a:r>
            <a:r>
              <a:rPr lang="en-US" sz="2200"/>
              <a:t>= evaluación, recomendaciones para la mejora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Char char="o"/>
            </a:pPr>
            <a:r>
              <a:rPr lang="en-US" sz="2200"/>
              <a:t>Plan de calidad     Aseguramiento de calidad      Control de calidad</a:t>
            </a:r>
            <a:endParaRPr sz="2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t/>
            </a:r>
            <a:endParaRPr sz="2400"/>
          </a:p>
        </p:txBody>
      </p:sp>
      <p:sp>
        <p:nvSpPr>
          <p:cNvPr id="150" name="Google Shape;150;p11"/>
          <p:cNvSpPr txBox="1"/>
          <p:nvPr/>
        </p:nvSpPr>
        <p:spPr>
          <a:xfrm>
            <a:off x="0" y="242527"/>
            <a:ext cx="330506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GESTIONAR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LA CALIDAD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SUPERVISAR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LA CALIDAD</a:t>
            </a:r>
            <a:endParaRPr sz="22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p11"/>
          <p:cNvCxnSpPr/>
          <p:nvPr/>
        </p:nvCxnSpPr>
        <p:spPr>
          <a:xfrm>
            <a:off x="5479754" y="4766842"/>
            <a:ext cx="229929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2" name="Google Shape;152;p11"/>
          <p:cNvCxnSpPr/>
          <p:nvPr/>
        </p:nvCxnSpPr>
        <p:spPr>
          <a:xfrm>
            <a:off x="8825023" y="4766842"/>
            <a:ext cx="255182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/>
          <p:nvPr>
            <p:ph type="title"/>
          </p:nvPr>
        </p:nvSpPr>
        <p:spPr>
          <a:xfrm>
            <a:off x="578615" y="982389"/>
            <a:ext cx="3106757" cy="1233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/>
            </a:br>
            <a:br>
              <a:rPr b="1" lang="en-US" sz="3600"/>
            </a:br>
            <a:br>
              <a:rPr b="1" lang="en-US" sz="3600"/>
            </a:br>
            <a:r>
              <a:rPr b="1" lang="en-US" sz="3600">
                <a:solidFill>
                  <a:srgbClr val="FF0000"/>
                </a:solidFill>
              </a:rPr>
              <a:t>GESTIONAR EL TRABAJO</a:t>
            </a: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>
                <a:solidFill>
                  <a:srgbClr val="FF0000"/>
                </a:solidFill>
              </a:rPr>
            </a:br>
            <a:r>
              <a:rPr b="1" lang="en-US" sz="3600">
                <a:solidFill>
                  <a:srgbClr val="FF0000"/>
                </a:solidFill>
              </a:rPr>
              <a:t>SEGUIMIENTO DEL PROGRESO DEL PROYECTO</a:t>
            </a:r>
            <a:endParaRPr b="1" sz="3600"/>
          </a:p>
        </p:txBody>
      </p:sp>
      <p:sp>
        <p:nvSpPr>
          <p:cNvPr id="158" name="Google Shape;158;p12"/>
          <p:cNvSpPr txBox="1"/>
          <p:nvPr>
            <p:ph idx="1" type="body"/>
          </p:nvPr>
        </p:nvSpPr>
        <p:spPr>
          <a:xfrm>
            <a:off x="4438650" y="808185"/>
            <a:ext cx="7239000" cy="5554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None/>
            </a:pPr>
            <a:r>
              <a:rPr b="1" lang="en-US" sz="31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Seguimiento del progreso y resultados del Proyecto –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/>
              <a:t>recopilación de información sobre el estado del progreso del proyecto = seguimiento de las dimensiones del alcance, planificación, coste y calidad, seguimiento de riesgos y cambios en el proyecto, y prevision de su evolución utilizando medidas de rendimiento (KPIs u otros)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en-US">
                <a:solidFill>
                  <a:srgbClr val="FF0000"/>
                </a:solidFill>
              </a:rPr>
              <a:t>El Plan de Trabajo del Proyecto </a:t>
            </a:r>
            <a:r>
              <a:rPr lang="en-US"/>
              <a:t>como referencia para efectuar el seguimiento de los resultados del proyecto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en-US">
                <a:solidFill>
                  <a:srgbClr val="FF0000"/>
                </a:solidFill>
              </a:rPr>
              <a:t>Intercambio de información </a:t>
            </a:r>
            <a:r>
              <a:rPr lang="en-US"/>
              <a:t>sobre el estatus actual del Proyecto y los siguientes pasos dentro del equipo de proyecto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en-US">
                <a:solidFill>
                  <a:srgbClr val="FF0000"/>
                </a:solidFill>
              </a:rPr>
              <a:t>Evaluar el progreso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de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600"/>
              <a:t>Tareas/actividades</a:t>
            </a:r>
            <a:endParaRPr sz="2600"/>
          </a:p>
          <a:p>
            <a:pPr indent="-228600" lvl="1" marL="685800" rtl="0" algn="just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600"/>
              <a:t>Resultados clave/entregables e hitos alcanzados de acuerdo a lo planificado. </a:t>
            </a:r>
            <a:endParaRPr sz="2600"/>
          </a:p>
          <a:p>
            <a:pPr indent="-228600" lvl="1" marL="685800" rtl="0" algn="just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600"/>
              <a:t>Utilización de recursos -  recursos empleados según lo planeado y costes según lo presupuestado. </a:t>
            </a:r>
            <a:endParaRPr sz="2600"/>
          </a:p>
          <a:p>
            <a:pPr indent="-228600" lvl="1" marL="685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600"/>
              <a:t>Personas—moral del equipo, implicación de los agentes, dinámica global y productividad del proyecto</a:t>
            </a:r>
            <a:endParaRPr sz="2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600"/>
              <a:t>Registros—estatus y evolución de los problemas, cambios y decisiones</a:t>
            </a:r>
            <a:r>
              <a:rPr lang="en-US"/>
              <a:t>. </a:t>
            </a:r>
            <a:endParaRPr/>
          </a:p>
          <a:p>
            <a:pPr indent="-1041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/>
          <p:nvPr>
            <p:ph type="title"/>
          </p:nvPr>
        </p:nvSpPr>
        <p:spPr>
          <a:xfrm>
            <a:off x="677308" y="1403784"/>
            <a:ext cx="29231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>
                <a:solidFill>
                  <a:srgbClr val="FF0000"/>
                </a:solidFill>
              </a:rPr>
            </a:br>
            <a:r>
              <a:rPr b="1" lang="en-US" sz="3600">
                <a:solidFill>
                  <a:srgbClr val="FF0000"/>
                </a:solidFill>
              </a:rPr>
              <a:t>GESTIONAR</a:t>
            </a:r>
            <a:br>
              <a:rPr b="1" lang="en-US" sz="3600"/>
            </a:br>
            <a:r>
              <a:rPr b="1" lang="en-US" sz="3600">
                <a:solidFill>
                  <a:srgbClr val="FF0000"/>
                </a:solidFill>
              </a:rPr>
              <a:t>RIESGOS</a:t>
            </a:r>
            <a:br>
              <a:rPr b="1" lang="en-US" sz="3600"/>
            </a:br>
            <a:br>
              <a:rPr b="1" lang="en-US" sz="3600"/>
            </a:br>
            <a:r>
              <a:rPr b="1" lang="en-US" sz="3600">
                <a:solidFill>
                  <a:srgbClr val="FF0000"/>
                </a:solidFill>
              </a:rPr>
              <a:t>ANÁLISIS DE EVALUACIÓN Y MITIGACIÓN DE RIESGOS</a:t>
            </a:r>
            <a:endParaRPr b="1" sz="3600"/>
          </a:p>
        </p:txBody>
      </p:sp>
      <p:sp>
        <p:nvSpPr>
          <p:cNvPr id="164" name="Google Shape;164;p13"/>
          <p:cNvSpPr txBox="1"/>
          <p:nvPr>
            <p:ph idx="1" type="body"/>
          </p:nvPr>
        </p:nvSpPr>
        <p:spPr>
          <a:xfrm>
            <a:off x="4438650" y="808185"/>
            <a:ext cx="7239000" cy="5554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None/>
            </a:pPr>
            <a:r>
              <a:rPr b="1" lang="en-US" sz="2600">
                <a:solidFill>
                  <a:srgbClr val="FF0000"/>
                </a:solidFill>
              </a:rPr>
              <a:t>Un riesgo </a:t>
            </a:r>
            <a:r>
              <a:rPr lang="en-US" sz="2400"/>
              <a:t>es cualquier cosa que pueda tener un impacto potencial en el calendario, el rendimiento o el presupuesto del proyecto. Los riesgos son potencialidades y, en el contexto de la gestión de proyectos, si se convierten en realidades, pasan a clasificarse como "problemas" que hay que abordar.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b="1" lang="en-US" sz="2400">
                <a:solidFill>
                  <a:srgbClr val="FF0000"/>
                </a:solidFill>
              </a:rPr>
              <a:t>Identificación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b="1" lang="en-US" sz="2400">
                <a:solidFill>
                  <a:srgbClr val="FF0000"/>
                </a:solidFill>
              </a:rPr>
              <a:t>de riesgos </a:t>
            </a:r>
            <a:r>
              <a:rPr lang="en-US" sz="2400"/>
              <a:t>(repositorios, listas de comprobación, expertos, …)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b="1" lang="en-US" sz="2400">
                <a:solidFill>
                  <a:srgbClr val="FF0000"/>
                </a:solidFill>
              </a:rPr>
              <a:t>Análisis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b="1" lang="en-US" sz="2400">
                <a:solidFill>
                  <a:srgbClr val="FF0000"/>
                </a:solidFill>
              </a:rPr>
              <a:t>de riesgos </a:t>
            </a:r>
            <a:r>
              <a:rPr lang="en-US" sz="2400"/>
              <a:t>(probabilidad, impacto)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1" lang="en-US" sz="2400"/>
              <a:t>Planifica una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estrategia de respuesta a los riesgos </a:t>
            </a:r>
            <a:r>
              <a:rPr lang="en-US" sz="2400"/>
              <a:t>(planes de acción o estrategias para reducir riesgos)</a:t>
            </a:r>
            <a:endParaRPr sz="24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b="1" lang="en-US" sz="2400">
                <a:solidFill>
                  <a:srgbClr val="FF0000"/>
                </a:solidFill>
              </a:rPr>
              <a:t>Actuar – Actividades de control y respuesta </a:t>
            </a:r>
            <a:r>
              <a:rPr lang="en-US" sz="2400"/>
              <a:t>a los riesgos (seguimiento y control de la implementación de las actividades de respuesta a los riesgos)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/>
          <p:nvPr>
            <p:ph idx="1" type="body"/>
          </p:nvPr>
        </p:nvSpPr>
        <p:spPr>
          <a:xfrm>
            <a:off x="3468965" y="847725"/>
            <a:ext cx="8532535" cy="513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b="1" lang="en-US" sz="1800">
                <a:solidFill>
                  <a:srgbClr val="FF0000"/>
                </a:solidFill>
              </a:rPr>
              <a:t>Resultados del proyecto  = </a:t>
            </a:r>
            <a:r>
              <a:rPr lang="en-US" sz="1800"/>
              <a:t>Resultados que se alcanzan inmediatamente después de implementar una actividad. Son producidos directamente por el proyecto y son tangibles y fáciles de medir.</a:t>
            </a:r>
            <a:endParaRPr sz="18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1800"/>
              <a:buNone/>
            </a:pPr>
            <a:r>
              <a:rPr b="1" lang="en-US" sz="18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Entregable de un Proyecto =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un p</a:t>
            </a:r>
            <a:r>
              <a:rPr lang="en-US" sz="1800"/>
              <a:t>roducto o servicio de la actividad del proyecto que contribuye al desarrollo de los resultados del proyecto.  </a:t>
            </a:r>
            <a:endParaRPr sz="18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Un proyecto puede producir uno o más entregables y resultados. Cada uno de ellos debe ser </a:t>
            </a:r>
            <a:r>
              <a:rPr b="1" lang="en-US" sz="1800"/>
              <a:t>aceptado formalmente</a:t>
            </a:r>
            <a:r>
              <a:rPr lang="en-US" sz="1800"/>
              <a:t>. El proceso de aceptación asegura que todos ellos cumplen los objetivos y criterios predefinidos, de forma que el peticionario del proyecto pueda aceptarlos formalmente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Se recomienda una </a:t>
            </a:r>
            <a:r>
              <a:rPr b="1" lang="en-US" sz="1800"/>
              <a:t>revision y aprobación </a:t>
            </a:r>
            <a:r>
              <a:rPr lang="en-US" sz="1800"/>
              <a:t>antes de que el proyecto pueda </a:t>
            </a:r>
            <a:r>
              <a:rPr b="1" lang="en-US" sz="18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pasar a la siguiente fase</a:t>
            </a:r>
            <a:r>
              <a:rPr lang="en-US" sz="1800"/>
              <a:t>. Se debe evaluar si se han alcanzado y verificado todos los objetivos de la fase de implementación, se han realizado todas las actividades planificadas, se han cumplido todos los requisitos y se han entregado todos los productos del Proyecto. </a:t>
            </a:r>
            <a:r>
              <a:rPr lang="en-US" sz="1800"/>
              <a:t>El propietario del proyecto/proveedor de fondos tiene que aceptar los resultados</a:t>
            </a:r>
            <a:endParaRPr sz="2000"/>
          </a:p>
        </p:txBody>
      </p:sp>
      <p:sp>
        <p:nvSpPr>
          <p:cNvPr id="170" name="Google Shape;170;p14"/>
          <p:cNvSpPr txBox="1"/>
          <p:nvPr/>
        </p:nvSpPr>
        <p:spPr>
          <a:xfrm>
            <a:off x="190500" y="98194"/>
            <a:ext cx="2616495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GESTIONAR RESULTADOS</a:t>
            </a:r>
            <a:br>
              <a:rPr b="1" lang="en-US" sz="3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n-US" sz="3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APROBACIÓN DE RESULTADOS DEL PROYECTO</a:t>
            </a:r>
            <a:endParaRPr b="1" sz="36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6295" y="4782582"/>
            <a:ext cx="3715205" cy="1493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/>
          <p:nvPr>
            <p:ph idx="1" type="body"/>
          </p:nvPr>
        </p:nvSpPr>
        <p:spPr>
          <a:xfrm>
            <a:off x="3402599" y="2475857"/>
            <a:ext cx="6385874" cy="1622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GRACIAS POR SU ATENCIÓN</a:t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971394" y="820467"/>
            <a:ext cx="9227640" cy="795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Implementación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903754" y="1540809"/>
            <a:ext cx="10316852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/>
              <a:t>Implementación de proyectos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/>
              <a:t> se pone en marcha el plan diseñado en las etapas anteriores de la vida del proyecto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/>
              <a:t>se llevan a cabo las actividades descritas en el plan de trabajo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692"/>
              <a:buFont typeface="Courier New"/>
              <a:buChar char="o"/>
            </a:pPr>
            <a:r>
              <a:rPr lang="en-US"/>
              <a:t>requiere la c</a:t>
            </a:r>
            <a:r>
              <a:rPr b="1" lang="en-US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oordinación de una amplia gama de actividades</a:t>
            </a:r>
            <a:endParaRPr b="1" sz="26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/>
              <a:t>incluye el </a:t>
            </a:r>
            <a:r>
              <a:rPr b="1" lang="en-US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seguimiento y control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= medir los resultados y adoptar medidas correctivas para asegurar que el proyecto está en la senda adecuada para cumplir sus objetivos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/>
              <a:t>y también la </a:t>
            </a:r>
            <a:r>
              <a:rPr b="1" lang="en-US">
                <a:solidFill>
                  <a:srgbClr val="FF0000"/>
                </a:solidFill>
              </a:rPr>
              <a:t>gestión de riesgos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ante los sucesos y situaciones impresvistas que inevitablemente ocurren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/>
              <a:t>El objetivo  </a:t>
            </a:r>
            <a:r>
              <a:rPr lang="en-US"/>
              <a:t>es </a:t>
            </a:r>
            <a:r>
              <a:rPr b="1" lang="en-US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obtener los resultados esperados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(entregables y otros resultados directos).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899" y="5048705"/>
            <a:ext cx="3274531" cy="125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937574" y="776433"/>
            <a:ext cx="9227640" cy="795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Implementación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 b="-507" l="15813" r="11927" t="11167"/>
          <a:stretch/>
        </p:blipFill>
        <p:spPr>
          <a:xfrm>
            <a:off x="9654140" y="354109"/>
            <a:ext cx="1438891" cy="163979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937574" y="1477013"/>
            <a:ext cx="10316852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 a gestionar el proyecto paso a paso en la fase de su ejecución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presentar los temas individuales que se pueden encontrar durante la ejecución del proyecto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4135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 de aprendizaje: 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 y habilidad para trabajar con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           </a:t>
            </a:r>
            <a:r>
              <a:rPr b="1" i="0" lang="en-US" sz="2100" u="none" cap="none" strike="noStrike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 - equipos de proyecto </a:t>
            </a:r>
            <a:endParaRPr b="1" i="0" sz="2100" u="none" cap="none" strike="noStrike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Arial"/>
              <a:buNone/>
            </a:pPr>
            <a:r>
              <a:rPr b="1" i="0" lang="en-US" sz="2000" u="none" cap="none" strike="noStrike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           - presupuesto del proyecto</a:t>
            </a:r>
            <a:endParaRPr b="1" i="0" sz="2000" u="none" cap="none" strike="noStrike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Arial"/>
              <a:buNone/>
            </a:pPr>
            <a:r>
              <a:rPr b="1" i="0" lang="en-US" sz="2000" u="none" cap="none" strike="noStrike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           - calidad del proyecto</a:t>
            </a:r>
            <a:endParaRPr b="1" i="0" sz="2000" u="none" cap="none" strike="noStrike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Arial"/>
              <a:buNone/>
            </a:pPr>
            <a:r>
              <a:rPr b="1" i="0" lang="en-US" sz="2000" u="none" cap="none" strike="noStrike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           - riesgos del proyecto</a:t>
            </a:r>
            <a:endParaRPr b="1" i="0" sz="2000" u="none" cap="none" strike="noStrike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Arial"/>
              <a:buNone/>
            </a:pPr>
            <a:r>
              <a:rPr b="1" i="0" lang="en-US" sz="2000" u="none" cap="none" strike="noStrike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           - entregables y resultados</a:t>
            </a:r>
            <a:endParaRPr b="1" i="0" sz="2000" u="none" cap="none" strike="noStrike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4135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4135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971394" y="820467"/>
            <a:ext cx="9227640" cy="795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Implementación - Contenido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903754" y="1540809"/>
            <a:ext cx="10316852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en-US" sz="2600"/>
              <a:t>Cómo gestionar</a:t>
            </a:r>
            <a:endParaRPr b="1"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600"/>
              <a:buNone/>
            </a:pPr>
            <a:r>
              <a:rPr b="1" lang="en-US" sz="2600">
                <a:solidFill>
                  <a:srgbClr val="124591"/>
                </a:solidFill>
              </a:rPr>
              <a:t>PERSONAS</a:t>
            </a:r>
            <a:r>
              <a:rPr lang="en-US" sz="2600"/>
              <a:t> - Gestionar el equipo del proyecto y el consorcio del proyecto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600"/>
              <a:buNone/>
            </a:pPr>
            <a:r>
              <a:rPr b="1" lang="en-US" sz="2600">
                <a:solidFill>
                  <a:srgbClr val="124591"/>
                </a:solidFill>
              </a:rPr>
              <a:t>RECURSOS</a:t>
            </a:r>
            <a:r>
              <a:rPr b="1" lang="en-US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600"/>
              <a:t>- Gestionar el presupuesto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600"/>
              <a:buNone/>
            </a:pPr>
            <a:r>
              <a:rPr b="1" lang="en-US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CALIDAD</a:t>
            </a:r>
            <a:r>
              <a:rPr lang="en-US" sz="2600"/>
              <a:t> - Gestionar la calidad del trabajo y la prospectiva y vigilancia tecnológica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600"/>
              <a:buNone/>
            </a:pPr>
            <a:r>
              <a:rPr b="1" lang="en-US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sz="2600">
                <a:solidFill>
                  <a:srgbClr val="FF0000"/>
                </a:solidFill>
              </a:rPr>
              <a:t> </a:t>
            </a:r>
            <a:r>
              <a:rPr lang="en-US" sz="2600"/>
              <a:t>- Seguimiento del progreso y resultados del proyecto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600"/>
              <a:buNone/>
            </a:pPr>
            <a:r>
              <a:rPr b="1" lang="en-US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RIESGOS</a:t>
            </a:r>
            <a:r>
              <a:rPr lang="en-US" sz="2600"/>
              <a:t> - Abordar los riesgos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600"/>
              <a:buNone/>
            </a:pPr>
            <a:r>
              <a:rPr b="1" lang="en-US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n-US" sz="2600">
                <a:solidFill>
                  <a:srgbClr val="FF0000"/>
                </a:solidFill>
              </a:rPr>
              <a:t> </a:t>
            </a:r>
            <a:r>
              <a:rPr lang="en-US" sz="2600"/>
              <a:t>- Resultados del proyecto y aceptación de la implementación del proyecto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idx="1" type="body"/>
          </p:nvPr>
        </p:nvSpPr>
        <p:spPr>
          <a:xfrm>
            <a:off x="3467856" y="1450414"/>
            <a:ext cx="8531904" cy="3060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2200"/>
              <a:buNone/>
            </a:pPr>
            <a:r>
              <a:rPr b="1" lang="en-US" sz="22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Plan de trabajo</a:t>
            </a:r>
            <a:r>
              <a:rPr lang="en-US" sz="2200"/>
              <a:t> </a:t>
            </a:r>
            <a:r>
              <a:rPr lang="en-US" sz="2000"/>
              <a:t>preparado y entendido por todos los actores implicados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200"/>
              <a:buNone/>
            </a:pPr>
            <a:r>
              <a:rPr b="1" lang="en-US" sz="22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sz="2000"/>
              <a:t> – humanos, materiales y financieros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ts val="2200"/>
              <a:buNone/>
            </a:pPr>
            <a:r>
              <a:rPr b="1" lang="en-US" sz="22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Acciones </a:t>
            </a:r>
            <a:r>
              <a:rPr b="1" lang="en-US"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/>
              <a:t>que han de adoptarse antes de que puedan iniciarse los trabajos: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rgbClr val="FF0000"/>
                </a:solidFill>
              </a:rPr>
              <a:t>Programación de actividades </a:t>
            </a:r>
            <a:r>
              <a:rPr lang="en-US" sz="2000"/>
              <a:t>e identificación de posibles cuellos de botella.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rgbClr val="FF0000"/>
                </a:solidFill>
              </a:rPr>
              <a:t>Comunicación con el equipo  </a:t>
            </a:r>
            <a:r>
              <a:rPr lang="en-US" sz="2000"/>
              <a:t>y asegurarse  de que se distribuyen y comprenden todas las funciones y responsabilidades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/>
              <a:t>Garantizar que los </a:t>
            </a:r>
            <a:r>
              <a:rPr lang="en-US" sz="2000">
                <a:solidFill>
                  <a:srgbClr val="FF0000"/>
                </a:solidFill>
              </a:rPr>
              <a:t>recursos (financieros) </a:t>
            </a:r>
            <a:r>
              <a:rPr lang="en-US" sz="2000"/>
              <a:t>están disponibles y se distribuyen adecuadamente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/>
              <a:t>Proporcionar </a:t>
            </a:r>
            <a:r>
              <a:rPr lang="en-US" sz="2000">
                <a:solidFill>
                  <a:srgbClr val="FF0000"/>
                </a:solidFill>
              </a:rPr>
              <a:t>herramientas de gestión de proyectos </a:t>
            </a:r>
            <a:r>
              <a:rPr lang="en-US" sz="2000"/>
              <a:t>para coordinar el proceso.</a:t>
            </a:r>
            <a:endParaRPr/>
          </a:p>
        </p:txBody>
      </p:sp>
      <p:sp>
        <p:nvSpPr>
          <p:cNvPr id="111" name="Google Shape;111;p5"/>
          <p:cNvSpPr txBox="1"/>
          <p:nvPr/>
        </p:nvSpPr>
        <p:spPr>
          <a:xfrm>
            <a:off x="3548365" y="316237"/>
            <a:ext cx="39918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Empecemos…</a:t>
            </a:r>
            <a:endParaRPr b="1" i="0" sz="4400" u="none" cap="none" strike="noStrike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37268" y="5148440"/>
            <a:ext cx="1334902" cy="13349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text, osoba, stopy&#10;&#10;Popis se vygeneroval automaticky." id="113" name="Google Shape;113;p5"/>
          <p:cNvPicPr preferRelativeResize="0"/>
          <p:nvPr/>
        </p:nvPicPr>
        <p:blipFill rotWithShape="1">
          <a:blip r:embed="rId5">
            <a:alphaModFix/>
          </a:blip>
          <a:srcRect b="16610" l="0" r="-339" t="15993"/>
          <a:stretch/>
        </p:blipFill>
        <p:spPr>
          <a:xfrm>
            <a:off x="-3223" y="1899966"/>
            <a:ext cx="2687482" cy="181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810658" y="881631"/>
            <a:ext cx="2757890" cy="1393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b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3600">
                <a:latin typeface="Arial"/>
                <a:ea typeface="Arial"/>
                <a:cs typeface="Arial"/>
                <a:sym typeface="Arial"/>
              </a:rPr>
            </a:br>
            <a:br>
              <a:rPr b="1" lang="en-US" sz="3600">
                <a:latin typeface="Arial"/>
                <a:ea typeface="Arial"/>
                <a:cs typeface="Arial"/>
                <a:sym typeface="Arial"/>
              </a:rPr>
            </a:br>
            <a:br>
              <a:rPr b="1" lang="en-US" sz="3600">
                <a:latin typeface="Arial"/>
                <a:ea typeface="Arial"/>
                <a:cs typeface="Arial"/>
                <a:sym typeface="Arial"/>
              </a:rPr>
            </a:br>
            <a:br>
              <a:rPr b="1" lang="en-US" sz="3600">
                <a:latin typeface="Arial"/>
                <a:ea typeface="Arial"/>
                <a:cs typeface="Arial"/>
                <a:sym typeface="Arial"/>
              </a:rPr>
            </a:br>
            <a:br>
              <a:rPr b="1" lang="en-US" sz="3600">
                <a:solidFill>
                  <a:srgbClr val="FF0000"/>
                </a:solidFill>
              </a:rPr>
            </a:br>
            <a:r>
              <a:rPr b="1" lang="en-US" sz="3600">
                <a:solidFill>
                  <a:srgbClr val="FF0000"/>
                </a:solidFill>
              </a:rPr>
              <a:t>GESTIÓN DE LAS PERSONAS</a:t>
            </a: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>
                <a:solidFill>
                  <a:srgbClr val="FF0000"/>
                </a:solidFill>
              </a:rPr>
            </a:br>
            <a:r>
              <a:rPr b="1" lang="en-US" sz="3600">
                <a:solidFill>
                  <a:srgbClr val="FF0000"/>
                </a:solidFill>
              </a:rPr>
              <a:t>REUNIÓN INICIAL</a:t>
            </a:r>
            <a:endParaRPr b="1"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4600576" y="808186"/>
            <a:ext cx="7019924" cy="5368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None/>
            </a:pPr>
            <a:r>
              <a:rPr b="1" lang="en-US">
                <a:solidFill>
                  <a:srgbClr val="124591"/>
                </a:solidFill>
              </a:rPr>
              <a:t>Información a los miembros del equipo: </a:t>
            </a:r>
            <a:r>
              <a:rPr b="1" lang="en-US">
                <a:solidFill>
                  <a:srgbClr val="FF0000"/>
                </a:solidFill>
              </a:rPr>
              <a:t>Reunión de lanzamiento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La fase de Implantación empieza con la </a:t>
            </a:r>
            <a:r>
              <a:rPr lang="en-US"/>
              <a:t>reunión</a:t>
            </a:r>
            <a:r>
              <a:rPr lang="en-US"/>
              <a:t> de lanzamiento.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El propósito es </a:t>
            </a:r>
            <a:r>
              <a:rPr b="1" lang="en-US"/>
              <a:t>reconocer formalmente el comienzo del proyecto</a:t>
            </a:r>
            <a:r>
              <a:rPr lang="en-US"/>
              <a:t>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/>
              <a:t>El objetivo principal </a:t>
            </a:r>
            <a:r>
              <a:rPr lang="en-US"/>
              <a:t>de la </a:t>
            </a:r>
            <a:r>
              <a:rPr lang="en-US"/>
              <a:t>reunión</a:t>
            </a:r>
            <a:r>
              <a:rPr lang="en-US"/>
              <a:t> de lanzamiento es: </a:t>
            </a:r>
            <a:endParaRPr/>
          </a:p>
          <a:p>
            <a:pPr indent="-337236" lvl="0" marL="3429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5738"/>
              <a:buFont typeface="Courier New"/>
              <a:buChar char="o"/>
            </a:pPr>
            <a:r>
              <a:rPr lang="en-US" sz="2600"/>
              <a:t>asegurarse de que todos comprenden el alcance del proyecto,</a:t>
            </a:r>
            <a:endParaRPr/>
          </a:p>
          <a:p>
            <a:pPr indent="-337236" lvl="0" marL="342900" rtl="0" algn="just">
              <a:lnSpc>
                <a:spcPct val="90000"/>
              </a:lnSpc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ct val="45738"/>
              <a:buFont typeface="Courier New"/>
              <a:buChar char="o"/>
            </a:pPr>
            <a:r>
              <a:rPr lang="en-US" sz="2600"/>
              <a:t>aclarar las expectativas de todas las partes interesadas en el proyecto,</a:t>
            </a:r>
            <a:endParaRPr/>
          </a:p>
          <a:p>
            <a:pPr indent="-337236" lvl="0" marL="342900" rtl="0" algn="just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ct val="45738"/>
              <a:buFont typeface="Courier New"/>
              <a:buChar char="o"/>
            </a:pPr>
            <a:r>
              <a:rPr lang="en-US" sz="2600"/>
              <a:t>identificar los riesgos del proyecto,</a:t>
            </a:r>
            <a:endParaRPr/>
          </a:p>
          <a:p>
            <a:pPr indent="-337236" lvl="0" marL="342900" rtl="0" algn="just">
              <a:lnSpc>
                <a:spcPct val="90000"/>
              </a:lnSpc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ct val="45738"/>
              <a:buFont typeface="Courier New"/>
              <a:buChar char="o"/>
            </a:pPr>
            <a:r>
              <a:rPr lang="en-US" sz="2600"/>
              <a:t>discutir y acordar los planes del proyecto.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838200" y="808185"/>
            <a:ext cx="254295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3600"/>
            </a:br>
            <a:r>
              <a:rPr b="1" lang="en-US" sz="3600">
                <a:solidFill>
                  <a:srgbClr val="FF0000"/>
                </a:solidFill>
              </a:rPr>
              <a:t>GESTIÓN DE </a:t>
            </a:r>
            <a:br>
              <a:rPr b="1" lang="en-US" sz="3600">
                <a:solidFill>
                  <a:srgbClr val="FF0000"/>
                </a:solidFill>
              </a:rPr>
            </a:br>
            <a:r>
              <a:rPr b="1" lang="en-US" sz="3600">
                <a:solidFill>
                  <a:srgbClr val="FF0000"/>
                </a:solidFill>
              </a:rPr>
              <a:t>LAS PERSONAS</a:t>
            </a: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>
                <a:solidFill>
                  <a:srgbClr val="FF0000"/>
                </a:solidFill>
              </a:rPr>
            </a:br>
            <a:r>
              <a:rPr b="1" lang="en-US" sz="3600">
                <a:solidFill>
                  <a:srgbClr val="FF0000"/>
                </a:solidFill>
              </a:rPr>
              <a:t>REUNIÓN INICIAL</a:t>
            </a:r>
            <a:endParaRPr b="1" sz="3600">
              <a:solidFill>
                <a:srgbClr val="FF0000"/>
              </a:solidFill>
            </a:endParaRPr>
          </a:p>
        </p:txBody>
      </p:sp>
      <p:sp>
        <p:nvSpPr>
          <p:cNvPr id="125" name="Google Shape;125;p7"/>
          <p:cNvSpPr txBox="1"/>
          <p:nvPr>
            <p:ph idx="1" type="body"/>
          </p:nvPr>
        </p:nvSpPr>
        <p:spPr>
          <a:xfrm>
            <a:off x="4428017" y="600850"/>
            <a:ext cx="7597406" cy="566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2400"/>
              <a:buNone/>
            </a:pPr>
            <a:r>
              <a:rPr b="1" lang="en-US" sz="2400">
                <a:solidFill>
                  <a:srgbClr val="124591"/>
                </a:solidFill>
              </a:rPr>
              <a:t>Información a los miembros del equipo: </a:t>
            </a:r>
            <a:r>
              <a:rPr b="1" lang="en-US" sz="2400">
                <a:solidFill>
                  <a:srgbClr val="FF0000"/>
                </a:solidFill>
              </a:rPr>
              <a:t>Reunión de lanzamiento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200"/>
              <a:t>Equipo de proyecto =</a:t>
            </a:r>
            <a:r>
              <a:rPr lang="en-US" sz="2200"/>
              <a:t> </a:t>
            </a:r>
            <a:r>
              <a:rPr lang="en-US" sz="1800"/>
              <a:t>gestor del proyecto y personal al que se le ha asignado la responsabilidad de trabajar en el proyecto.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200"/>
              <a:t>Los proyectos de innovación</a:t>
            </a:r>
            <a:r>
              <a:rPr lang="en-US" sz="2200"/>
              <a:t> </a:t>
            </a:r>
            <a:r>
              <a:rPr lang="en-US" sz="1800"/>
              <a:t>requieren una mezcla directa de individuos que deben integrarse en un equipo de proyecto eficaz</a:t>
            </a:r>
            <a:r>
              <a:rPr lang="en-US" sz="2200"/>
              <a:t>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200"/>
              <a:t>Métodos de gestión del equipo de proyecto</a:t>
            </a:r>
            <a:endParaRPr b="1" sz="22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b="1" lang="en-US" sz="1800">
                <a:solidFill>
                  <a:srgbClr val="FF0000"/>
                </a:solidFill>
              </a:rPr>
              <a:t>Comunicación y supervisión: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600"/>
              <a:t>se utilizan para hacer un seguimiento del trabajo actual y de las actitudes de los miembros del equipo del proyecto. Mediante la conversación y la observación en directo, el director del proyecto se comunica con los miembros del equipo y revisa sus logros en el contexto de los resultados, los logros y las cuestiones interpersonales.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b="1" lang="en-US" sz="1800">
                <a:solidFill>
                  <a:srgbClr val="FF0000"/>
                </a:solidFill>
              </a:rPr>
              <a:t>Evaluaciones de rendimiento: </a:t>
            </a:r>
            <a:r>
              <a:rPr lang="en-US" sz="1600"/>
              <a:t>permiten medir el rendimiento de los miembros del equipo del proyecto para aclarar las funciones y responsabilidades del equipo del proyecto, revisar los comentarios constructivos, descubrir los problemas no resueltos, desarrollar programas de formación individuales y esbozar objetivos específicos para las futuras actividades del proyecto.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b="1" lang="en-US" sz="1800">
                <a:solidFill>
                  <a:srgbClr val="FF0000"/>
                </a:solidFill>
              </a:rPr>
              <a:t>Gestión de conflictos: </a:t>
            </a:r>
            <a:r>
              <a:rPr lang="en-US" sz="1600"/>
              <a:t>permite manejarlos en un entorno de equipo para lograr una mayor productividad y relaciones de trabajo positivas entre los miembros del equipo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507694" y="808185"/>
            <a:ext cx="271397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3600"/>
            </a:br>
            <a:r>
              <a:rPr b="1" lang="en-US" sz="3600">
                <a:solidFill>
                  <a:srgbClr val="FF0000"/>
                </a:solidFill>
              </a:rPr>
              <a:t>GESTIÓN DE </a:t>
            </a:r>
            <a:br>
              <a:rPr b="1" lang="en-US" sz="3600">
                <a:solidFill>
                  <a:srgbClr val="FF0000"/>
                </a:solidFill>
              </a:rPr>
            </a:br>
            <a:r>
              <a:rPr b="1" lang="en-US" sz="3600">
                <a:solidFill>
                  <a:srgbClr val="FF0000"/>
                </a:solidFill>
              </a:rPr>
              <a:t>LAS PERSONAS</a:t>
            </a: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>
                <a:solidFill>
                  <a:srgbClr val="FF0000"/>
                </a:solidFill>
              </a:rPr>
            </a:br>
            <a:r>
              <a:rPr b="1" lang="en-US" sz="3600">
                <a:solidFill>
                  <a:srgbClr val="FF0000"/>
                </a:solidFill>
              </a:rPr>
              <a:t>GESTIÓN DEL CONSORCIO</a:t>
            </a:r>
            <a:endParaRPr b="1" sz="36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FF0000"/>
              </a:solidFill>
            </a:endParaRPr>
          </a:p>
        </p:txBody>
      </p:sp>
      <p:sp>
        <p:nvSpPr>
          <p:cNvPr id="131" name="Google Shape;131;p8"/>
          <p:cNvSpPr txBox="1"/>
          <p:nvPr>
            <p:ph idx="1" type="body"/>
          </p:nvPr>
        </p:nvSpPr>
        <p:spPr>
          <a:xfrm>
            <a:off x="4445306" y="808185"/>
            <a:ext cx="7239000" cy="5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2600"/>
              <a:buNone/>
            </a:pPr>
            <a:r>
              <a:rPr b="1" lang="en-US" sz="2600">
                <a:solidFill>
                  <a:srgbClr val="124591"/>
                </a:solidFill>
              </a:rPr>
              <a:t>Información a los miembros del equipo:</a:t>
            </a:r>
            <a:r>
              <a:rPr b="1" lang="en-US" sz="20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FF0000"/>
                </a:solidFill>
              </a:rPr>
              <a:t>Gestión del consorcio del Proyecto</a:t>
            </a:r>
            <a:endParaRPr sz="26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en-US" sz="2600"/>
              <a:t>		</a:t>
            </a:r>
            <a:r>
              <a:rPr b="1" lang="en-US" sz="2600"/>
              <a:t>	</a:t>
            </a:r>
            <a:r>
              <a:rPr b="1" lang="en-US" sz="2600"/>
              <a:t>El coordinador del proyecto </a:t>
            </a:r>
            <a:r>
              <a:rPr lang="en-US" sz="2600"/>
              <a:t>			actúa como punto de contacto 			central, lidera y representa 	 		al consorcio</a:t>
            </a:r>
            <a:r>
              <a:rPr b="1" lang="en-US" sz="2600"/>
              <a:t>		</a:t>
            </a:r>
            <a:endParaRPr b="1"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en-US" sz="2600"/>
              <a:t>			Los socios del proyecto 				</a:t>
            </a:r>
            <a:r>
              <a:rPr lang="en-US" sz="2600"/>
              <a:t>participan activamente en el 			proyecto, tienen su propio 				presupuesto, roles y 				responsabilidades</a:t>
            </a:r>
            <a:endParaRPr b="1" sz="26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en-US" sz="2600"/>
              <a:t>Otros asociados </a:t>
            </a:r>
            <a:r>
              <a:rPr lang="en-US" sz="2600"/>
              <a:t>proporcionan vision e información y dan soporte al proyecto sin contar con presupuesto (usuarios finales, industria, autoridades regionales,….)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2" name="Google Shape;13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3904" y="1478702"/>
            <a:ext cx="2133785" cy="2530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480154" y="808185"/>
            <a:ext cx="278404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b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3600">
                <a:latin typeface="Arial"/>
                <a:ea typeface="Arial"/>
                <a:cs typeface="Arial"/>
                <a:sym typeface="Arial"/>
              </a:rPr>
            </a:br>
            <a:br>
              <a:rPr b="1" lang="en-US" sz="3600">
                <a:latin typeface="Arial"/>
                <a:ea typeface="Arial"/>
                <a:cs typeface="Arial"/>
                <a:sym typeface="Arial"/>
              </a:rPr>
            </a:br>
            <a:br>
              <a:rPr b="1" lang="en-US" sz="3600">
                <a:latin typeface="Arial"/>
                <a:ea typeface="Arial"/>
                <a:cs typeface="Arial"/>
                <a:sym typeface="Arial"/>
              </a:rPr>
            </a:br>
            <a:br>
              <a:rPr b="1" lang="en-US" sz="3600">
                <a:latin typeface="Arial"/>
                <a:ea typeface="Arial"/>
                <a:cs typeface="Arial"/>
                <a:sym typeface="Arial"/>
              </a:rPr>
            </a:br>
            <a:r>
              <a:rPr b="1" lang="en-US" sz="3600">
                <a:solidFill>
                  <a:srgbClr val="FF0000"/>
                </a:solidFill>
              </a:rPr>
              <a:t>GESTIÓN DE </a:t>
            </a:r>
            <a:br>
              <a:rPr b="1" lang="en-US" sz="3600">
                <a:solidFill>
                  <a:srgbClr val="FF0000"/>
                </a:solidFill>
              </a:rPr>
            </a:br>
            <a:r>
              <a:rPr b="1" lang="en-US" sz="3600">
                <a:solidFill>
                  <a:srgbClr val="FF0000"/>
                </a:solidFill>
              </a:rPr>
              <a:t>LAS PERSONAS</a:t>
            </a: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>
                <a:solidFill>
                  <a:srgbClr val="FF0000"/>
                </a:solidFill>
              </a:rPr>
            </a:br>
            <a:br>
              <a:rPr b="1" lang="en-US" sz="3600">
                <a:solidFill>
                  <a:srgbClr val="FF0000"/>
                </a:solidFill>
              </a:rPr>
            </a:br>
            <a:r>
              <a:rPr b="1" lang="en-US" sz="3600">
                <a:solidFill>
                  <a:srgbClr val="FF0000"/>
                </a:solidFill>
              </a:rPr>
              <a:t>GESTIÓN DEL CONSORCIO</a:t>
            </a:r>
            <a:endParaRPr b="1" sz="3600">
              <a:solidFill>
                <a:srgbClr val="FF0000"/>
              </a:solidFill>
            </a:endParaRPr>
          </a:p>
        </p:txBody>
      </p:sp>
      <p:sp>
        <p:nvSpPr>
          <p:cNvPr id="138" name="Google Shape;138;p9"/>
          <p:cNvSpPr txBox="1"/>
          <p:nvPr>
            <p:ph idx="1" type="body"/>
          </p:nvPr>
        </p:nvSpPr>
        <p:spPr>
          <a:xfrm>
            <a:off x="4438649" y="808185"/>
            <a:ext cx="7459183" cy="5554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None/>
            </a:pPr>
            <a:r>
              <a:rPr b="1" lang="en-US" sz="2600">
                <a:solidFill>
                  <a:srgbClr val="124591"/>
                </a:solidFill>
              </a:rPr>
              <a:t>Información a los miembros del equipo:</a:t>
            </a:r>
            <a:r>
              <a:rPr b="1" lang="en-US" sz="2000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FF0000"/>
                </a:solidFill>
              </a:rPr>
              <a:t>Gestión del consorcio del Proyecto</a:t>
            </a:r>
            <a:endParaRPr sz="26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ct val="100000"/>
              <a:buNone/>
            </a:pPr>
            <a:r>
              <a:rPr lang="en-US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Plan/manual de (gestión de) proyecto  </a:t>
            </a:r>
            <a:r>
              <a:rPr lang="en-US">
                <a:solidFill>
                  <a:schemeClr val="accent1"/>
                </a:solidFill>
              </a:rPr>
              <a:t> 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documento que describe cómo será ejectuado, supervisado y controlado, y cerrado, el proyecto. Describe los objetivos y alcance del proyecto y sirve como punto de referencia oficial para el equipo de proyecto, los socios y partes interesadas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4591"/>
              </a:buClr>
              <a:buSzPct val="100000"/>
              <a:buNone/>
            </a:pPr>
            <a:r>
              <a:rPr lang="en-US" sz="2600">
                <a:solidFill>
                  <a:srgbClr val="124591"/>
                </a:solidFill>
                <a:latin typeface="Calibri"/>
                <a:ea typeface="Calibri"/>
                <a:cs typeface="Calibri"/>
                <a:sym typeface="Calibri"/>
              </a:rPr>
              <a:t>Acuerdos del  proyecto</a:t>
            </a:r>
            <a:endParaRPr sz="2600">
              <a:solidFill>
                <a:srgbClr val="1245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Acuerdo de subvención </a:t>
            </a:r>
            <a:r>
              <a:rPr lang="en-US"/>
              <a:t>=  es el acuerdo de financiación celebrado entre la agencia de financiación y los participantes en el proyecto y especifica los derechos y obligaciones de las partes contratantes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Acuerdo de consorcio/socio </a:t>
            </a:r>
            <a:r>
              <a:rPr lang="en-US"/>
              <a:t>= es un acuerdo privado entre los beneficiarios para establecer los derechos y obligaciones entre ellos. (No implica a la Agencia de Financiación.) Aborda la organización y gestión interna del consorcio, los derechos de propiedad intelectual y procesos de resolución de conflictos internos.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2022-05-24T08:42:52Z</dcterms:created>
  <dc:creator>Michal Pivko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0x010100DE020119EB60D54AA8334C74B58623C5</vt:lpwstr>
  </property>
  <property fmtid="{D5CDD505-2E9C-101B-9397-08002B2CF9AE}" pid="3" name="MediaServiceImageTags">
    <vt:lpwstr/>
  </property>
</Properties>
</file>