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0" roundtripDataSignature="AMtx7mjgWrCeH6RPeYGVSjjPxWplIcpyT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obsah" type="obj">
  <p:cSld name="OBJECT">
    <p:spTree>
      <p:nvGrpSpPr>
        <p:cNvPr id="11" name="Shape 11"/>
        <p:cNvGrpSpPr/>
        <p:nvPr/>
      </p:nvGrpSpPr>
      <p:grpSpPr>
        <a:xfrm>
          <a:off x="0" y="0"/>
          <a:ext cx="0" cy="0"/>
          <a:chOff x="0" y="0"/>
          <a:chExt cx="0" cy="0"/>
        </a:xfrm>
      </p:grpSpPr>
      <p:sp>
        <p:nvSpPr>
          <p:cNvPr id="12" name="Google Shape;12;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 name="Google Shape;14;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dpis a svislý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vislý nadpis a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vodní snímek" type="title">
  <p:cSld name="TITLE">
    <p:spTree>
      <p:nvGrpSpPr>
        <p:cNvPr id="17" name="Shape 17"/>
        <p:cNvGrpSpPr/>
        <p:nvPr/>
      </p:nvGrpSpPr>
      <p:grpSpPr>
        <a:xfrm>
          <a:off x="0" y="0"/>
          <a:ext cx="0" cy="0"/>
          <a:chOff x="0" y="0"/>
          <a:chExt cx="0" cy="0"/>
        </a:xfrm>
      </p:grpSpPr>
      <p:sp>
        <p:nvSpPr>
          <p:cNvPr id="18" name="Google Shape;18;p1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1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Záhlaví oddílu" type="secHead">
  <p:cSld name="SECTION_HEADER">
    <p:spTree>
      <p:nvGrpSpPr>
        <p:cNvPr id="23" name="Shape 23"/>
        <p:cNvGrpSpPr/>
        <p:nvPr/>
      </p:nvGrpSpPr>
      <p:grpSpPr>
        <a:xfrm>
          <a:off x="0" y="0"/>
          <a:ext cx="0" cy="0"/>
          <a:chOff x="0" y="0"/>
          <a:chExt cx="0" cy="0"/>
        </a:xfrm>
      </p:grpSpPr>
      <p:sp>
        <p:nvSpPr>
          <p:cNvPr id="24" name="Google Shape;24;p19"/>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19"/>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va obsahy" type="twoObj">
  <p:cSld name="TWO_OBJECTS">
    <p:spTree>
      <p:nvGrpSpPr>
        <p:cNvPr id="29" name="Shape 29"/>
        <p:cNvGrpSpPr/>
        <p:nvPr/>
      </p:nvGrpSpPr>
      <p:grpSpPr>
        <a:xfrm>
          <a:off x="0" y="0"/>
          <a:ext cx="0" cy="0"/>
          <a:chOff x="0" y="0"/>
          <a:chExt cx="0" cy="0"/>
        </a:xfrm>
      </p:grpSpPr>
      <p:sp>
        <p:nvSpPr>
          <p:cNvPr id="30" name="Google Shape;30;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0"/>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20"/>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orovnání" type="twoTxTwoObj">
  <p:cSld name="TWO_OBJECTS_WITH_TEXT">
    <p:spTree>
      <p:nvGrpSpPr>
        <p:cNvPr id="36" name="Shape 36"/>
        <p:cNvGrpSpPr/>
        <p:nvPr/>
      </p:nvGrpSpPr>
      <p:grpSpPr>
        <a:xfrm>
          <a:off x="0" y="0"/>
          <a:ext cx="0" cy="0"/>
          <a:chOff x="0" y="0"/>
          <a:chExt cx="0" cy="0"/>
        </a:xfrm>
      </p:grpSpPr>
      <p:sp>
        <p:nvSpPr>
          <p:cNvPr id="37" name="Google Shape;37;p21"/>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1"/>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 name="Google Shape;39;p21"/>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21"/>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1" name="Google Shape;41;p21"/>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Jenom nadpis" type="titleOnly">
  <p:cSld name="TITLE_ONLY">
    <p:spTree>
      <p:nvGrpSpPr>
        <p:cNvPr id="45" name="Shape 45"/>
        <p:cNvGrpSpPr/>
        <p:nvPr/>
      </p:nvGrpSpPr>
      <p:grpSpPr>
        <a:xfrm>
          <a:off x="0" y="0"/>
          <a:ext cx="0" cy="0"/>
          <a:chOff x="0" y="0"/>
          <a:chExt cx="0" cy="0"/>
        </a:xfrm>
      </p:grpSpPr>
      <p:sp>
        <p:nvSpPr>
          <p:cNvPr id="46" name="Google Shape;46;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ázdný" type="blank">
  <p:cSld name="BLANK">
    <p:spTree>
      <p:nvGrpSpPr>
        <p:cNvPr id="50" name="Shape 50"/>
        <p:cNvGrpSpPr/>
        <p:nvPr/>
      </p:nvGrpSpPr>
      <p:grpSpPr>
        <a:xfrm>
          <a:off x="0" y="0"/>
          <a:ext cx="0" cy="0"/>
          <a:chOff x="0" y="0"/>
          <a:chExt cx="0" cy="0"/>
        </a:xfrm>
      </p:grpSpPr>
      <p:sp>
        <p:nvSpPr>
          <p:cNvPr id="51" name="Google Shape;51;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sah s titulkem"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24"/>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brázek s titulkem"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5183188" y="987425"/>
            <a:ext cx="6172200" cy="4873625"/>
          </a:xfrm>
          <a:prstGeom prst="rect">
            <a:avLst/>
          </a:prstGeom>
          <a:noFill/>
          <a:ln>
            <a:noFill/>
          </a:ln>
        </p:spPr>
      </p:sp>
      <p:sp>
        <p:nvSpPr>
          <p:cNvPr id="64" name="Google Shape;64;p2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cs-CZ"/>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cs-CZ"/>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3" name="Shape 83"/>
        <p:cNvGrpSpPr/>
        <p:nvPr/>
      </p:nvGrpSpPr>
      <p:grpSpPr>
        <a:xfrm>
          <a:off x="0" y="0"/>
          <a:ext cx="0" cy="0"/>
          <a:chOff x="0" y="0"/>
          <a:chExt cx="0" cy="0"/>
        </a:xfrm>
      </p:grpSpPr>
      <p:sp>
        <p:nvSpPr>
          <p:cNvPr id="84" name="Google Shape;84;p1"/>
          <p:cNvSpPr txBox="1"/>
          <p:nvPr>
            <p:ph type="title"/>
          </p:nvPr>
        </p:nvSpPr>
        <p:spPr>
          <a:xfrm>
            <a:off x="1036948" y="2300139"/>
            <a:ext cx="10316852" cy="79514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124591"/>
              </a:buClr>
              <a:buSzPts val="4400"/>
              <a:buFont typeface="Calibri"/>
              <a:buNone/>
            </a:pPr>
            <a:r>
              <a:rPr b="1" lang="cs-CZ">
                <a:solidFill>
                  <a:srgbClr val="124591"/>
                </a:solidFill>
              </a:rPr>
              <a:t>Innovation project management course</a:t>
            </a:r>
            <a:endParaRPr b="1">
              <a:solidFill>
                <a:srgbClr val="124591"/>
              </a:solidFill>
            </a:endParaRPr>
          </a:p>
        </p:txBody>
      </p:sp>
      <p:sp>
        <p:nvSpPr>
          <p:cNvPr id="85" name="Google Shape;85;p1"/>
          <p:cNvSpPr txBox="1"/>
          <p:nvPr>
            <p:ph idx="1" type="body"/>
          </p:nvPr>
        </p:nvSpPr>
        <p:spPr>
          <a:xfrm>
            <a:off x="1366886" y="3165050"/>
            <a:ext cx="10316852" cy="104012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800"/>
              <a:buNone/>
            </a:pPr>
            <a:r>
              <a:rPr b="1" lang="cs-CZ"/>
              <a:t>Stage 4: Implementation</a:t>
            </a:r>
            <a:endParaRPr b="1"/>
          </a:p>
          <a:p>
            <a:pPr indent="0" lvl="0" marL="0" rtl="0" algn="ctr">
              <a:lnSpc>
                <a:spcPct val="90000"/>
              </a:lnSpc>
              <a:spcBef>
                <a:spcPts val="1000"/>
              </a:spcBef>
              <a:spcAft>
                <a:spcPts val="0"/>
              </a:spcAft>
              <a:buClr>
                <a:schemeClr val="dk1"/>
              </a:buClr>
              <a:buSzPts val="2800"/>
              <a:buNone/>
            </a:pPr>
            <a:r>
              <a:rPr lang="cs-CZ"/>
              <a:t>Barbora Dvořáková &amp; Michal Pivko</a:t>
            </a:r>
            <a:endParaRPr/>
          </a:p>
          <a:p>
            <a:pPr indent="0" lvl="0" marL="0" rtl="0" algn="ctr">
              <a:lnSpc>
                <a:spcPct val="90000"/>
              </a:lnSpc>
              <a:spcBef>
                <a:spcPts val="1000"/>
              </a:spcBef>
              <a:spcAft>
                <a:spcPts val="0"/>
              </a:spcAft>
              <a:buClr>
                <a:schemeClr val="dk1"/>
              </a:buClr>
              <a:buSzPts val="2800"/>
              <a:buNone/>
            </a:pPr>
            <a:r>
              <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2" name="Shape 142"/>
        <p:cNvGrpSpPr/>
        <p:nvPr/>
      </p:nvGrpSpPr>
      <p:grpSpPr>
        <a:xfrm>
          <a:off x="0" y="0"/>
          <a:ext cx="0" cy="0"/>
          <a:chOff x="0" y="0"/>
          <a:chExt cx="0" cy="0"/>
        </a:xfrm>
      </p:grpSpPr>
      <p:sp>
        <p:nvSpPr>
          <p:cNvPr id="143" name="Google Shape;143;p10"/>
          <p:cNvSpPr txBox="1"/>
          <p:nvPr>
            <p:ph type="title"/>
          </p:nvPr>
        </p:nvSpPr>
        <p:spPr>
          <a:xfrm>
            <a:off x="406707" y="808185"/>
            <a:ext cx="315266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Calibri"/>
              <a:buNone/>
            </a:pPr>
            <a:br>
              <a:rPr b="1" lang="cs-CZ" sz="3600">
                <a:solidFill>
                  <a:srgbClr val="FF0000"/>
                </a:solidFill>
              </a:rPr>
            </a:br>
            <a:br>
              <a:rPr b="1" lang="cs-CZ" sz="3600">
                <a:solidFill>
                  <a:srgbClr val="FF0000"/>
                </a:solidFill>
              </a:rPr>
            </a:br>
            <a:r>
              <a:rPr b="1" lang="cs-CZ" sz="3600">
                <a:solidFill>
                  <a:srgbClr val="FF0000"/>
                </a:solidFill>
              </a:rPr>
              <a:t>MANAGE</a:t>
            </a:r>
            <a:br>
              <a:rPr b="1" lang="cs-CZ" sz="3600">
                <a:solidFill>
                  <a:srgbClr val="FF0000"/>
                </a:solidFill>
              </a:rPr>
            </a:br>
            <a:r>
              <a:rPr b="1" lang="cs-CZ" sz="3600">
                <a:solidFill>
                  <a:srgbClr val="FF0000"/>
                </a:solidFill>
              </a:rPr>
              <a:t>RESOURCES</a:t>
            </a:r>
            <a:br>
              <a:rPr b="1" lang="cs-CZ" sz="3600">
                <a:solidFill>
                  <a:srgbClr val="FF0000"/>
                </a:solidFill>
              </a:rPr>
            </a:br>
            <a:br>
              <a:rPr b="1" lang="cs-CZ" sz="3600">
                <a:solidFill>
                  <a:srgbClr val="FF0000"/>
                </a:solidFill>
              </a:rPr>
            </a:br>
            <a:r>
              <a:rPr b="1" lang="cs-CZ" sz="3600">
                <a:solidFill>
                  <a:srgbClr val="FF0000"/>
                </a:solidFill>
              </a:rPr>
              <a:t>MANAGING</a:t>
            </a:r>
            <a:br>
              <a:rPr b="1" lang="cs-CZ" sz="3600">
                <a:solidFill>
                  <a:srgbClr val="FF0000"/>
                </a:solidFill>
              </a:rPr>
            </a:br>
            <a:r>
              <a:rPr b="1" lang="cs-CZ" sz="3600">
                <a:solidFill>
                  <a:srgbClr val="FF0000"/>
                </a:solidFill>
              </a:rPr>
              <a:t>BUDGET</a:t>
            </a:r>
            <a:endParaRPr/>
          </a:p>
        </p:txBody>
      </p:sp>
      <p:sp>
        <p:nvSpPr>
          <p:cNvPr id="144" name="Google Shape;144;p10"/>
          <p:cNvSpPr txBox="1"/>
          <p:nvPr>
            <p:ph idx="1" type="body"/>
          </p:nvPr>
        </p:nvSpPr>
        <p:spPr>
          <a:xfrm>
            <a:off x="4438650" y="808185"/>
            <a:ext cx="7239000" cy="5554515"/>
          </a:xfrm>
          <a:prstGeom prst="rect">
            <a:avLst/>
          </a:prstGeom>
          <a:noFill/>
          <a:ln>
            <a:noFill/>
          </a:ln>
        </p:spPr>
        <p:txBody>
          <a:bodyPr anchorCtr="0" anchor="t" bIns="45700" lIns="91425" spcFirstLastPara="1" rIns="91425" wrap="square" tIns="45700">
            <a:normAutofit fontScale="92500"/>
          </a:bodyPr>
          <a:lstStyle/>
          <a:p>
            <a:pPr indent="0" lvl="0" marL="0" rtl="0" algn="just">
              <a:lnSpc>
                <a:spcPct val="90000"/>
              </a:lnSpc>
              <a:spcBef>
                <a:spcPts val="0"/>
              </a:spcBef>
              <a:spcAft>
                <a:spcPts val="0"/>
              </a:spcAft>
              <a:buClr>
                <a:srgbClr val="124591"/>
              </a:buClr>
              <a:buSzPct val="100000"/>
              <a:buNone/>
            </a:pPr>
            <a:r>
              <a:rPr b="1" lang="cs-CZ" sz="2600">
                <a:solidFill>
                  <a:srgbClr val="124591"/>
                </a:solidFill>
                <a:latin typeface="Calibri"/>
                <a:ea typeface="Calibri"/>
                <a:cs typeface="Calibri"/>
                <a:sym typeface="Calibri"/>
              </a:rPr>
              <a:t>Project Budget = </a:t>
            </a:r>
            <a:r>
              <a:rPr lang="cs-CZ" sz="2600"/>
              <a:t>detailed estimation of all costs  needed to complete the project. It is continuously reviewed, revised, and updated. </a:t>
            </a:r>
            <a:endParaRPr>
              <a:solidFill>
                <a:schemeClr val="accent1"/>
              </a:solidFill>
            </a:endParaRPr>
          </a:p>
          <a:p>
            <a:pPr indent="0" lvl="0" marL="0" rtl="0" algn="just">
              <a:lnSpc>
                <a:spcPct val="90000"/>
              </a:lnSpc>
              <a:spcBef>
                <a:spcPts val="1000"/>
              </a:spcBef>
              <a:spcAft>
                <a:spcPts val="0"/>
              </a:spcAft>
              <a:buClr>
                <a:schemeClr val="dk1"/>
              </a:buClr>
              <a:buSzPct val="100000"/>
              <a:buNone/>
            </a:pPr>
            <a:r>
              <a:rPr lang="cs-CZ" sz="2600"/>
              <a:t>The most common </a:t>
            </a:r>
            <a:r>
              <a:rPr lang="cs-CZ" sz="2600">
                <a:solidFill>
                  <a:srgbClr val="124591"/>
                </a:solidFill>
                <a:latin typeface="Calibri"/>
                <a:ea typeface="Calibri"/>
                <a:cs typeface="Calibri"/>
                <a:sym typeface="Calibri"/>
              </a:rPr>
              <a:t>project cost categories</a:t>
            </a:r>
            <a:r>
              <a:rPr lang="cs-CZ" sz="2600">
                <a:solidFill>
                  <a:schemeClr val="accent1"/>
                </a:solidFill>
              </a:rPr>
              <a:t> </a:t>
            </a:r>
            <a:r>
              <a:rPr lang="cs-CZ" sz="2600"/>
              <a:t>are: personnel, travelling, consumables, services, subcontracting, equipment</a:t>
            </a:r>
            <a:endParaRPr sz="2600"/>
          </a:p>
          <a:p>
            <a:pPr indent="0" lvl="0" marL="0" rtl="0" algn="just">
              <a:lnSpc>
                <a:spcPct val="90000"/>
              </a:lnSpc>
              <a:spcBef>
                <a:spcPts val="1000"/>
              </a:spcBef>
              <a:spcAft>
                <a:spcPts val="0"/>
              </a:spcAft>
              <a:buClr>
                <a:schemeClr val="dk1"/>
              </a:buClr>
              <a:buSzPct val="100000"/>
              <a:buNone/>
            </a:pPr>
            <a:r>
              <a:rPr lang="cs-CZ" sz="2600"/>
              <a:t>Once the project budget has been reviewed and approved the next step is to create a </a:t>
            </a:r>
            <a:r>
              <a:rPr lang="cs-CZ" sz="2600">
                <a:solidFill>
                  <a:srgbClr val="124591"/>
                </a:solidFill>
                <a:latin typeface="Calibri"/>
                <a:ea typeface="Calibri"/>
                <a:cs typeface="Calibri"/>
                <a:sym typeface="Calibri"/>
              </a:rPr>
              <a:t>budget baseline</a:t>
            </a:r>
            <a:r>
              <a:rPr lang="cs-CZ" sz="2600">
                <a:solidFill>
                  <a:srgbClr val="124591"/>
                </a:solidFill>
              </a:rPr>
              <a:t> </a:t>
            </a:r>
            <a:r>
              <a:rPr lang="cs-CZ" sz="2600">
                <a:solidFill>
                  <a:srgbClr val="124591"/>
                </a:solidFill>
                <a:latin typeface="Calibri"/>
                <a:ea typeface="Calibri"/>
                <a:cs typeface="Calibri"/>
                <a:sym typeface="Calibri"/>
              </a:rPr>
              <a:t>=</a:t>
            </a:r>
            <a:r>
              <a:rPr lang="cs-CZ" sz="2600"/>
              <a:t> a time-phased budget that project managers use to measure and monitor budget performance. </a:t>
            </a:r>
            <a:endParaRPr sz="2600"/>
          </a:p>
          <a:p>
            <a:pPr indent="0" lvl="0" marL="0" rtl="0" algn="just">
              <a:lnSpc>
                <a:spcPct val="90000"/>
              </a:lnSpc>
              <a:spcBef>
                <a:spcPts val="1000"/>
              </a:spcBef>
              <a:spcAft>
                <a:spcPts val="0"/>
              </a:spcAft>
              <a:buClr>
                <a:srgbClr val="124591"/>
              </a:buClr>
              <a:buSzPct val="100000"/>
              <a:buNone/>
            </a:pPr>
            <a:r>
              <a:rPr lang="cs-CZ" sz="2600">
                <a:solidFill>
                  <a:srgbClr val="124591"/>
                </a:solidFill>
                <a:latin typeface="Calibri"/>
                <a:ea typeface="Calibri"/>
                <a:cs typeface="Calibri"/>
                <a:sym typeface="Calibri"/>
              </a:rPr>
              <a:t>Budget Execution =</a:t>
            </a:r>
            <a:r>
              <a:rPr lang="cs-CZ" sz="2600">
                <a:solidFill>
                  <a:schemeClr val="accent1"/>
                </a:solidFill>
              </a:rPr>
              <a:t> </a:t>
            </a:r>
            <a:r>
              <a:rPr lang="cs-CZ" sz="2600"/>
              <a:t>the action of authorizing the expenses approved in the budget. The project manager then initiates to carry the activities that lead to hiring project staff, purchase of equipment, materials and services, all according to a </a:t>
            </a:r>
            <a:r>
              <a:rPr lang="cs-CZ" sz="2600">
                <a:solidFill>
                  <a:srgbClr val="124591"/>
                </a:solidFill>
                <a:latin typeface="Calibri"/>
                <a:ea typeface="Calibri"/>
                <a:cs typeface="Calibri"/>
                <a:sym typeface="Calibri"/>
              </a:rPr>
              <a:t>project procurement plan. </a:t>
            </a:r>
            <a:endParaRPr sz="2600">
              <a:solidFill>
                <a:srgbClr val="124591"/>
              </a:solidFill>
              <a:latin typeface="Calibri"/>
              <a:ea typeface="Calibri"/>
              <a:cs typeface="Calibri"/>
              <a:sym typeface="Calibri"/>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8" name="Shape 148"/>
        <p:cNvGrpSpPr/>
        <p:nvPr/>
      </p:nvGrpSpPr>
      <p:grpSpPr>
        <a:xfrm>
          <a:off x="0" y="0"/>
          <a:ext cx="0" cy="0"/>
          <a:chOff x="0" y="0"/>
          <a:chExt cx="0" cy="0"/>
        </a:xfrm>
      </p:grpSpPr>
      <p:sp>
        <p:nvSpPr>
          <p:cNvPr id="149" name="Google Shape;149;p11"/>
          <p:cNvSpPr txBox="1"/>
          <p:nvPr>
            <p:ph idx="1" type="body"/>
          </p:nvPr>
        </p:nvSpPr>
        <p:spPr>
          <a:xfrm>
            <a:off x="3468965" y="952500"/>
            <a:ext cx="7980085" cy="5029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FF0000"/>
              </a:buClr>
              <a:buSzPts val="2400"/>
              <a:buNone/>
            </a:pPr>
            <a:r>
              <a:rPr lang="cs-CZ" sz="2400">
                <a:solidFill>
                  <a:srgbClr val="FF0000"/>
                </a:solidFill>
              </a:rPr>
              <a:t>Quality </a:t>
            </a:r>
            <a:r>
              <a:rPr lang="cs-CZ" sz="2400"/>
              <a:t>is degree to which the project fulfills requirements.</a:t>
            </a:r>
            <a:endParaRPr sz="2400"/>
          </a:p>
          <a:p>
            <a:pPr indent="0" lvl="0" marL="0" rtl="0" algn="just">
              <a:lnSpc>
                <a:spcPct val="90000"/>
              </a:lnSpc>
              <a:spcBef>
                <a:spcPts val="1000"/>
              </a:spcBef>
              <a:spcAft>
                <a:spcPts val="0"/>
              </a:spcAft>
              <a:buClr>
                <a:srgbClr val="FF0000"/>
              </a:buClr>
              <a:buSzPts val="2400"/>
              <a:buNone/>
            </a:pPr>
            <a:r>
              <a:rPr lang="cs-CZ" sz="2400">
                <a:solidFill>
                  <a:srgbClr val="FF0000"/>
                </a:solidFill>
              </a:rPr>
              <a:t>Project quality management </a:t>
            </a:r>
            <a:r>
              <a:rPr lang="cs-CZ" sz="2400"/>
              <a:t>= process through which quality is managed and maintained throughout a project. </a:t>
            </a:r>
            <a:endParaRPr sz="2400">
              <a:solidFill>
                <a:srgbClr val="FF0000"/>
              </a:solidFill>
            </a:endParaRPr>
          </a:p>
          <a:p>
            <a:pPr indent="0" lvl="0" marL="0" rtl="0" algn="l">
              <a:lnSpc>
                <a:spcPct val="90000"/>
              </a:lnSpc>
              <a:spcBef>
                <a:spcPts val="1000"/>
              </a:spcBef>
              <a:spcAft>
                <a:spcPts val="0"/>
              </a:spcAft>
              <a:buClr>
                <a:srgbClr val="124591"/>
              </a:buClr>
              <a:buSzPts val="2400"/>
              <a:buNone/>
            </a:pPr>
            <a:r>
              <a:rPr b="1" lang="cs-CZ" sz="2400">
                <a:solidFill>
                  <a:srgbClr val="124591"/>
                </a:solidFill>
                <a:latin typeface="Calibri"/>
                <a:ea typeface="Calibri"/>
                <a:cs typeface="Calibri"/>
                <a:sym typeface="Calibri"/>
              </a:rPr>
              <a:t>Quality management processes</a:t>
            </a:r>
            <a:endParaRPr b="1" sz="2400">
              <a:solidFill>
                <a:srgbClr val="124591"/>
              </a:solidFill>
              <a:latin typeface="Calibri"/>
              <a:ea typeface="Calibri"/>
              <a:cs typeface="Calibri"/>
              <a:sym typeface="Calibri"/>
            </a:endParaRPr>
          </a:p>
          <a:p>
            <a:pPr indent="-228600" lvl="0" marL="228600" rtl="0" algn="l">
              <a:lnSpc>
                <a:spcPct val="90000"/>
              </a:lnSpc>
              <a:spcBef>
                <a:spcPts val="1000"/>
              </a:spcBef>
              <a:spcAft>
                <a:spcPts val="0"/>
              </a:spcAft>
              <a:buClr>
                <a:srgbClr val="124591"/>
              </a:buClr>
              <a:buSzPts val="2200"/>
              <a:buFont typeface="Courier New"/>
              <a:buChar char="o"/>
            </a:pPr>
            <a:r>
              <a:rPr lang="cs-CZ" sz="2200">
                <a:solidFill>
                  <a:srgbClr val="124591"/>
                </a:solidFill>
                <a:latin typeface="Calibri"/>
                <a:ea typeface="Calibri"/>
                <a:cs typeface="Calibri"/>
                <a:sym typeface="Calibri"/>
              </a:rPr>
              <a:t>Internal =</a:t>
            </a:r>
            <a:r>
              <a:rPr lang="cs-CZ" sz="2400"/>
              <a:t> within the consortium (proofreading, presenations of outputs/activities+ feedback)</a:t>
            </a:r>
            <a:endParaRPr sz="2400">
              <a:solidFill>
                <a:srgbClr val="124591"/>
              </a:solidFill>
            </a:endParaRPr>
          </a:p>
          <a:p>
            <a:pPr indent="-228600" lvl="0" marL="228600" rtl="0" algn="l">
              <a:lnSpc>
                <a:spcPct val="90000"/>
              </a:lnSpc>
              <a:spcBef>
                <a:spcPts val="1000"/>
              </a:spcBef>
              <a:spcAft>
                <a:spcPts val="0"/>
              </a:spcAft>
              <a:buClr>
                <a:srgbClr val="124591"/>
              </a:buClr>
              <a:buSzPts val="2200"/>
              <a:buFont typeface="Courier New"/>
              <a:buChar char="o"/>
            </a:pPr>
            <a:r>
              <a:rPr lang="cs-CZ" sz="2200">
                <a:solidFill>
                  <a:srgbClr val="124591"/>
                </a:solidFill>
                <a:latin typeface="Calibri"/>
                <a:ea typeface="Calibri"/>
                <a:cs typeface="Calibri"/>
                <a:sym typeface="Calibri"/>
              </a:rPr>
              <a:t>External = </a:t>
            </a:r>
            <a:r>
              <a:rPr lang="cs-CZ" sz="2400"/>
              <a:t>Advisory board, external experts´feedback</a:t>
            </a:r>
            <a:endParaRPr sz="2400"/>
          </a:p>
          <a:p>
            <a:pPr indent="-228600" lvl="0" marL="228600" rtl="0" algn="l">
              <a:lnSpc>
                <a:spcPct val="90000"/>
              </a:lnSpc>
              <a:spcBef>
                <a:spcPts val="1000"/>
              </a:spcBef>
              <a:spcAft>
                <a:spcPts val="0"/>
              </a:spcAft>
              <a:buClr>
                <a:srgbClr val="124591"/>
              </a:buClr>
              <a:buSzPts val="2200"/>
              <a:buFont typeface="Courier New"/>
              <a:buChar char="o"/>
            </a:pPr>
            <a:r>
              <a:rPr lang="cs-CZ" sz="2200">
                <a:solidFill>
                  <a:srgbClr val="124591"/>
                </a:solidFill>
                <a:latin typeface="Calibri"/>
                <a:ea typeface="Calibri"/>
                <a:cs typeface="Calibri"/>
                <a:sym typeface="Calibri"/>
              </a:rPr>
              <a:t>Project sponsor/grant provider </a:t>
            </a:r>
            <a:r>
              <a:rPr lang="cs-CZ" sz="2400"/>
              <a:t>= assessment, evaluation, recommendations for improvement</a:t>
            </a:r>
            <a:endParaRPr sz="2400"/>
          </a:p>
          <a:p>
            <a:pPr indent="0" lvl="0" marL="0" rtl="0" algn="l">
              <a:lnSpc>
                <a:spcPct val="90000"/>
              </a:lnSpc>
              <a:spcBef>
                <a:spcPts val="1000"/>
              </a:spcBef>
              <a:spcAft>
                <a:spcPts val="0"/>
              </a:spcAft>
              <a:buClr>
                <a:schemeClr val="dk1"/>
              </a:buClr>
              <a:buSzPts val="2400"/>
              <a:buNone/>
            </a:pPr>
            <a:r>
              <a:rPr lang="cs-CZ" sz="2400"/>
              <a:t>Quality plan         Quality assurance         Quality control</a:t>
            </a:r>
            <a:endParaRPr sz="2400"/>
          </a:p>
        </p:txBody>
      </p:sp>
      <p:sp>
        <p:nvSpPr>
          <p:cNvPr id="150" name="Google Shape;150;p11"/>
          <p:cNvSpPr txBox="1"/>
          <p:nvPr/>
        </p:nvSpPr>
        <p:spPr>
          <a:xfrm>
            <a:off x="40639" y="-2022"/>
            <a:ext cx="3305060" cy="378565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rgbClr val="124591"/>
              </a:solidFill>
              <a:latin typeface="Calibri"/>
              <a:ea typeface="Calibri"/>
              <a:cs typeface="Calibri"/>
              <a:sym typeface="Calibri"/>
            </a:endParaRPr>
          </a:p>
          <a:p>
            <a:pPr indent="0" lvl="0" marL="0" marR="0" rtl="0" algn="l">
              <a:spcBef>
                <a:spcPts val="0"/>
              </a:spcBef>
              <a:spcAft>
                <a:spcPts val="0"/>
              </a:spcAft>
              <a:buNone/>
            </a:pPr>
            <a:r>
              <a:t/>
            </a:r>
            <a:endParaRPr b="1" sz="3600">
              <a:solidFill>
                <a:srgbClr val="124591"/>
              </a:solidFill>
              <a:latin typeface="Calibri"/>
              <a:ea typeface="Calibri"/>
              <a:cs typeface="Calibri"/>
              <a:sym typeface="Calibri"/>
            </a:endParaRPr>
          </a:p>
          <a:p>
            <a:pPr indent="0" lvl="0" marL="0" marR="0" rtl="0" algn="l">
              <a:spcBef>
                <a:spcPts val="0"/>
              </a:spcBef>
              <a:spcAft>
                <a:spcPts val="0"/>
              </a:spcAft>
              <a:buNone/>
            </a:pPr>
            <a:r>
              <a:rPr b="1" lang="cs-CZ" sz="3600">
                <a:solidFill>
                  <a:srgbClr val="124591"/>
                </a:solidFill>
                <a:latin typeface="Calibri"/>
                <a:ea typeface="Calibri"/>
                <a:cs typeface="Calibri"/>
                <a:sym typeface="Calibri"/>
              </a:rPr>
              <a:t>MANAGE</a:t>
            </a:r>
            <a:br>
              <a:rPr b="1" lang="cs-CZ" sz="3600">
                <a:solidFill>
                  <a:srgbClr val="124591"/>
                </a:solidFill>
                <a:latin typeface="Calibri"/>
                <a:ea typeface="Calibri"/>
                <a:cs typeface="Calibri"/>
                <a:sym typeface="Calibri"/>
              </a:rPr>
            </a:br>
            <a:r>
              <a:rPr b="1" lang="cs-CZ" sz="3600">
                <a:solidFill>
                  <a:srgbClr val="124591"/>
                </a:solidFill>
                <a:latin typeface="Calibri"/>
                <a:ea typeface="Calibri"/>
                <a:cs typeface="Calibri"/>
                <a:sym typeface="Calibri"/>
              </a:rPr>
              <a:t>QUALITY</a:t>
            </a:r>
            <a:br>
              <a:rPr b="1" lang="cs-CZ" sz="3600">
                <a:solidFill>
                  <a:srgbClr val="124591"/>
                </a:solidFill>
                <a:latin typeface="Calibri"/>
                <a:ea typeface="Calibri"/>
                <a:cs typeface="Calibri"/>
                <a:sym typeface="Calibri"/>
              </a:rPr>
            </a:br>
            <a:br>
              <a:rPr b="1" lang="cs-CZ" sz="2400">
                <a:solidFill>
                  <a:srgbClr val="124591"/>
                </a:solidFill>
                <a:latin typeface="Calibri"/>
                <a:ea typeface="Calibri"/>
                <a:cs typeface="Calibri"/>
                <a:sym typeface="Calibri"/>
              </a:rPr>
            </a:br>
            <a:r>
              <a:rPr b="1" lang="cs-CZ" sz="3600">
                <a:solidFill>
                  <a:srgbClr val="124591"/>
                </a:solidFill>
                <a:latin typeface="Calibri"/>
                <a:ea typeface="Calibri"/>
                <a:cs typeface="Calibri"/>
                <a:sym typeface="Calibri"/>
              </a:rPr>
              <a:t>MONITORING </a:t>
            </a:r>
            <a:endParaRPr b="1" sz="2400">
              <a:solidFill>
                <a:srgbClr val="124591"/>
              </a:solidFill>
              <a:latin typeface="Calibri"/>
              <a:ea typeface="Calibri"/>
              <a:cs typeface="Calibri"/>
              <a:sym typeface="Calibri"/>
            </a:endParaRPr>
          </a:p>
          <a:p>
            <a:pPr indent="0" lvl="0" marL="0" marR="0" rtl="0" algn="l">
              <a:spcBef>
                <a:spcPts val="0"/>
              </a:spcBef>
              <a:spcAft>
                <a:spcPts val="0"/>
              </a:spcAft>
              <a:buNone/>
            </a:pPr>
            <a:r>
              <a:rPr b="1" lang="cs-CZ" sz="3600">
                <a:solidFill>
                  <a:srgbClr val="124591"/>
                </a:solidFill>
                <a:latin typeface="Calibri"/>
                <a:ea typeface="Calibri"/>
                <a:cs typeface="Calibri"/>
                <a:sym typeface="Calibri"/>
              </a:rPr>
              <a:t>QUALITY</a:t>
            </a:r>
            <a:endParaRPr sz="2200">
              <a:solidFill>
                <a:srgbClr val="124591"/>
              </a:solidFill>
              <a:latin typeface="Calibri"/>
              <a:ea typeface="Calibri"/>
              <a:cs typeface="Calibri"/>
              <a:sym typeface="Calibri"/>
            </a:endParaRPr>
          </a:p>
        </p:txBody>
      </p:sp>
      <p:cxnSp>
        <p:nvCxnSpPr>
          <p:cNvPr id="151" name="Google Shape;151;p11"/>
          <p:cNvCxnSpPr/>
          <p:nvPr/>
        </p:nvCxnSpPr>
        <p:spPr>
          <a:xfrm>
            <a:off x="5086350" y="4895850"/>
            <a:ext cx="514350"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152" name="Google Shape;152;p11"/>
          <p:cNvCxnSpPr/>
          <p:nvPr/>
        </p:nvCxnSpPr>
        <p:spPr>
          <a:xfrm>
            <a:off x="7905750" y="4895850"/>
            <a:ext cx="514350" cy="0"/>
          </a:xfrm>
          <a:prstGeom prst="straightConnector1">
            <a:avLst/>
          </a:prstGeom>
          <a:noFill/>
          <a:ln cap="flat" cmpd="sng" w="9525">
            <a:solidFill>
              <a:schemeClr val="accent1"/>
            </a:solidFill>
            <a:prstDash val="solid"/>
            <a:miter lim="800000"/>
            <a:headEnd len="sm" w="sm" type="none"/>
            <a:tailEnd len="med" w="med" type="triangle"/>
          </a:ln>
        </p:spPr>
      </p:cxn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6" name="Shape 156"/>
        <p:cNvGrpSpPr/>
        <p:nvPr/>
      </p:nvGrpSpPr>
      <p:grpSpPr>
        <a:xfrm>
          <a:off x="0" y="0"/>
          <a:ext cx="0" cy="0"/>
          <a:chOff x="0" y="0"/>
          <a:chExt cx="0" cy="0"/>
        </a:xfrm>
      </p:grpSpPr>
      <p:sp>
        <p:nvSpPr>
          <p:cNvPr id="157" name="Google Shape;157;p12"/>
          <p:cNvSpPr txBox="1"/>
          <p:nvPr>
            <p:ph type="title"/>
          </p:nvPr>
        </p:nvSpPr>
        <p:spPr>
          <a:xfrm>
            <a:off x="578615" y="982389"/>
            <a:ext cx="3106757" cy="123375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Calibri"/>
              <a:buNone/>
            </a:pPr>
            <a:br>
              <a:rPr b="1" lang="cs-CZ" sz="3600">
                <a:solidFill>
                  <a:srgbClr val="FF0000"/>
                </a:solidFill>
              </a:rPr>
            </a:br>
            <a:br>
              <a:rPr b="1" lang="cs-CZ" sz="3600"/>
            </a:br>
            <a:br>
              <a:rPr b="1" lang="cs-CZ" sz="3600"/>
            </a:br>
            <a:br>
              <a:rPr b="1" lang="cs-CZ" sz="3600"/>
            </a:br>
            <a:r>
              <a:rPr b="1" lang="cs-CZ" sz="3600">
                <a:solidFill>
                  <a:srgbClr val="FF0000"/>
                </a:solidFill>
              </a:rPr>
              <a:t>MANAGE</a:t>
            </a:r>
            <a:br>
              <a:rPr b="1" lang="cs-CZ" sz="3600">
                <a:solidFill>
                  <a:srgbClr val="FF0000"/>
                </a:solidFill>
              </a:rPr>
            </a:br>
            <a:r>
              <a:rPr b="1" lang="cs-CZ" sz="3600">
                <a:solidFill>
                  <a:srgbClr val="FF0000"/>
                </a:solidFill>
              </a:rPr>
              <a:t>WORK</a:t>
            </a:r>
            <a:br>
              <a:rPr b="1" lang="cs-CZ" sz="3600">
                <a:solidFill>
                  <a:srgbClr val="FF0000"/>
                </a:solidFill>
              </a:rPr>
            </a:br>
            <a:br>
              <a:rPr b="1" lang="cs-CZ" sz="3600">
                <a:solidFill>
                  <a:srgbClr val="FF0000"/>
                </a:solidFill>
              </a:rPr>
            </a:br>
            <a:r>
              <a:rPr b="1" lang="cs-CZ" sz="3600">
                <a:solidFill>
                  <a:srgbClr val="FF0000"/>
                </a:solidFill>
              </a:rPr>
              <a:t>MONITORING </a:t>
            </a:r>
            <a:br>
              <a:rPr b="1" lang="cs-CZ" sz="3600">
                <a:solidFill>
                  <a:srgbClr val="FF0000"/>
                </a:solidFill>
              </a:rPr>
            </a:br>
            <a:r>
              <a:rPr b="1" lang="cs-CZ" sz="3600">
                <a:solidFill>
                  <a:srgbClr val="FF0000"/>
                </a:solidFill>
              </a:rPr>
              <a:t>OF PROJECT </a:t>
            </a:r>
            <a:br>
              <a:rPr b="1" lang="cs-CZ" sz="3600">
                <a:solidFill>
                  <a:srgbClr val="FF0000"/>
                </a:solidFill>
              </a:rPr>
            </a:br>
            <a:r>
              <a:rPr b="1" lang="cs-CZ" sz="3600">
                <a:solidFill>
                  <a:srgbClr val="FF0000"/>
                </a:solidFill>
              </a:rPr>
              <a:t>PROGRES</a:t>
            </a:r>
            <a:endParaRPr b="1" sz="3600"/>
          </a:p>
        </p:txBody>
      </p:sp>
      <p:sp>
        <p:nvSpPr>
          <p:cNvPr id="158" name="Google Shape;158;p12"/>
          <p:cNvSpPr txBox="1"/>
          <p:nvPr>
            <p:ph idx="1" type="body"/>
          </p:nvPr>
        </p:nvSpPr>
        <p:spPr>
          <a:xfrm>
            <a:off x="4438650" y="808185"/>
            <a:ext cx="7239000" cy="555451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0000"/>
              </a:lnSpc>
              <a:spcBef>
                <a:spcPts val="0"/>
              </a:spcBef>
              <a:spcAft>
                <a:spcPts val="0"/>
              </a:spcAft>
              <a:buClr>
                <a:srgbClr val="124591"/>
              </a:buClr>
              <a:buSzPct val="100000"/>
              <a:buNone/>
            </a:pPr>
            <a:r>
              <a:rPr b="1" lang="cs-CZ" sz="3100">
                <a:solidFill>
                  <a:srgbClr val="124591"/>
                </a:solidFill>
                <a:latin typeface="Calibri"/>
                <a:ea typeface="Calibri"/>
                <a:cs typeface="Calibri"/>
                <a:sym typeface="Calibri"/>
              </a:rPr>
              <a:t>Monitoring of Project Performance and Progress -</a:t>
            </a:r>
            <a:r>
              <a:rPr lang="cs-CZ">
                <a:solidFill>
                  <a:schemeClr val="accent1"/>
                </a:solidFill>
              </a:rPr>
              <a:t> </a:t>
            </a:r>
            <a:r>
              <a:rPr lang="cs-CZ"/>
              <a:t>collecting information about the state of the project’s progress =  tracking the project dimensions of scope, schedule, cost and quality, monitors risks, issues and project change, and forecasts their evolution  using performance measures (KPIs or others)</a:t>
            </a:r>
            <a:endParaRPr/>
          </a:p>
          <a:p>
            <a:pPr indent="0" lvl="0" marL="0" rtl="0" algn="just">
              <a:lnSpc>
                <a:spcPct val="90000"/>
              </a:lnSpc>
              <a:spcBef>
                <a:spcPts val="1000"/>
              </a:spcBef>
              <a:spcAft>
                <a:spcPts val="0"/>
              </a:spcAft>
              <a:buClr>
                <a:srgbClr val="FF0000"/>
              </a:buClr>
              <a:buSzPct val="100000"/>
              <a:buNone/>
            </a:pPr>
            <a:r>
              <a:rPr b="1" lang="cs-CZ">
                <a:solidFill>
                  <a:srgbClr val="FF0000"/>
                </a:solidFill>
              </a:rPr>
              <a:t>Project Work Plan </a:t>
            </a:r>
            <a:r>
              <a:rPr lang="cs-CZ"/>
              <a:t>as a reference for monitoring project performance </a:t>
            </a:r>
            <a:endParaRPr/>
          </a:p>
          <a:p>
            <a:pPr indent="0" lvl="0" marL="0" rtl="0" algn="l">
              <a:lnSpc>
                <a:spcPct val="90000"/>
              </a:lnSpc>
              <a:spcBef>
                <a:spcPts val="1600"/>
              </a:spcBef>
              <a:spcAft>
                <a:spcPts val="0"/>
              </a:spcAft>
              <a:buClr>
                <a:srgbClr val="FF0000"/>
              </a:buClr>
              <a:buSzPct val="100000"/>
              <a:buNone/>
            </a:pPr>
            <a:r>
              <a:rPr b="1" lang="cs-CZ">
                <a:solidFill>
                  <a:srgbClr val="FF0000"/>
                </a:solidFill>
              </a:rPr>
              <a:t>Exchange information</a:t>
            </a:r>
            <a:r>
              <a:rPr lang="cs-CZ">
                <a:solidFill>
                  <a:srgbClr val="FF0000"/>
                </a:solidFill>
              </a:rPr>
              <a:t> </a:t>
            </a:r>
            <a:r>
              <a:rPr lang="cs-CZ"/>
              <a:t>about the project’s current status and next steps with the Project Team</a:t>
            </a:r>
            <a:endParaRPr/>
          </a:p>
          <a:p>
            <a:pPr indent="0" lvl="0" marL="0" rtl="0" algn="just">
              <a:lnSpc>
                <a:spcPct val="90000"/>
              </a:lnSpc>
              <a:spcBef>
                <a:spcPts val="1000"/>
              </a:spcBef>
              <a:spcAft>
                <a:spcPts val="0"/>
              </a:spcAft>
              <a:buClr>
                <a:srgbClr val="FF0000"/>
              </a:buClr>
              <a:buSzPct val="100000"/>
              <a:buNone/>
            </a:pPr>
            <a:r>
              <a:rPr b="1" lang="cs-CZ">
                <a:solidFill>
                  <a:srgbClr val="FF0000"/>
                </a:solidFill>
              </a:rPr>
              <a:t>Monitor the progress</a:t>
            </a:r>
            <a:r>
              <a:rPr lang="cs-CZ">
                <a:solidFill>
                  <a:srgbClr val="FF0000"/>
                </a:solidFill>
              </a:rPr>
              <a:t> </a:t>
            </a:r>
            <a:r>
              <a:rPr lang="cs-CZ"/>
              <a:t>of</a:t>
            </a:r>
            <a:endParaRPr/>
          </a:p>
          <a:p>
            <a:pPr indent="-228600" lvl="1" marL="685800" rtl="0" algn="just">
              <a:lnSpc>
                <a:spcPct val="90000"/>
              </a:lnSpc>
              <a:spcBef>
                <a:spcPts val="1100"/>
              </a:spcBef>
              <a:spcAft>
                <a:spcPts val="0"/>
              </a:spcAft>
              <a:buClr>
                <a:schemeClr val="dk1"/>
              </a:buClr>
              <a:buSzPct val="100000"/>
              <a:buFont typeface="Courier New"/>
              <a:buChar char="o"/>
            </a:pPr>
            <a:r>
              <a:rPr lang="cs-CZ"/>
              <a:t>Tasks/activities</a:t>
            </a:r>
            <a:endParaRPr/>
          </a:p>
          <a:p>
            <a:pPr indent="-228600" lvl="1" marL="685800" rtl="0" algn="just">
              <a:lnSpc>
                <a:spcPct val="90000"/>
              </a:lnSpc>
              <a:spcBef>
                <a:spcPts val="1100"/>
              </a:spcBef>
              <a:spcAft>
                <a:spcPts val="0"/>
              </a:spcAft>
              <a:buClr>
                <a:schemeClr val="dk1"/>
              </a:buClr>
              <a:buSzPct val="100000"/>
              <a:buFont typeface="Courier New"/>
              <a:buChar char="o"/>
            </a:pPr>
            <a:r>
              <a:rPr lang="cs-CZ"/>
              <a:t>Key outputs/deliverables and milestones achieved as planned. </a:t>
            </a:r>
            <a:endParaRPr/>
          </a:p>
          <a:p>
            <a:pPr indent="-228600" lvl="1" marL="685800" rtl="0" algn="just">
              <a:lnSpc>
                <a:spcPct val="90000"/>
              </a:lnSpc>
              <a:spcBef>
                <a:spcPts val="1100"/>
              </a:spcBef>
              <a:spcAft>
                <a:spcPts val="0"/>
              </a:spcAft>
              <a:buClr>
                <a:schemeClr val="dk1"/>
              </a:buClr>
              <a:buSzPct val="100000"/>
              <a:buFont typeface="Courier New"/>
              <a:buChar char="o"/>
            </a:pPr>
            <a:r>
              <a:rPr lang="cs-CZ"/>
              <a:t>Resource utilization -  resources used as planned and costs as budgeted. </a:t>
            </a:r>
            <a:endParaRPr/>
          </a:p>
          <a:p>
            <a:pPr indent="-228600" lvl="1" marL="685800" rtl="0" algn="l">
              <a:lnSpc>
                <a:spcPct val="90000"/>
              </a:lnSpc>
              <a:spcBef>
                <a:spcPts val="1100"/>
              </a:spcBef>
              <a:spcAft>
                <a:spcPts val="0"/>
              </a:spcAft>
              <a:buClr>
                <a:schemeClr val="dk1"/>
              </a:buClr>
              <a:buSzPct val="100000"/>
              <a:buFont typeface="Courier New"/>
              <a:buChar char="o"/>
            </a:pPr>
            <a:r>
              <a:rPr lang="cs-CZ"/>
              <a:t>People—team morale, stakeholder engagement, overall project dynamics and productivity</a:t>
            </a:r>
            <a:endParaRPr/>
          </a:p>
          <a:p>
            <a:pPr indent="-228600" lvl="1" marL="685800" rtl="0" algn="l">
              <a:lnSpc>
                <a:spcPct val="90000"/>
              </a:lnSpc>
              <a:spcBef>
                <a:spcPts val="500"/>
              </a:spcBef>
              <a:spcAft>
                <a:spcPts val="0"/>
              </a:spcAft>
              <a:buClr>
                <a:schemeClr val="dk1"/>
              </a:buClr>
              <a:buSzPct val="100000"/>
              <a:buFont typeface="Courier New"/>
              <a:buChar char="o"/>
            </a:pPr>
            <a:r>
              <a:rPr lang="cs-CZ"/>
              <a:t>Logs—the status and evolution of issues, changes and decisions. </a:t>
            </a:r>
            <a:endParaRPr/>
          </a:p>
          <a:p>
            <a:pPr indent="-90804"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2" name="Shape 162"/>
        <p:cNvGrpSpPr/>
        <p:nvPr/>
      </p:nvGrpSpPr>
      <p:grpSpPr>
        <a:xfrm>
          <a:off x="0" y="0"/>
          <a:ext cx="0" cy="0"/>
          <a:chOff x="0" y="0"/>
          <a:chExt cx="0" cy="0"/>
        </a:xfrm>
      </p:grpSpPr>
      <p:sp>
        <p:nvSpPr>
          <p:cNvPr id="163" name="Google Shape;163;p13"/>
          <p:cNvSpPr txBox="1"/>
          <p:nvPr>
            <p:ph type="title"/>
          </p:nvPr>
        </p:nvSpPr>
        <p:spPr>
          <a:xfrm>
            <a:off x="677308" y="1403784"/>
            <a:ext cx="292314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Calibri"/>
              <a:buNone/>
            </a:pPr>
            <a:br>
              <a:rPr b="1" lang="cs-CZ" sz="3600">
                <a:solidFill>
                  <a:srgbClr val="FF0000"/>
                </a:solidFill>
              </a:rPr>
            </a:br>
            <a:br>
              <a:rPr b="1" lang="cs-CZ" sz="3600">
                <a:solidFill>
                  <a:srgbClr val="FF0000"/>
                </a:solidFill>
              </a:rPr>
            </a:br>
            <a:br>
              <a:rPr b="1" lang="cs-CZ" sz="3600">
                <a:solidFill>
                  <a:srgbClr val="FF0000"/>
                </a:solidFill>
              </a:rPr>
            </a:br>
            <a:r>
              <a:rPr b="1" lang="cs-CZ" sz="3600">
                <a:solidFill>
                  <a:srgbClr val="FF0000"/>
                </a:solidFill>
              </a:rPr>
              <a:t>MANAGE</a:t>
            </a:r>
            <a:br>
              <a:rPr b="1" lang="cs-CZ" sz="3600"/>
            </a:br>
            <a:r>
              <a:rPr b="1" lang="cs-CZ" sz="3600">
                <a:solidFill>
                  <a:srgbClr val="FF0000"/>
                </a:solidFill>
              </a:rPr>
              <a:t>RISKS</a:t>
            </a:r>
            <a:br>
              <a:rPr b="1" lang="cs-CZ" sz="3600"/>
            </a:br>
            <a:br>
              <a:rPr b="1" lang="cs-CZ" sz="3600"/>
            </a:br>
            <a:r>
              <a:rPr b="1" lang="cs-CZ" sz="3600">
                <a:solidFill>
                  <a:srgbClr val="FF0000"/>
                </a:solidFill>
              </a:rPr>
              <a:t>RISK ANALYSIS</a:t>
            </a:r>
            <a:br>
              <a:rPr b="1" lang="cs-CZ" sz="3600"/>
            </a:br>
            <a:r>
              <a:rPr b="1" lang="cs-CZ" sz="3600">
                <a:solidFill>
                  <a:srgbClr val="FF0000"/>
                </a:solidFill>
              </a:rPr>
              <a:t>ASSESSMENT</a:t>
            </a:r>
            <a:br>
              <a:rPr b="1" lang="cs-CZ" sz="3600"/>
            </a:br>
            <a:r>
              <a:rPr b="1" lang="cs-CZ" sz="3600">
                <a:solidFill>
                  <a:srgbClr val="FF0000"/>
                </a:solidFill>
              </a:rPr>
              <a:t>AND</a:t>
            </a:r>
            <a:br>
              <a:rPr b="1" lang="cs-CZ" sz="3600"/>
            </a:br>
            <a:r>
              <a:rPr b="1" lang="cs-CZ" sz="3600">
                <a:solidFill>
                  <a:srgbClr val="FF0000"/>
                </a:solidFill>
              </a:rPr>
              <a:t>MITIGATION</a:t>
            </a:r>
            <a:endParaRPr b="1" sz="3600"/>
          </a:p>
        </p:txBody>
      </p:sp>
      <p:sp>
        <p:nvSpPr>
          <p:cNvPr id="164" name="Google Shape;164;p13"/>
          <p:cNvSpPr txBox="1"/>
          <p:nvPr>
            <p:ph idx="1" type="body"/>
          </p:nvPr>
        </p:nvSpPr>
        <p:spPr>
          <a:xfrm>
            <a:off x="4438650" y="808185"/>
            <a:ext cx="7239000" cy="5554515"/>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FF0000"/>
              </a:buClr>
              <a:buSzPts val="2400"/>
              <a:buNone/>
            </a:pPr>
            <a:r>
              <a:rPr b="1" lang="cs-CZ" sz="2400">
                <a:solidFill>
                  <a:srgbClr val="FF0000"/>
                </a:solidFill>
              </a:rPr>
              <a:t>A risk </a:t>
            </a:r>
            <a:r>
              <a:rPr lang="cs-CZ" sz="2400"/>
              <a:t>is anything that could potentially impact your project’s timeline, performance or budget. Risks can be technical, organizational, external, ….</a:t>
            </a:r>
            <a:r>
              <a:rPr b="1" lang="cs-CZ" sz="2400"/>
              <a:t> </a:t>
            </a:r>
            <a:r>
              <a:rPr lang="cs-CZ" sz="2400"/>
              <a:t>Risks are potentialities, if they become realities, then must be addressed. </a:t>
            </a:r>
            <a:endParaRPr sz="2400"/>
          </a:p>
          <a:p>
            <a:pPr indent="0" lvl="0" marL="0" rtl="0" algn="just">
              <a:lnSpc>
                <a:spcPct val="90000"/>
              </a:lnSpc>
              <a:spcBef>
                <a:spcPts val="1000"/>
              </a:spcBef>
              <a:spcAft>
                <a:spcPts val="0"/>
              </a:spcAft>
              <a:buClr>
                <a:schemeClr val="dk1"/>
              </a:buClr>
              <a:buSzPts val="2400"/>
              <a:buNone/>
            </a:pPr>
            <a:r>
              <a:t/>
            </a:r>
            <a:endParaRPr sz="2400"/>
          </a:p>
          <a:p>
            <a:pPr indent="-228600" lvl="0" marL="228600" rtl="0" algn="just">
              <a:lnSpc>
                <a:spcPct val="90000"/>
              </a:lnSpc>
              <a:spcBef>
                <a:spcPts val="1000"/>
              </a:spcBef>
              <a:spcAft>
                <a:spcPts val="0"/>
              </a:spcAft>
              <a:buClr>
                <a:srgbClr val="FF0000"/>
              </a:buClr>
              <a:buSzPts val="2400"/>
              <a:buFont typeface="Courier New"/>
              <a:buChar char="o"/>
            </a:pPr>
            <a:r>
              <a:rPr b="1" lang="cs-CZ" sz="2400">
                <a:solidFill>
                  <a:srgbClr val="FF0000"/>
                </a:solidFill>
              </a:rPr>
              <a:t>Risk identification</a:t>
            </a:r>
            <a:r>
              <a:rPr lang="cs-CZ" sz="2400">
                <a:solidFill>
                  <a:srgbClr val="FF0000"/>
                </a:solidFill>
              </a:rPr>
              <a:t> </a:t>
            </a:r>
            <a:r>
              <a:rPr lang="cs-CZ" sz="2400"/>
              <a:t>(repository, check list, experts, …)</a:t>
            </a:r>
            <a:endParaRPr/>
          </a:p>
          <a:p>
            <a:pPr indent="-228600" lvl="0" marL="228600" rtl="0" algn="just">
              <a:lnSpc>
                <a:spcPct val="90000"/>
              </a:lnSpc>
              <a:spcBef>
                <a:spcPts val="1000"/>
              </a:spcBef>
              <a:spcAft>
                <a:spcPts val="0"/>
              </a:spcAft>
              <a:buClr>
                <a:srgbClr val="FF0000"/>
              </a:buClr>
              <a:buSzPts val="2400"/>
              <a:buFont typeface="Courier New"/>
              <a:buChar char="o"/>
            </a:pPr>
            <a:r>
              <a:rPr b="1" lang="cs-CZ" sz="2400">
                <a:solidFill>
                  <a:srgbClr val="FF0000"/>
                </a:solidFill>
              </a:rPr>
              <a:t>Risk analysis</a:t>
            </a:r>
            <a:r>
              <a:rPr lang="cs-CZ" sz="2400">
                <a:solidFill>
                  <a:srgbClr val="FF0000"/>
                </a:solidFill>
              </a:rPr>
              <a:t> </a:t>
            </a:r>
            <a:r>
              <a:rPr lang="cs-CZ" sz="2400"/>
              <a:t>(probability, impact)</a:t>
            </a:r>
            <a:endParaRPr/>
          </a:p>
          <a:p>
            <a:pPr indent="-228600" lvl="0" marL="228600" rtl="0" algn="just">
              <a:lnSpc>
                <a:spcPct val="90000"/>
              </a:lnSpc>
              <a:spcBef>
                <a:spcPts val="1000"/>
              </a:spcBef>
              <a:spcAft>
                <a:spcPts val="0"/>
              </a:spcAft>
              <a:buClr>
                <a:schemeClr val="dk1"/>
              </a:buClr>
              <a:buSzPts val="2400"/>
              <a:buFont typeface="Courier New"/>
              <a:buChar char="o"/>
            </a:pPr>
            <a:r>
              <a:rPr b="1" lang="cs-CZ" sz="2400"/>
              <a:t>Plan a</a:t>
            </a:r>
            <a:r>
              <a:rPr lang="cs-CZ" sz="2400"/>
              <a:t> </a:t>
            </a:r>
            <a:r>
              <a:rPr lang="cs-CZ" sz="2400">
                <a:solidFill>
                  <a:srgbClr val="FF0000"/>
                </a:solidFill>
              </a:rPr>
              <a:t>risk-response strategy </a:t>
            </a:r>
            <a:r>
              <a:rPr lang="cs-CZ" sz="2400"/>
              <a:t>(action plans or strategies  to reduce risks)</a:t>
            </a:r>
            <a:endParaRPr sz="2400"/>
          </a:p>
          <a:p>
            <a:pPr indent="-228600" lvl="0" marL="228600" rtl="0" algn="just">
              <a:lnSpc>
                <a:spcPct val="90000"/>
              </a:lnSpc>
              <a:spcBef>
                <a:spcPts val="1000"/>
              </a:spcBef>
              <a:spcAft>
                <a:spcPts val="0"/>
              </a:spcAft>
              <a:buClr>
                <a:srgbClr val="FF0000"/>
              </a:buClr>
              <a:buSzPts val="2400"/>
              <a:buFont typeface="Courier New"/>
              <a:buChar char="o"/>
            </a:pPr>
            <a:r>
              <a:rPr b="1" lang="cs-CZ" sz="2400">
                <a:solidFill>
                  <a:srgbClr val="FF0000"/>
                </a:solidFill>
              </a:rPr>
              <a:t>Act - Risk controlling-response</a:t>
            </a:r>
            <a:r>
              <a:rPr lang="cs-CZ" sz="2400"/>
              <a:t> activities (monitor and control the implementation of risk-response activities)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8" name="Shape 168"/>
        <p:cNvGrpSpPr/>
        <p:nvPr/>
      </p:nvGrpSpPr>
      <p:grpSpPr>
        <a:xfrm>
          <a:off x="0" y="0"/>
          <a:ext cx="0" cy="0"/>
          <a:chOff x="0" y="0"/>
          <a:chExt cx="0" cy="0"/>
        </a:xfrm>
      </p:grpSpPr>
      <p:sp>
        <p:nvSpPr>
          <p:cNvPr id="169" name="Google Shape;169;p14"/>
          <p:cNvSpPr txBox="1"/>
          <p:nvPr>
            <p:ph idx="1" type="body"/>
          </p:nvPr>
        </p:nvSpPr>
        <p:spPr>
          <a:xfrm>
            <a:off x="3468965" y="847725"/>
            <a:ext cx="8532535" cy="513397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FF0000"/>
              </a:buClr>
              <a:buSzPts val="1800"/>
              <a:buNone/>
            </a:pPr>
            <a:r>
              <a:rPr b="1" lang="cs-CZ" sz="1800">
                <a:solidFill>
                  <a:srgbClr val="FF0000"/>
                </a:solidFill>
              </a:rPr>
              <a:t>Project Outputs = </a:t>
            </a:r>
            <a:r>
              <a:rPr lang="cs-CZ" sz="1800"/>
              <a:t>results which are achieved immediately after implementing an activity. They are directly produced by the project, tangible and easy to measure</a:t>
            </a:r>
            <a:endParaRPr sz="1800"/>
          </a:p>
          <a:p>
            <a:pPr indent="0" lvl="0" marL="0" rtl="0" algn="just">
              <a:lnSpc>
                <a:spcPct val="90000"/>
              </a:lnSpc>
              <a:spcBef>
                <a:spcPts val="1000"/>
              </a:spcBef>
              <a:spcAft>
                <a:spcPts val="0"/>
              </a:spcAft>
              <a:buClr>
                <a:srgbClr val="124591"/>
              </a:buClr>
              <a:buSzPts val="1800"/>
              <a:buNone/>
            </a:pPr>
            <a:r>
              <a:rPr b="1" lang="cs-CZ" sz="1800">
                <a:solidFill>
                  <a:srgbClr val="124591"/>
                </a:solidFill>
                <a:latin typeface="Calibri"/>
                <a:ea typeface="Calibri"/>
                <a:cs typeface="Calibri"/>
                <a:sym typeface="Calibri"/>
              </a:rPr>
              <a:t>Project deliverable = </a:t>
            </a:r>
            <a:r>
              <a:rPr lang="cs-CZ" sz="1800"/>
              <a:t>a product or service of the project activity that contributes to the development of a project’s outputs.</a:t>
            </a:r>
            <a:endParaRPr sz="1800"/>
          </a:p>
          <a:p>
            <a:pPr indent="0" lvl="0" marL="0" rtl="0" algn="just">
              <a:lnSpc>
                <a:spcPct val="90000"/>
              </a:lnSpc>
              <a:spcBef>
                <a:spcPts val="1000"/>
              </a:spcBef>
              <a:spcAft>
                <a:spcPts val="0"/>
              </a:spcAft>
              <a:buClr>
                <a:schemeClr val="dk1"/>
              </a:buClr>
              <a:buSzPts val="1800"/>
              <a:buNone/>
            </a:pPr>
            <a:r>
              <a:rPr lang="cs-CZ" sz="1800"/>
              <a:t>A project may produce one or more deliverables and outputs. Each of them must be </a:t>
            </a:r>
            <a:r>
              <a:rPr b="1" lang="cs-CZ" sz="1800"/>
              <a:t>formally accepted</a:t>
            </a:r>
            <a:r>
              <a:rPr lang="cs-CZ" sz="1800"/>
              <a:t>. The acceptance process ensures that they meet the predefined objectives and criteria, so the project requestor can formally accept them.</a:t>
            </a:r>
            <a:endParaRPr sz="1800"/>
          </a:p>
          <a:p>
            <a:pPr indent="0" lvl="0" marL="0" rtl="0" algn="just">
              <a:lnSpc>
                <a:spcPct val="90000"/>
              </a:lnSpc>
              <a:spcBef>
                <a:spcPts val="1600"/>
              </a:spcBef>
              <a:spcAft>
                <a:spcPts val="0"/>
              </a:spcAft>
              <a:buClr>
                <a:schemeClr val="dk1"/>
              </a:buClr>
              <a:buSzPts val="1800"/>
              <a:buNone/>
            </a:pPr>
            <a:r>
              <a:rPr lang="cs-CZ" sz="1800"/>
              <a:t>A </a:t>
            </a:r>
            <a:r>
              <a:rPr b="1" lang="cs-CZ" sz="1800"/>
              <a:t>review and approval </a:t>
            </a:r>
            <a:r>
              <a:rPr lang="cs-CZ" sz="1800"/>
              <a:t>are recommended before the project can </a:t>
            </a:r>
            <a:r>
              <a:rPr b="1" lang="cs-CZ" sz="1800">
                <a:solidFill>
                  <a:srgbClr val="124591"/>
                </a:solidFill>
                <a:latin typeface="Calibri"/>
                <a:ea typeface="Calibri"/>
                <a:cs typeface="Calibri"/>
                <a:sym typeface="Calibri"/>
              </a:rPr>
              <a:t>move to the next phase</a:t>
            </a:r>
            <a:r>
              <a:rPr lang="cs-CZ" sz="1800"/>
              <a:t>. It must be assessed that all the goals of the Implementation phase have been achieved and verified, all planned activities carried out, all requirements have been met, and that the project’s outputs have been fully delivered. Project Owner/fund provider has to accept the deliverables. </a:t>
            </a:r>
            <a:endParaRPr sz="2000"/>
          </a:p>
        </p:txBody>
      </p:sp>
      <p:sp>
        <p:nvSpPr>
          <p:cNvPr id="170" name="Google Shape;170;p14"/>
          <p:cNvSpPr txBox="1"/>
          <p:nvPr/>
        </p:nvSpPr>
        <p:spPr>
          <a:xfrm>
            <a:off x="301616" y="98194"/>
            <a:ext cx="2377807" cy="440120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3600">
              <a:solidFill>
                <a:srgbClr val="124591"/>
              </a:solidFill>
              <a:latin typeface="Calibri"/>
              <a:ea typeface="Calibri"/>
              <a:cs typeface="Calibri"/>
              <a:sym typeface="Calibri"/>
            </a:endParaRPr>
          </a:p>
          <a:p>
            <a:pPr indent="0" lvl="0" marL="0" marR="0" rtl="0" algn="l">
              <a:spcBef>
                <a:spcPts val="0"/>
              </a:spcBef>
              <a:spcAft>
                <a:spcPts val="0"/>
              </a:spcAft>
              <a:buNone/>
            </a:pPr>
            <a:r>
              <a:rPr b="1" lang="cs-CZ" sz="3600">
                <a:solidFill>
                  <a:srgbClr val="124591"/>
                </a:solidFill>
                <a:latin typeface="Calibri"/>
                <a:ea typeface="Calibri"/>
                <a:cs typeface="Calibri"/>
                <a:sym typeface="Calibri"/>
              </a:rPr>
              <a:t>MANAGE</a:t>
            </a:r>
            <a:br>
              <a:rPr b="1" lang="cs-CZ" sz="3600">
                <a:solidFill>
                  <a:srgbClr val="124591"/>
                </a:solidFill>
                <a:latin typeface="Calibri"/>
                <a:ea typeface="Calibri"/>
                <a:cs typeface="Calibri"/>
                <a:sym typeface="Calibri"/>
              </a:rPr>
            </a:br>
            <a:r>
              <a:rPr b="1" lang="cs-CZ" sz="3600">
                <a:solidFill>
                  <a:srgbClr val="124591"/>
                </a:solidFill>
                <a:latin typeface="Calibri"/>
                <a:ea typeface="Calibri"/>
                <a:cs typeface="Calibri"/>
                <a:sym typeface="Calibri"/>
              </a:rPr>
              <a:t>OUTPUTS</a:t>
            </a:r>
            <a:br>
              <a:rPr b="1" lang="cs-CZ" sz="3600">
                <a:solidFill>
                  <a:srgbClr val="124591"/>
                </a:solidFill>
                <a:latin typeface="Calibri"/>
                <a:ea typeface="Calibri"/>
                <a:cs typeface="Calibri"/>
                <a:sym typeface="Calibri"/>
              </a:rPr>
            </a:br>
            <a:br>
              <a:rPr b="1" lang="cs-CZ" sz="3600">
                <a:solidFill>
                  <a:srgbClr val="124591"/>
                </a:solidFill>
                <a:latin typeface="Calibri"/>
                <a:ea typeface="Calibri"/>
                <a:cs typeface="Calibri"/>
                <a:sym typeface="Calibri"/>
              </a:rPr>
            </a:br>
            <a:r>
              <a:rPr b="1" lang="cs-CZ" sz="3600">
                <a:solidFill>
                  <a:srgbClr val="124591"/>
                </a:solidFill>
                <a:latin typeface="Calibri"/>
                <a:ea typeface="Calibri"/>
                <a:cs typeface="Calibri"/>
                <a:sym typeface="Calibri"/>
              </a:rPr>
              <a:t>PROJECT </a:t>
            </a:r>
            <a:endParaRPr/>
          </a:p>
          <a:p>
            <a:pPr indent="0" lvl="0" marL="0" marR="0" rtl="0" algn="l">
              <a:spcBef>
                <a:spcPts val="0"/>
              </a:spcBef>
              <a:spcAft>
                <a:spcPts val="0"/>
              </a:spcAft>
              <a:buNone/>
            </a:pPr>
            <a:r>
              <a:rPr b="1" lang="cs-CZ" sz="3600">
                <a:solidFill>
                  <a:srgbClr val="124591"/>
                </a:solidFill>
                <a:latin typeface="Calibri"/>
                <a:ea typeface="Calibri"/>
                <a:cs typeface="Calibri"/>
                <a:sym typeface="Calibri"/>
              </a:rPr>
              <a:t>OUTPUTS´</a:t>
            </a:r>
            <a:endParaRPr/>
          </a:p>
          <a:p>
            <a:pPr indent="0" lvl="0" marL="0" marR="0" rtl="0" algn="l">
              <a:spcBef>
                <a:spcPts val="0"/>
              </a:spcBef>
              <a:spcAft>
                <a:spcPts val="0"/>
              </a:spcAft>
              <a:buNone/>
            </a:pPr>
            <a:r>
              <a:rPr b="1" lang="cs-CZ" sz="3600">
                <a:solidFill>
                  <a:srgbClr val="124591"/>
                </a:solidFill>
                <a:latin typeface="Calibri"/>
                <a:ea typeface="Calibri"/>
                <a:cs typeface="Calibri"/>
                <a:sym typeface="Calibri"/>
              </a:rPr>
              <a:t>APPROVAL</a:t>
            </a:r>
            <a:endParaRPr/>
          </a:p>
          <a:p>
            <a:pPr indent="0" lvl="0" marL="0" marR="0" rtl="0" algn="l">
              <a:spcBef>
                <a:spcPts val="0"/>
              </a:spcBef>
              <a:spcAft>
                <a:spcPts val="0"/>
              </a:spcAft>
              <a:buNone/>
            </a:pPr>
            <a:r>
              <a:t/>
            </a:r>
            <a:endParaRPr b="1" sz="2800">
              <a:solidFill>
                <a:srgbClr val="124591"/>
              </a:solidFill>
              <a:latin typeface="Calibri"/>
              <a:ea typeface="Calibri"/>
              <a:cs typeface="Calibri"/>
              <a:sym typeface="Calibri"/>
            </a:endParaRPr>
          </a:p>
        </p:txBody>
      </p:sp>
      <p:pic>
        <p:nvPicPr>
          <p:cNvPr id="171" name="Google Shape;171;p14"/>
          <p:cNvPicPr preferRelativeResize="0"/>
          <p:nvPr/>
        </p:nvPicPr>
        <p:blipFill rotWithShape="1">
          <a:blip r:embed="rId4">
            <a:alphaModFix/>
          </a:blip>
          <a:srcRect b="0" l="0" r="0" t="0"/>
          <a:stretch/>
        </p:blipFill>
        <p:spPr>
          <a:xfrm>
            <a:off x="7732579" y="4227905"/>
            <a:ext cx="4156457" cy="201498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5" name="Shape 175"/>
        <p:cNvGrpSpPr/>
        <p:nvPr/>
      </p:nvGrpSpPr>
      <p:grpSpPr>
        <a:xfrm>
          <a:off x="0" y="0"/>
          <a:ext cx="0" cy="0"/>
          <a:chOff x="0" y="0"/>
          <a:chExt cx="0" cy="0"/>
        </a:xfrm>
      </p:grpSpPr>
      <p:sp>
        <p:nvSpPr>
          <p:cNvPr id="176" name="Google Shape;176;p15"/>
          <p:cNvSpPr txBox="1"/>
          <p:nvPr>
            <p:ph idx="1" type="body"/>
          </p:nvPr>
        </p:nvSpPr>
        <p:spPr>
          <a:xfrm>
            <a:off x="3402599" y="2475857"/>
            <a:ext cx="6385874" cy="1622078"/>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None/>
            </a:pPr>
            <a:r>
              <a:rPr lang="cs-CZ" sz="5400"/>
              <a:t>THANK YOU FOR YOUR ATTENTION</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9" name="Shape 89"/>
        <p:cNvGrpSpPr/>
        <p:nvPr/>
      </p:nvGrpSpPr>
      <p:grpSpPr>
        <a:xfrm>
          <a:off x="0" y="0"/>
          <a:ext cx="0" cy="0"/>
          <a:chOff x="0" y="0"/>
          <a:chExt cx="0" cy="0"/>
        </a:xfrm>
      </p:grpSpPr>
      <p:sp>
        <p:nvSpPr>
          <p:cNvPr id="90" name="Google Shape;90;p2"/>
          <p:cNvSpPr txBox="1"/>
          <p:nvPr>
            <p:ph type="title"/>
          </p:nvPr>
        </p:nvSpPr>
        <p:spPr>
          <a:xfrm>
            <a:off x="971394" y="820467"/>
            <a:ext cx="9227640" cy="7951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cs-CZ" sz="3600">
                <a:solidFill>
                  <a:srgbClr val="124591"/>
                </a:solidFill>
              </a:rPr>
              <a:t>Implementation</a:t>
            </a:r>
            <a:endParaRPr b="1" sz="3600">
              <a:solidFill>
                <a:srgbClr val="124591"/>
              </a:solidFill>
            </a:endParaRPr>
          </a:p>
        </p:txBody>
      </p:sp>
      <p:sp>
        <p:nvSpPr>
          <p:cNvPr id="91" name="Google Shape;91;p2"/>
          <p:cNvSpPr txBox="1"/>
          <p:nvPr>
            <p:ph idx="1" type="body"/>
          </p:nvPr>
        </p:nvSpPr>
        <p:spPr>
          <a:xfrm>
            <a:off x="903754" y="1540809"/>
            <a:ext cx="10316852" cy="4876800"/>
          </a:xfrm>
          <a:prstGeom prst="rect">
            <a:avLst/>
          </a:prstGeom>
          <a:noFill/>
          <a:ln>
            <a:noFill/>
          </a:ln>
        </p:spPr>
        <p:txBody>
          <a:bodyPr anchorCtr="0" anchor="t" bIns="45700" lIns="91425" spcFirstLastPara="1" rIns="91425" wrap="square" tIns="45700">
            <a:normAutofit fontScale="92500"/>
          </a:bodyPr>
          <a:lstStyle/>
          <a:p>
            <a:pPr indent="0" lvl="0" marL="0" rtl="0" algn="l">
              <a:lnSpc>
                <a:spcPct val="90000"/>
              </a:lnSpc>
              <a:spcBef>
                <a:spcPts val="0"/>
              </a:spcBef>
              <a:spcAft>
                <a:spcPts val="0"/>
              </a:spcAft>
              <a:buClr>
                <a:schemeClr val="dk1"/>
              </a:buClr>
              <a:buSzPct val="100000"/>
              <a:buNone/>
            </a:pPr>
            <a:r>
              <a:rPr b="1" lang="cs-CZ"/>
              <a:t>Project implementation</a:t>
            </a:r>
            <a:endParaRPr b="1"/>
          </a:p>
          <a:p>
            <a:pPr indent="-228600" lvl="0" marL="228600" rtl="0" algn="l">
              <a:lnSpc>
                <a:spcPct val="90000"/>
              </a:lnSpc>
              <a:spcBef>
                <a:spcPts val="1000"/>
              </a:spcBef>
              <a:spcAft>
                <a:spcPts val="0"/>
              </a:spcAft>
              <a:buClr>
                <a:schemeClr val="dk1"/>
              </a:buClr>
              <a:buSzPct val="100000"/>
              <a:buFont typeface="Courier New"/>
              <a:buChar char="o"/>
            </a:pPr>
            <a:r>
              <a:rPr lang="cs-CZ"/>
              <a:t> the plan designed in the prior stages of the project life is put into action</a:t>
            </a:r>
            <a:endParaRPr/>
          </a:p>
          <a:p>
            <a:pPr indent="-228600" lvl="0" marL="228600" rtl="0" algn="l">
              <a:lnSpc>
                <a:spcPct val="90000"/>
              </a:lnSpc>
              <a:spcBef>
                <a:spcPts val="1000"/>
              </a:spcBef>
              <a:spcAft>
                <a:spcPts val="0"/>
              </a:spcAft>
              <a:buClr>
                <a:schemeClr val="dk1"/>
              </a:buClr>
              <a:buSzPct val="100000"/>
              <a:buFont typeface="Courier New"/>
              <a:buChar char="o"/>
            </a:pPr>
            <a:r>
              <a:rPr lang="cs-CZ"/>
              <a:t>the activities described in the work plan are carried out</a:t>
            </a:r>
            <a:endParaRPr/>
          </a:p>
          <a:p>
            <a:pPr indent="-228600" lvl="0" marL="228600" rtl="0" algn="l">
              <a:lnSpc>
                <a:spcPct val="90000"/>
              </a:lnSpc>
              <a:spcBef>
                <a:spcPts val="1000"/>
              </a:spcBef>
              <a:spcAft>
                <a:spcPts val="0"/>
              </a:spcAft>
              <a:buClr>
                <a:schemeClr val="dk1"/>
              </a:buClr>
              <a:buSzPct val="107692"/>
              <a:buFont typeface="Courier New"/>
              <a:buChar char="o"/>
            </a:pPr>
            <a:r>
              <a:rPr lang="cs-CZ"/>
              <a:t>comprises the </a:t>
            </a:r>
            <a:r>
              <a:rPr b="1" lang="cs-CZ">
                <a:solidFill>
                  <a:srgbClr val="124591"/>
                </a:solidFill>
                <a:latin typeface="Calibri"/>
                <a:ea typeface="Calibri"/>
                <a:cs typeface="Calibri"/>
                <a:sym typeface="Calibri"/>
              </a:rPr>
              <a:t>coordination</a:t>
            </a:r>
            <a:r>
              <a:rPr b="1" lang="cs-CZ" sz="2600">
                <a:solidFill>
                  <a:srgbClr val="124591"/>
                </a:solidFill>
                <a:latin typeface="Calibri"/>
                <a:ea typeface="Calibri"/>
                <a:cs typeface="Calibri"/>
                <a:sym typeface="Calibri"/>
              </a:rPr>
              <a:t> of a wide range of activities</a:t>
            </a:r>
            <a:endParaRPr b="1" sz="2600">
              <a:solidFill>
                <a:srgbClr val="124591"/>
              </a:solidFill>
              <a:latin typeface="Calibri"/>
              <a:ea typeface="Calibri"/>
              <a:cs typeface="Calibri"/>
              <a:sym typeface="Calibri"/>
            </a:endParaRPr>
          </a:p>
          <a:p>
            <a:pPr indent="-228600" lvl="0" marL="228600" rtl="0" algn="l">
              <a:lnSpc>
                <a:spcPct val="90000"/>
              </a:lnSpc>
              <a:spcBef>
                <a:spcPts val="1000"/>
              </a:spcBef>
              <a:spcAft>
                <a:spcPts val="0"/>
              </a:spcAft>
              <a:buClr>
                <a:schemeClr val="dk1"/>
              </a:buClr>
              <a:buSzPct val="100000"/>
              <a:buFont typeface="Courier New"/>
              <a:buChar char="o"/>
            </a:pPr>
            <a:r>
              <a:rPr lang="cs-CZ"/>
              <a:t>includes </a:t>
            </a:r>
            <a:r>
              <a:rPr b="1" lang="cs-CZ">
                <a:solidFill>
                  <a:srgbClr val="124591"/>
                </a:solidFill>
                <a:latin typeface="Calibri"/>
                <a:ea typeface="Calibri"/>
                <a:cs typeface="Calibri"/>
                <a:sym typeface="Calibri"/>
              </a:rPr>
              <a:t>monitoring and controlling</a:t>
            </a:r>
            <a:r>
              <a:rPr lang="cs-CZ">
                <a:solidFill>
                  <a:srgbClr val="FF0000"/>
                </a:solidFill>
              </a:rPr>
              <a:t> </a:t>
            </a:r>
            <a:r>
              <a:rPr lang="cs-CZ"/>
              <a:t>= measuring performance and taking corrective action to assure that the project is on track to meet its goals</a:t>
            </a:r>
            <a:endParaRPr/>
          </a:p>
          <a:p>
            <a:pPr indent="-228600" lvl="0" marL="228600" rtl="0" algn="l">
              <a:lnSpc>
                <a:spcPct val="90000"/>
              </a:lnSpc>
              <a:spcBef>
                <a:spcPts val="1000"/>
              </a:spcBef>
              <a:spcAft>
                <a:spcPts val="0"/>
              </a:spcAft>
              <a:buClr>
                <a:schemeClr val="dk1"/>
              </a:buClr>
              <a:buSzPct val="100000"/>
              <a:buFont typeface="Courier New"/>
              <a:buChar char="o"/>
            </a:pPr>
            <a:r>
              <a:rPr lang="cs-CZ"/>
              <a:t>and also </a:t>
            </a:r>
            <a:r>
              <a:rPr b="1" lang="cs-CZ">
                <a:solidFill>
                  <a:srgbClr val="FF0000"/>
                </a:solidFill>
              </a:rPr>
              <a:t>risk management</a:t>
            </a:r>
            <a:r>
              <a:rPr lang="cs-CZ">
                <a:solidFill>
                  <a:srgbClr val="FF0000"/>
                </a:solidFill>
              </a:rPr>
              <a:t> </a:t>
            </a:r>
            <a:r>
              <a:rPr lang="cs-CZ"/>
              <a:t>as unanticipated events and situations will inevitably occur</a:t>
            </a:r>
            <a:endParaRPr/>
          </a:p>
          <a:p>
            <a:pPr indent="0" lvl="0" marL="0" rtl="0" algn="l">
              <a:lnSpc>
                <a:spcPct val="90000"/>
              </a:lnSpc>
              <a:spcBef>
                <a:spcPts val="1000"/>
              </a:spcBef>
              <a:spcAft>
                <a:spcPts val="0"/>
              </a:spcAft>
              <a:buClr>
                <a:schemeClr val="dk1"/>
              </a:buClr>
              <a:buSzPct val="100000"/>
              <a:buNone/>
            </a:pPr>
            <a:r>
              <a:rPr b="1" lang="cs-CZ"/>
              <a:t>The purpose </a:t>
            </a:r>
            <a:r>
              <a:rPr lang="cs-CZ"/>
              <a:t>is to </a:t>
            </a:r>
            <a:r>
              <a:rPr b="1" lang="cs-CZ">
                <a:solidFill>
                  <a:srgbClr val="124591"/>
                </a:solidFill>
                <a:latin typeface="Calibri"/>
                <a:ea typeface="Calibri"/>
                <a:cs typeface="Calibri"/>
                <a:sym typeface="Calibri"/>
              </a:rPr>
              <a:t>deliver the expected results</a:t>
            </a:r>
            <a:r>
              <a:rPr lang="cs-CZ">
                <a:solidFill>
                  <a:schemeClr val="accent1"/>
                </a:solidFill>
              </a:rPr>
              <a:t> </a:t>
            </a:r>
            <a:endParaRPr>
              <a:solidFill>
                <a:schemeClr val="accent1"/>
              </a:solidFill>
            </a:endParaRPr>
          </a:p>
          <a:p>
            <a:pPr indent="0" lvl="0" marL="0" rtl="0" algn="l">
              <a:lnSpc>
                <a:spcPct val="90000"/>
              </a:lnSpc>
              <a:spcBef>
                <a:spcPts val="1000"/>
              </a:spcBef>
              <a:spcAft>
                <a:spcPts val="0"/>
              </a:spcAft>
              <a:buClr>
                <a:schemeClr val="dk1"/>
              </a:buClr>
              <a:buSzPct val="100000"/>
              <a:buNone/>
            </a:pPr>
            <a:r>
              <a:rPr lang="cs-CZ"/>
              <a:t>(deliverables and other direct outputs).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92" name="Google Shape;92;p2"/>
          <p:cNvPicPr preferRelativeResize="0"/>
          <p:nvPr/>
        </p:nvPicPr>
        <p:blipFill rotWithShape="1">
          <a:blip r:embed="rId4">
            <a:alphaModFix/>
          </a:blip>
          <a:srcRect b="0" l="0" r="0" t="0"/>
          <a:stretch/>
        </p:blipFill>
        <p:spPr>
          <a:xfrm>
            <a:off x="7347494" y="4865875"/>
            <a:ext cx="3274531" cy="12550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6" name="Shape 96"/>
        <p:cNvGrpSpPr/>
        <p:nvPr/>
      </p:nvGrpSpPr>
      <p:grpSpPr>
        <a:xfrm>
          <a:off x="0" y="0"/>
          <a:ext cx="0" cy="0"/>
          <a:chOff x="0" y="0"/>
          <a:chExt cx="0" cy="0"/>
        </a:xfrm>
      </p:grpSpPr>
      <p:sp>
        <p:nvSpPr>
          <p:cNvPr id="97" name="Google Shape;97;p3"/>
          <p:cNvSpPr txBox="1"/>
          <p:nvPr>
            <p:ph type="title"/>
          </p:nvPr>
        </p:nvSpPr>
        <p:spPr>
          <a:xfrm>
            <a:off x="971394" y="820467"/>
            <a:ext cx="9227640" cy="7951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cs-CZ" sz="3600">
                <a:solidFill>
                  <a:srgbClr val="124591"/>
                </a:solidFill>
              </a:rPr>
              <a:t>Implementation</a:t>
            </a:r>
            <a:endParaRPr b="1" sz="3600">
              <a:solidFill>
                <a:srgbClr val="124591"/>
              </a:solidFill>
            </a:endParaRPr>
          </a:p>
        </p:txBody>
      </p:sp>
      <p:sp>
        <p:nvSpPr>
          <p:cNvPr id="98" name="Google Shape;98;p3"/>
          <p:cNvSpPr txBox="1"/>
          <p:nvPr>
            <p:ph idx="1" type="body"/>
          </p:nvPr>
        </p:nvSpPr>
        <p:spPr>
          <a:xfrm>
            <a:off x="903754" y="1540809"/>
            <a:ext cx="10316852" cy="48768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00000"/>
              <a:buNone/>
            </a:pPr>
            <a:r>
              <a:rPr b="1" lang="cs-CZ"/>
              <a:t>Objectives</a:t>
            </a:r>
            <a:endParaRPr/>
          </a:p>
          <a:p>
            <a:pPr indent="-228600" lvl="0" marL="228600" rtl="0" algn="l">
              <a:lnSpc>
                <a:spcPct val="90000"/>
              </a:lnSpc>
              <a:spcBef>
                <a:spcPts val="1000"/>
              </a:spcBef>
              <a:spcAft>
                <a:spcPts val="0"/>
              </a:spcAft>
              <a:buClr>
                <a:schemeClr val="dk1"/>
              </a:buClr>
              <a:buSzPct val="100000"/>
              <a:buFont typeface="Courier New"/>
              <a:buChar char="o"/>
            </a:pPr>
            <a:r>
              <a:rPr lang="cs-CZ"/>
              <a:t>learn how to manage the project step by step at the stage of its implementation</a:t>
            </a:r>
            <a:endParaRPr/>
          </a:p>
          <a:p>
            <a:pPr indent="-228600" lvl="0" marL="228600" rtl="0" algn="l">
              <a:lnSpc>
                <a:spcPct val="90000"/>
              </a:lnSpc>
              <a:spcBef>
                <a:spcPts val="1000"/>
              </a:spcBef>
              <a:spcAft>
                <a:spcPts val="0"/>
              </a:spcAft>
              <a:buClr>
                <a:schemeClr val="dk1"/>
              </a:buClr>
              <a:buSzPct val="100000"/>
              <a:buFont typeface="Courier New"/>
              <a:buChar char="o"/>
            </a:pPr>
            <a:r>
              <a:rPr lang="cs-CZ"/>
              <a:t>introduce the individual topics that they may be encountered during the execution of the project</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cs-CZ"/>
              <a:t>Learning Outcomes: </a:t>
            </a:r>
            <a:endParaRPr/>
          </a:p>
          <a:p>
            <a:pPr indent="0" lvl="0" marL="0" rtl="0" algn="l">
              <a:lnSpc>
                <a:spcPct val="90000"/>
              </a:lnSpc>
              <a:spcBef>
                <a:spcPts val="1000"/>
              </a:spcBef>
              <a:spcAft>
                <a:spcPts val="0"/>
              </a:spcAft>
              <a:buClr>
                <a:schemeClr val="dk1"/>
              </a:buClr>
              <a:buSzPct val="100000"/>
              <a:buNone/>
            </a:pPr>
            <a:r>
              <a:rPr lang="cs-CZ"/>
              <a:t>Knowledge and ability to work with </a:t>
            </a:r>
            <a:endParaRPr/>
          </a:p>
          <a:p>
            <a:pPr indent="0" lvl="8" marL="3657600" rtl="0" algn="l">
              <a:lnSpc>
                <a:spcPct val="90000"/>
              </a:lnSpc>
              <a:spcBef>
                <a:spcPts val="500"/>
              </a:spcBef>
              <a:spcAft>
                <a:spcPts val="0"/>
              </a:spcAft>
              <a:buClr>
                <a:schemeClr val="accent1"/>
              </a:buClr>
              <a:buSzPct val="85714"/>
              <a:buNone/>
            </a:pPr>
            <a:r>
              <a:rPr b="1" lang="cs-CZ">
                <a:solidFill>
                  <a:schemeClr val="accent1"/>
                </a:solidFill>
              </a:rPr>
              <a:t>          </a:t>
            </a:r>
            <a:r>
              <a:rPr b="1" lang="cs-CZ">
                <a:solidFill>
                  <a:schemeClr val="accent1"/>
                </a:solidFill>
                <a:latin typeface="Calibri"/>
                <a:ea typeface="Calibri"/>
                <a:cs typeface="Calibri"/>
                <a:sym typeface="Calibri"/>
              </a:rPr>
              <a:t> </a:t>
            </a:r>
            <a:r>
              <a:rPr b="1" lang="cs-CZ" sz="2100">
                <a:solidFill>
                  <a:srgbClr val="124591"/>
                </a:solidFill>
                <a:latin typeface="Calibri"/>
                <a:ea typeface="Calibri"/>
                <a:cs typeface="Calibri"/>
                <a:sym typeface="Calibri"/>
              </a:rPr>
              <a:t> - project teams </a:t>
            </a:r>
            <a:endParaRPr b="1" sz="2100">
              <a:solidFill>
                <a:srgbClr val="124591"/>
              </a:solidFill>
              <a:latin typeface="Calibri"/>
              <a:ea typeface="Calibri"/>
              <a:cs typeface="Calibri"/>
              <a:sym typeface="Calibri"/>
            </a:endParaRPr>
          </a:p>
          <a:p>
            <a:pPr indent="0" lvl="8" marL="3657600" rtl="0" algn="l">
              <a:lnSpc>
                <a:spcPct val="90000"/>
              </a:lnSpc>
              <a:spcBef>
                <a:spcPts val="500"/>
              </a:spcBef>
              <a:spcAft>
                <a:spcPts val="0"/>
              </a:spcAft>
              <a:buClr>
                <a:srgbClr val="124591"/>
              </a:buClr>
              <a:buSzPct val="100000"/>
              <a:buNone/>
            </a:pPr>
            <a:r>
              <a:rPr b="1" lang="cs-CZ" sz="2000">
                <a:solidFill>
                  <a:srgbClr val="124591"/>
                </a:solidFill>
                <a:latin typeface="Calibri"/>
                <a:ea typeface="Calibri"/>
                <a:cs typeface="Calibri"/>
                <a:sym typeface="Calibri"/>
              </a:rPr>
              <a:t>           - project budget</a:t>
            </a:r>
            <a:endParaRPr/>
          </a:p>
          <a:p>
            <a:pPr indent="0" lvl="8" marL="3657600" rtl="0" algn="l">
              <a:lnSpc>
                <a:spcPct val="90000"/>
              </a:lnSpc>
              <a:spcBef>
                <a:spcPts val="500"/>
              </a:spcBef>
              <a:spcAft>
                <a:spcPts val="0"/>
              </a:spcAft>
              <a:buClr>
                <a:srgbClr val="124591"/>
              </a:buClr>
              <a:buSzPct val="100000"/>
              <a:buNone/>
            </a:pPr>
            <a:r>
              <a:rPr b="1" lang="cs-CZ" sz="2000">
                <a:solidFill>
                  <a:srgbClr val="124591"/>
                </a:solidFill>
                <a:latin typeface="Calibri"/>
                <a:ea typeface="Calibri"/>
                <a:cs typeface="Calibri"/>
                <a:sym typeface="Calibri"/>
              </a:rPr>
              <a:t>           - project quality</a:t>
            </a:r>
            <a:endParaRPr b="1" sz="2000">
              <a:solidFill>
                <a:srgbClr val="124591"/>
              </a:solidFill>
              <a:latin typeface="Calibri"/>
              <a:ea typeface="Calibri"/>
              <a:cs typeface="Calibri"/>
              <a:sym typeface="Calibri"/>
            </a:endParaRPr>
          </a:p>
          <a:p>
            <a:pPr indent="0" lvl="8" marL="3657600" rtl="0" algn="l">
              <a:lnSpc>
                <a:spcPct val="90000"/>
              </a:lnSpc>
              <a:spcBef>
                <a:spcPts val="500"/>
              </a:spcBef>
              <a:spcAft>
                <a:spcPts val="0"/>
              </a:spcAft>
              <a:buClr>
                <a:srgbClr val="124591"/>
              </a:buClr>
              <a:buSzPct val="100000"/>
              <a:buNone/>
            </a:pPr>
            <a:r>
              <a:rPr b="1" lang="cs-CZ" sz="2000">
                <a:solidFill>
                  <a:srgbClr val="124591"/>
                </a:solidFill>
                <a:latin typeface="Calibri"/>
                <a:ea typeface="Calibri"/>
                <a:cs typeface="Calibri"/>
                <a:sym typeface="Calibri"/>
              </a:rPr>
              <a:t>           - project risks</a:t>
            </a:r>
            <a:endParaRPr b="1" sz="2000">
              <a:solidFill>
                <a:srgbClr val="124591"/>
              </a:solidFill>
              <a:latin typeface="Calibri"/>
              <a:ea typeface="Calibri"/>
              <a:cs typeface="Calibri"/>
              <a:sym typeface="Calibri"/>
            </a:endParaRPr>
          </a:p>
          <a:p>
            <a:pPr indent="0" lvl="8" marL="3657600" rtl="0" algn="l">
              <a:lnSpc>
                <a:spcPct val="90000"/>
              </a:lnSpc>
              <a:spcBef>
                <a:spcPts val="500"/>
              </a:spcBef>
              <a:spcAft>
                <a:spcPts val="0"/>
              </a:spcAft>
              <a:buClr>
                <a:srgbClr val="124591"/>
              </a:buClr>
              <a:buSzPct val="100000"/>
              <a:buNone/>
            </a:pPr>
            <a:r>
              <a:rPr b="1" lang="cs-CZ" sz="2000">
                <a:solidFill>
                  <a:srgbClr val="124591"/>
                </a:solidFill>
                <a:latin typeface="Calibri"/>
                <a:ea typeface="Calibri"/>
                <a:cs typeface="Calibri"/>
                <a:sym typeface="Calibri"/>
              </a:rPr>
              <a:t>           - deliverables and outputs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pic>
        <p:nvPicPr>
          <p:cNvPr id="99" name="Google Shape;99;p3"/>
          <p:cNvPicPr preferRelativeResize="0"/>
          <p:nvPr/>
        </p:nvPicPr>
        <p:blipFill rotWithShape="1">
          <a:blip r:embed="rId4">
            <a:alphaModFix/>
          </a:blip>
          <a:srcRect b="-507" l="15813" r="11927" t="11167"/>
          <a:stretch/>
        </p:blipFill>
        <p:spPr>
          <a:xfrm>
            <a:off x="9654140" y="354109"/>
            <a:ext cx="1438891" cy="163979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3" name="Shape 103"/>
        <p:cNvGrpSpPr/>
        <p:nvPr/>
      </p:nvGrpSpPr>
      <p:grpSpPr>
        <a:xfrm>
          <a:off x="0" y="0"/>
          <a:ext cx="0" cy="0"/>
          <a:chOff x="0" y="0"/>
          <a:chExt cx="0" cy="0"/>
        </a:xfrm>
      </p:grpSpPr>
      <p:sp>
        <p:nvSpPr>
          <p:cNvPr id="104" name="Google Shape;104;p4"/>
          <p:cNvSpPr txBox="1"/>
          <p:nvPr>
            <p:ph type="title"/>
          </p:nvPr>
        </p:nvSpPr>
        <p:spPr>
          <a:xfrm>
            <a:off x="971394" y="820467"/>
            <a:ext cx="9227640" cy="795142"/>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124591"/>
              </a:buClr>
              <a:buSzPts val="3600"/>
              <a:buFont typeface="Calibri"/>
              <a:buNone/>
            </a:pPr>
            <a:r>
              <a:rPr b="1" lang="cs-CZ" sz="3600">
                <a:solidFill>
                  <a:srgbClr val="124591"/>
                </a:solidFill>
              </a:rPr>
              <a:t>Implementation - Content</a:t>
            </a:r>
            <a:endParaRPr/>
          </a:p>
        </p:txBody>
      </p:sp>
      <p:sp>
        <p:nvSpPr>
          <p:cNvPr id="105" name="Google Shape;105;p4"/>
          <p:cNvSpPr txBox="1"/>
          <p:nvPr>
            <p:ph idx="1" type="body"/>
          </p:nvPr>
        </p:nvSpPr>
        <p:spPr>
          <a:xfrm>
            <a:off x="903754" y="1540809"/>
            <a:ext cx="10316852" cy="48768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600"/>
              <a:buNone/>
            </a:pPr>
            <a:r>
              <a:rPr b="1" lang="cs-CZ" sz="2600"/>
              <a:t>How to manage</a:t>
            </a:r>
            <a:endParaRPr b="1" sz="2600"/>
          </a:p>
          <a:p>
            <a:pPr indent="0" lvl="0" marL="0" rtl="0" algn="l">
              <a:lnSpc>
                <a:spcPct val="90000"/>
              </a:lnSpc>
              <a:spcBef>
                <a:spcPts val="1000"/>
              </a:spcBef>
              <a:spcAft>
                <a:spcPts val="0"/>
              </a:spcAft>
              <a:buClr>
                <a:srgbClr val="124591"/>
              </a:buClr>
              <a:buSzPts val="2600"/>
              <a:buNone/>
            </a:pPr>
            <a:r>
              <a:rPr b="1" lang="cs-CZ" sz="2600">
                <a:solidFill>
                  <a:srgbClr val="124591"/>
                </a:solidFill>
              </a:rPr>
              <a:t>PEOPLE</a:t>
            </a:r>
            <a:r>
              <a:rPr lang="cs-CZ" sz="2600"/>
              <a:t> - Managing the Project Team and Project Consortium </a:t>
            </a:r>
            <a:endParaRPr sz="2600"/>
          </a:p>
          <a:p>
            <a:pPr indent="0" lvl="0" marL="0" rtl="0" algn="l">
              <a:lnSpc>
                <a:spcPct val="90000"/>
              </a:lnSpc>
              <a:spcBef>
                <a:spcPts val="1000"/>
              </a:spcBef>
              <a:spcAft>
                <a:spcPts val="0"/>
              </a:spcAft>
              <a:buClr>
                <a:srgbClr val="124591"/>
              </a:buClr>
              <a:buSzPts val="2600"/>
              <a:buNone/>
            </a:pPr>
            <a:r>
              <a:rPr b="1" lang="cs-CZ" sz="2600">
                <a:solidFill>
                  <a:srgbClr val="124591"/>
                </a:solidFill>
              </a:rPr>
              <a:t>RESOURCES</a:t>
            </a:r>
            <a:r>
              <a:rPr b="1" lang="cs-CZ" sz="2600">
                <a:solidFill>
                  <a:srgbClr val="124591"/>
                </a:solidFill>
                <a:latin typeface="Calibri"/>
                <a:ea typeface="Calibri"/>
                <a:cs typeface="Calibri"/>
                <a:sym typeface="Calibri"/>
              </a:rPr>
              <a:t> </a:t>
            </a:r>
            <a:r>
              <a:rPr lang="cs-CZ" sz="2600"/>
              <a:t>- Managing Budget</a:t>
            </a:r>
            <a:endParaRPr sz="2600"/>
          </a:p>
          <a:p>
            <a:pPr indent="0" lvl="0" marL="0" rtl="0" algn="l">
              <a:lnSpc>
                <a:spcPct val="90000"/>
              </a:lnSpc>
              <a:spcBef>
                <a:spcPts val="1000"/>
              </a:spcBef>
              <a:spcAft>
                <a:spcPts val="0"/>
              </a:spcAft>
              <a:buClr>
                <a:srgbClr val="124591"/>
              </a:buClr>
              <a:buSzPts val="2600"/>
              <a:buNone/>
            </a:pPr>
            <a:r>
              <a:rPr b="1" lang="cs-CZ" sz="2600">
                <a:solidFill>
                  <a:srgbClr val="124591"/>
                </a:solidFill>
                <a:latin typeface="Calibri"/>
                <a:ea typeface="Calibri"/>
                <a:cs typeface="Calibri"/>
                <a:sym typeface="Calibri"/>
              </a:rPr>
              <a:t>QUALITY</a:t>
            </a:r>
            <a:r>
              <a:rPr lang="cs-CZ" sz="2600"/>
              <a:t> - Monitoring Quality of Work and  Prospective and Technology Watching </a:t>
            </a:r>
            <a:endParaRPr sz="2600"/>
          </a:p>
          <a:p>
            <a:pPr indent="0" lvl="0" marL="0" rtl="0" algn="l">
              <a:lnSpc>
                <a:spcPct val="90000"/>
              </a:lnSpc>
              <a:spcBef>
                <a:spcPts val="1000"/>
              </a:spcBef>
              <a:spcAft>
                <a:spcPts val="0"/>
              </a:spcAft>
              <a:buClr>
                <a:srgbClr val="124591"/>
              </a:buClr>
              <a:buSzPts val="2600"/>
              <a:buNone/>
            </a:pPr>
            <a:r>
              <a:rPr b="1" lang="cs-CZ" sz="2600">
                <a:solidFill>
                  <a:srgbClr val="124591"/>
                </a:solidFill>
                <a:latin typeface="Calibri"/>
                <a:ea typeface="Calibri"/>
                <a:cs typeface="Calibri"/>
                <a:sym typeface="Calibri"/>
              </a:rPr>
              <a:t>WORK</a:t>
            </a:r>
            <a:r>
              <a:rPr lang="cs-CZ" sz="2600">
                <a:solidFill>
                  <a:srgbClr val="FF0000"/>
                </a:solidFill>
              </a:rPr>
              <a:t> </a:t>
            </a:r>
            <a:r>
              <a:rPr lang="cs-CZ" sz="2600"/>
              <a:t>- Monitoring of Project Performance and Progress</a:t>
            </a:r>
            <a:endParaRPr sz="2600"/>
          </a:p>
          <a:p>
            <a:pPr indent="0" lvl="0" marL="0" rtl="0" algn="l">
              <a:lnSpc>
                <a:spcPct val="90000"/>
              </a:lnSpc>
              <a:spcBef>
                <a:spcPts val="1000"/>
              </a:spcBef>
              <a:spcAft>
                <a:spcPts val="0"/>
              </a:spcAft>
              <a:buClr>
                <a:srgbClr val="124591"/>
              </a:buClr>
              <a:buSzPts val="2600"/>
              <a:buNone/>
            </a:pPr>
            <a:r>
              <a:rPr b="1" lang="cs-CZ" sz="2600">
                <a:solidFill>
                  <a:srgbClr val="124591"/>
                </a:solidFill>
                <a:latin typeface="Calibri"/>
                <a:ea typeface="Calibri"/>
                <a:cs typeface="Calibri"/>
                <a:sym typeface="Calibri"/>
              </a:rPr>
              <a:t>RISKS</a:t>
            </a:r>
            <a:r>
              <a:rPr lang="cs-CZ" sz="2600"/>
              <a:t> - Addressing Risks</a:t>
            </a:r>
            <a:endParaRPr sz="2600"/>
          </a:p>
          <a:p>
            <a:pPr indent="0" lvl="0" marL="0" rtl="0" algn="l">
              <a:lnSpc>
                <a:spcPct val="90000"/>
              </a:lnSpc>
              <a:spcBef>
                <a:spcPts val="1000"/>
              </a:spcBef>
              <a:spcAft>
                <a:spcPts val="0"/>
              </a:spcAft>
              <a:buClr>
                <a:srgbClr val="124591"/>
              </a:buClr>
              <a:buSzPts val="2600"/>
              <a:buNone/>
            </a:pPr>
            <a:r>
              <a:rPr b="1" lang="cs-CZ" sz="2600">
                <a:solidFill>
                  <a:srgbClr val="124591"/>
                </a:solidFill>
                <a:latin typeface="Calibri"/>
                <a:ea typeface="Calibri"/>
                <a:cs typeface="Calibri"/>
                <a:sym typeface="Calibri"/>
              </a:rPr>
              <a:t>OUTPUTS</a:t>
            </a:r>
            <a:r>
              <a:rPr lang="cs-CZ" sz="2600">
                <a:solidFill>
                  <a:srgbClr val="FF0000"/>
                </a:solidFill>
              </a:rPr>
              <a:t> </a:t>
            </a:r>
            <a:r>
              <a:rPr lang="cs-CZ" sz="2600"/>
              <a:t>- Project Outputs and Acceptance of Project Implementation</a:t>
            </a:r>
            <a:endParaRPr sz="2600"/>
          </a:p>
          <a:p>
            <a:pPr indent="0" lvl="0" marL="0" rtl="0" algn="l">
              <a:lnSpc>
                <a:spcPct val="90000"/>
              </a:lnSpc>
              <a:spcBef>
                <a:spcPts val="1000"/>
              </a:spcBef>
              <a:spcAft>
                <a:spcPts val="0"/>
              </a:spcAft>
              <a:buClr>
                <a:schemeClr val="dk1"/>
              </a:buClr>
              <a:buSzPts val="2800"/>
              <a:buNone/>
            </a:pPr>
            <a:r>
              <a:t/>
            </a:r>
            <a:endParaRPr/>
          </a:p>
          <a:p>
            <a:pPr indent="0" lvl="0" marL="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9" name="Shape 109"/>
        <p:cNvGrpSpPr/>
        <p:nvPr/>
      </p:nvGrpSpPr>
      <p:grpSpPr>
        <a:xfrm>
          <a:off x="0" y="0"/>
          <a:ext cx="0" cy="0"/>
          <a:chOff x="0" y="0"/>
          <a:chExt cx="0" cy="0"/>
        </a:xfrm>
      </p:grpSpPr>
      <p:sp>
        <p:nvSpPr>
          <p:cNvPr id="110" name="Google Shape;110;p5"/>
          <p:cNvSpPr txBox="1"/>
          <p:nvPr>
            <p:ph idx="1" type="body"/>
          </p:nvPr>
        </p:nvSpPr>
        <p:spPr>
          <a:xfrm>
            <a:off x="3478490" y="1825625"/>
            <a:ext cx="7875309" cy="3255422"/>
          </a:xfrm>
          <a:prstGeom prst="rect">
            <a:avLst/>
          </a:prstGeom>
          <a:noFill/>
          <a:ln>
            <a:noFill/>
          </a:ln>
        </p:spPr>
        <p:txBody>
          <a:bodyPr anchorCtr="0" anchor="t" bIns="45700" lIns="91425" spcFirstLastPara="1" rIns="91425" wrap="square" tIns="45700">
            <a:normAutofit fontScale="70000" lnSpcReduction="20000"/>
          </a:bodyPr>
          <a:lstStyle/>
          <a:p>
            <a:pPr indent="0" lvl="0" marL="0" rtl="0" algn="l">
              <a:lnSpc>
                <a:spcPct val="90000"/>
              </a:lnSpc>
              <a:spcBef>
                <a:spcPts val="0"/>
              </a:spcBef>
              <a:spcAft>
                <a:spcPts val="0"/>
              </a:spcAft>
              <a:buClr>
                <a:srgbClr val="124591"/>
              </a:buClr>
              <a:buSzPct val="100000"/>
              <a:buNone/>
            </a:pPr>
            <a:r>
              <a:rPr b="1" lang="cs-CZ" sz="3100">
                <a:solidFill>
                  <a:srgbClr val="124591"/>
                </a:solidFill>
                <a:latin typeface="Calibri"/>
                <a:ea typeface="Calibri"/>
                <a:cs typeface="Calibri"/>
                <a:sym typeface="Calibri"/>
              </a:rPr>
              <a:t>Work plan</a:t>
            </a:r>
            <a:r>
              <a:rPr lang="cs-CZ">
                <a:solidFill>
                  <a:schemeClr val="accent1"/>
                </a:solidFill>
              </a:rPr>
              <a:t> </a:t>
            </a:r>
            <a:r>
              <a:rPr lang="cs-CZ"/>
              <a:t>ready and understood by all the actors involved </a:t>
            </a:r>
            <a:endParaRPr/>
          </a:p>
          <a:p>
            <a:pPr indent="0" lvl="0" marL="0" rtl="0" algn="l">
              <a:lnSpc>
                <a:spcPct val="90000"/>
              </a:lnSpc>
              <a:spcBef>
                <a:spcPts val="1000"/>
              </a:spcBef>
              <a:spcAft>
                <a:spcPts val="0"/>
              </a:spcAft>
              <a:buClr>
                <a:srgbClr val="124591"/>
              </a:buClr>
              <a:buSzPct val="100000"/>
              <a:buNone/>
            </a:pPr>
            <a:r>
              <a:rPr b="1" lang="cs-CZ" sz="3100">
                <a:solidFill>
                  <a:srgbClr val="124591"/>
                </a:solidFill>
                <a:latin typeface="Calibri"/>
                <a:ea typeface="Calibri"/>
                <a:cs typeface="Calibri"/>
                <a:sym typeface="Calibri"/>
              </a:rPr>
              <a:t>Resources</a:t>
            </a:r>
            <a:r>
              <a:rPr lang="cs-CZ"/>
              <a:t> - financial, material and human resources.</a:t>
            </a:r>
            <a:endParaRPr/>
          </a:p>
          <a:p>
            <a:pPr indent="0" lvl="0" marL="0" rtl="0" algn="l">
              <a:lnSpc>
                <a:spcPct val="90000"/>
              </a:lnSpc>
              <a:spcBef>
                <a:spcPts val="1000"/>
              </a:spcBef>
              <a:spcAft>
                <a:spcPts val="0"/>
              </a:spcAft>
              <a:buClr>
                <a:srgbClr val="124591"/>
              </a:buClr>
              <a:buSzPct val="100000"/>
              <a:buNone/>
            </a:pPr>
            <a:r>
              <a:rPr b="1" lang="cs-CZ" sz="3100">
                <a:solidFill>
                  <a:srgbClr val="124591"/>
                </a:solidFill>
                <a:latin typeface="Calibri"/>
                <a:ea typeface="Calibri"/>
                <a:cs typeface="Calibri"/>
                <a:sym typeface="Calibri"/>
              </a:rPr>
              <a:t>Actions</a:t>
            </a:r>
            <a:r>
              <a:rPr lang="cs-CZ">
                <a:solidFill>
                  <a:schemeClr val="accent1"/>
                </a:solidFill>
              </a:rPr>
              <a:t> </a:t>
            </a:r>
            <a:r>
              <a:rPr lang="cs-CZ"/>
              <a:t>need to be taken before work can begin:</a:t>
            </a:r>
            <a:endParaRPr/>
          </a:p>
          <a:p>
            <a:pPr indent="-228600" lvl="0" marL="228600" rtl="0" algn="l">
              <a:lnSpc>
                <a:spcPct val="90000"/>
              </a:lnSpc>
              <a:spcBef>
                <a:spcPts val="1000"/>
              </a:spcBef>
              <a:spcAft>
                <a:spcPts val="0"/>
              </a:spcAft>
              <a:buClr>
                <a:srgbClr val="FF0000"/>
              </a:buClr>
              <a:buSzPct val="100000"/>
              <a:buFont typeface="Courier New"/>
              <a:buChar char="o"/>
            </a:pPr>
            <a:r>
              <a:rPr lang="cs-CZ">
                <a:solidFill>
                  <a:srgbClr val="FF0000"/>
                </a:solidFill>
              </a:rPr>
              <a:t>Scheduling activities </a:t>
            </a:r>
            <a:r>
              <a:rPr lang="cs-CZ"/>
              <a:t>and identifying potential bottlenecks.</a:t>
            </a:r>
            <a:endParaRPr/>
          </a:p>
          <a:p>
            <a:pPr indent="-228600" lvl="0" marL="228600" rtl="0" algn="l">
              <a:lnSpc>
                <a:spcPct val="90000"/>
              </a:lnSpc>
              <a:spcBef>
                <a:spcPts val="1000"/>
              </a:spcBef>
              <a:spcAft>
                <a:spcPts val="0"/>
              </a:spcAft>
              <a:buClr>
                <a:srgbClr val="FF0000"/>
              </a:buClr>
              <a:buSzPct val="100000"/>
              <a:buFont typeface="Courier New"/>
              <a:buChar char="o"/>
            </a:pPr>
            <a:r>
              <a:rPr lang="cs-CZ">
                <a:solidFill>
                  <a:srgbClr val="FF0000"/>
                </a:solidFill>
              </a:rPr>
              <a:t>Communicating with the team </a:t>
            </a:r>
            <a:r>
              <a:rPr lang="cs-CZ"/>
              <a:t>and ensuring all the roles and responsibilities are understood.</a:t>
            </a:r>
            <a:endParaRPr/>
          </a:p>
          <a:p>
            <a:pPr indent="-228600" lvl="0" marL="228600" rtl="0" algn="l">
              <a:lnSpc>
                <a:spcPct val="90000"/>
              </a:lnSpc>
              <a:spcBef>
                <a:spcPts val="1000"/>
              </a:spcBef>
              <a:spcAft>
                <a:spcPts val="0"/>
              </a:spcAft>
              <a:buClr>
                <a:schemeClr val="dk1"/>
              </a:buClr>
              <a:buSzPct val="100000"/>
              <a:buFont typeface="Courier New"/>
              <a:buChar char="o"/>
            </a:pPr>
            <a:r>
              <a:rPr lang="cs-CZ"/>
              <a:t>Ensuring that the (</a:t>
            </a:r>
            <a:r>
              <a:rPr lang="cs-CZ">
                <a:solidFill>
                  <a:srgbClr val="FF0000"/>
                </a:solidFill>
              </a:rPr>
              <a:t>financial) resources </a:t>
            </a:r>
            <a:r>
              <a:rPr lang="cs-CZ"/>
              <a:t>are available and distributed accordingly.</a:t>
            </a:r>
            <a:endParaRPr/>
          </a:p>
          <a:p>
            <a:pPr indent="-228600" lvl="0" marL="228600" rtl="0" algn="l">
              <a:lnSpc>
                <a:spcPct val="90000"/>
              </a:lnSpc>
              <a:spcBef>
                <a:spcPts val="1000"/>
              </a:spcBef>
              <a:spcAft>
                <a:spcPts val="0"/>
              </a:spcAft>
              <a:buClr>
                <a:schemeClr val="dk1"/>
              </a:buClr>
              <a:buSzPct val="100000"/>
              <a:buFont typeface="Courier New"/>
              <a:buChar char="o"/>
            </a:pPr>
            <a:r>
              <a:rPr lang="cs-CZ"/>
              <a:t>Providing for </a:t>
            </a:r>
            <a:r>
              <a:rPr lang="cs-CZ">
                <a:solidFill>
                  <a:srgbClr val="FF0000"/>
                </a:solidFill>
              </a:rPr>
              <a:t>project management tools </a:t>
            </a:r>
            <a:r>
              <a:rPr lang="cs-CZ"/>
              <a:t>to coordinate the process.</a:t>
            </a:r>
            <a:endParaRPr/>
          </a:p>
        </p:txBody>
      </p:sp>
      <p:sp>
        <p:nvSpPr>
          <p:cNvPr id="111" name="Google Shape;111;p5"/>
          <p:cNvSpPr txBox="1"/>
          <p:nvPr/>
        </p:nvSpPr>
        <p:spPr>
          <a:xfrm>
            <a:off x="3504192" y="528161"/>
            <a:ext cx="3991897" cy="1325563"/>
          </a:xfrm>
          <a:prstGeom prst="rect">
            <a:avLst/>
          </a:prstGeom>
          <a:noFill/>
          <a:ln>
            <a:noFill/>
          </a:ln>
        </p:spPr>
        <p:txBody>
          <a:bodyPr anchorCtr="0" anchor="ctr" bIns="45700" lIns="91425" spcFirstLastPara="1" rIns="91425" wrap="square" tIns="45700">
            <a:normAutofit/>
          </a:bodyPr>
          <a:lstStyle/>
          <a:p>
            <a:pPr indent="0" lvl="0" marL="0" marR="0" rtl="0" algn="l">
              <a:lnSpc>
                <a:spcPct val="90000"/>
              </a:lnSpc>
              <a:spcBef>
                <a:spcPts val="0"/>
              </a:spcBef>
              <a:spcAft>
                <a:spcPts val="0"/>
              </a:spcAft>
              <a:buClr>
                <a:srgbClr val="124591"/>
              </a:buClr>
              <a:buSzPts val="4400"/>
              <a:buFont typeface="Calibri"/>
              <a:buNone/>
            </a:pPr>
            <a:r>
              <a:rPr b="1" i="0" lang="cs-CZ" sz="4400" u="none" cap="none" strike="noStrike">
                <a:solidFill>
                  <a:srgbClr val="124591"/>
                </a:solidFill>
                <a:latin typeface="Calibri"/>
                <a:ea typeface="Calibri"/>
                <a:cs typeface="Calibri"/>
                <a:sym typeface="Calibri"/>
              </a:rPr>
              <a:t>Lets get started</a:t>
            </a:r>
            <a:endParaRPr b="1" i="0" sz="4400" u="none" cap="none" strike="noStrike">
              <a:solidFill>
                <a:srgbClr val="124591"/>
              </a:solidFill>
              <a:latin typeface="Calibri"/>
              <a:ea typeface="Calibri"/>
              <a:cs typeface="Calibri"/>
              <a:sym typeface="Calibri"/>
            </a:endParaRPr>
          </a:p>
        </p:txBody>
      </p:sp>
      <p:pic>
        <p:nvPicPr>
          <p:cNvPr id="112" name="Google Shape;112;p5"/>
          <p:cNvPicPr preferRelativeResize="0"/>
          <p:nvPr/>
        </p:nvPicPr>
        <p:blipFill rotWithShape="1">
          <a:blip r:embed="rId4">
            <a:alphaModFix/>
          </a:blip>
          <a:srcRect b="0" l="0" r="0" t="0"/>
          <a:stretch/>
        </p:blipFill>
        <p:spPr>
          <a:xfrm>
            <a:off x="10324617" y="4617192"/>
            <a:ext cx="1334902" cy="1334902"/>
          </a:xfrm>
          <a:prstGeom prst="rect">
            <a:avLst/>
          </a:prstGeom>
          <a:noFill/>
          <a:ln>
            <a:noFill/>
          </a:ln>
        </p:spPr>
      </p:pic>
      <p:pic>
        <p:nvPicPr>
          <p:cNvPr descr="Obsah obrázku text, osoba, stopy&#10;&#10;Popis se vygeneroval automaticky." id="113" name="Google Shape;113;p5"/>
          <p:cNvPicPr preferRelativeResize="0"/>
          <p:nvPr/>
        </p:nvPicPr>
        <p:blipFill rotWithShape="1">
          <a:blip r:embed="rId5">
            <a:alphaModFix/>
          </a:blip>
          <a:srcRect b="16610" l="0" r="-339" t="15993"/>
          <a:stretch/>
        </p:blipFill>
        <p:spPr>
          <a:xfrm>
            <a:off x="-3223" y="1899966"/>
            <a:ext cx="2687482" cy="181166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6"/>
          <p:cNvSpPr txBox="1"/>
          <p:nvPr>
            <p:ph type="title"/>
          </p:nvPr>
        </p:nvSpPr>
        <p:spPr>
          <a:xfrm>
            <a:off x="810658" y="881631"/>
            <a:ext cx="275789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Arial"/>
              <a:buNone/>
            </a:pPr>
            <a:br>
              <a:rPr b="1" lang="cs-CZ" sz="3600">
                <a:solidFill>
                  <a:srgbClr val="FF0000"/>
                </a:solidFill>
                <a:latin typeface="Arial"/>
                <a:ea typeface="Arial"/>
                <a:cs typeface="Arial"/>
                <a:sym typeface="Arial"/>
              </a:rPr>
            </a:br>
            <a:br>
              <a:rPr b="1" lang="cs-CZ" sz="3600">
                <a:latin typeface="Arial"/>
                <a:ea typeface="Arial"/>
                <a:cs typeface="Arial"/>
                <a:sym typeface="Arial"/>
              </a:rPr>
            </a:br>
            <a:br>
              <a:rPr b="1" lang="cs-CZ" sz="3600">
                <a:latin typeface="Arial"/>
                <a:ea typeface="Arial"/>
                <a:cs typeface="Arial"/>
                <a:sym typeface="Arial"/>
              </a:rPr>
            </a:br>
            <a:br>
              <a:rPr b="1" lang="cs-CZ" sz="3600">
                <a:latin typeface="Arial"/>
                <a:ea typeface="Arial"/>
                <a:cs typeface="Arial"/>
                <a:sym typeface="Arial"/>
              </a:rPr>
            </a:br>
            <a:br>
              <a:rPr b="1" lang="cs-CZ" sz="3600">
                <a:latin typeface="Arial"/>
                <a:ea typeface="Arial"/>
                <a:cs typeface="Arial"/>
                <a:sym typeface="Arial"/>
              </a:rPr>
            </a:br>
            <a:r>
              <a:rPr b="1" lang="cs-CZ" sz="3600">
                <a:solidFill>
                  <a:srgbClr val="FF0000"/>
                </a:solidFill>
              </a:rPr>
              <a:t>MANAGE</a:t>
            </a:r>
            <a:br>
              <a:rPr b="1" lang="cs-CZ" sz="3600">
                <a:solidFill>
                  <a:srgbClr val="FF0000"/>
                </a:solidFill>
              </a:rPr>
            </a:br>
            <a:r>
              <a:rPr b="1" lang="cs-CZ" sz="3600">
                <a:solidFill>
                  <a:srgbClr val="FF0000"/>
                </a:solidFill>
              </a:rPr>
              <a:t>PEOPLE</a:t>
            </a:r>
            <a:br>
              <a:rPr b="1" lang="cs-CZ" sz="3600">
                <a:solidFill>
                  <a:srgbClr val="FF0000"/>
                </a:solidFill>
              </a:rPr>
            </a:br>
            <a:br>
              <a:rPr b="1" lang="cs-CZ" sz="3600">
                <a:solidFill>
                  <a:srgbClr val="FF0000"/>
                </a:solidFill>
              </a:rPr>
            </a:br>
            <a:br>
              <a:rPr b="1" lang="cs-CZ" sz="3600">
                <a:solidFill>
                  <a:srgbClr val="FF0000"/>
                </a:solidFill>
              </a:rPr>
            </a:br>
            <a:r>
              <a:rPr b="1" lang="cs-CZ" sz="3600">
                <a:solidFill>
                  <a:srgbClr val="FF0000"/>
                </a:solidFill>
              </a:rPr>
              <a:t>KICK-OFF</a:t>
            </a:r>
            <a:br>
              <a:rPr b="1" lang="cs-CZ" sz="3600">
                <a:solidFill>
                  <a:srgbClr val="FF0000"/>
                </a:solidFill>
              </a:rPr>
            </a:br>
            <a:r>
              <a:rPr b="1" lang="cs-CZ" sz="3600">
                <a:solidFill>
                  <a:srgbClr val="FF0000"/>
                </a:solidFill>
              </a:rPr>
              <a:t>MEETING</a:t>
            </a:r>
            <a:endParaRPr b="1" sz="3600">
              <a:solidFill>
                <a:srgbClr val="FF0000"/>
              </a:solidFill>
              <a:latin typeface="Arial"/>
              <a:ea typeface="Arial"/>
              <a:cs typeface="Arial"/>
              <a:sym typeface="Arial"/>
            </a:endParaRPr>
          </a:p>
        </p:txBody>
      </p:sp>
      <p:sp>
        <p:nvSpPr>
          <p:cNvPr id="119" name="Google Shape;119;p6"/>
          <p:cNvSpPr txBox="1"/>
          <p:nvPr>
            <p:ph idx="1" type="body"/>
          </p:nvPr>
        </p:nvSpPr>
        <p:spPr>
          <a:xfrm>
            <a:off x="4600576" y="808186"/>
            <a:ext cx="7019924" cy="5368778"/>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rgbClr val="124591"/>
              </a:buClr>
              <a:buSzPct val="100000"/>
              <a:buNone/>
            </a:pPr>
            <a:r>
              <a:rPr b="1" lang="cs-CZ" sz="2400">
                <a:solidFill>
                  <a:srgbClr val="124591"/>
                </a:solidFill>
                <a:latin typeface="Calibri"/>
                <a:ea typeface="Calibri"/>
                <a:cs typeface="Calibri"/>
                <a:sym typeface="Calibri"/>
              </a:rPr>
              <a:t>Briefing Team Members: </a:t>
            </a:r>
            <a:r>
              <a:rPr b="1" lang="cs-CZ">
                <a:solidFill>
                  <a:srgbClr val="FF0000"/>
                </a:solidFill>
              </a:rPr>
              <a:t>Kick – off Meeting</a:t>
            </a:r>
            <a:endParaRPr/>
          </a:p>
          <a:p>
            <a:pPr indent="0" lvl="0" marL="0" rtl="0" algn="l">
              <a:lnSpc>
                <a:spcPct val="90000"/>
              </a:lnSpc>
              <a:spcBef>
                <a:spcPts val="1000"/>
              </a:spcBef>
              <a:spcAft>
                <a:spcPts val="0"/>
              </a:spcAft>
              <a:buClr>
                <a:schemeClr val="dk1"/>
              </a:buClr>
              <a:buSzPct val="100000"/>
              <a:buNone/>
            </a:pPr>
            <a:r>
              <a:rPr lang="cs-CZ"/>
              <a:t>The Implementation phase starts with the Kick-off Meeting. </a:t>
            </a:r>
            <a:endParaRPr/>
          </a:p>
          <a:p>
            <a:pPr indent="0" lvl="0" marL="0" rtl="0" algn="l">
              <a:lnSpc>
                <a:spcPct val="90000"/>
              </a:lnSpc>
              <a:spcBef>
                <a:spcPts val="1000"/>
              </a:spcBef>
              <a:spcAft>
                <a:spcPts val="0"/>
              </a:spcAft>
              <a:buClr>
                <a:schemeClr val="dk1"/>
              </a:buClr>
              <a:buSzPct val="100000"/>
              <a:buNone/>
            </a:pPr>
            <a:r>
              <a:rPr lang="cs-CZ"/>
              <a:t>The purpose is to </a:t>
            </a:r>
            <a:r>
              <a:rPr b="1" lang="cs-CZ"/>
              <a:t>formally start the project</a:t>
            </a:r>
            <a:r>
              <a:rPr lang="cs-CZ"/>
              <a:t>. Team members are introduced to the project. </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b="1" lang="cs-CZ"/>
              <a:t>The main aim </a:t>
            </a:r>
            <a:r>
              <a:rPr lang="cs-CZ"/>
              <a:t>of Kick-off Meeting is to: </a:t>
            </a:r>
            <a:endParaRPr/>
          </a:p>
          <a:p>
            <a:pPr indent="-228600" lvl="0" marL="228600" rtl="0" algn="l">
              <a:lnSpc>
                <a:spcPct val="90000"/>
              </a:lnSpc>
              <a:spcBef>
                <a:spcPts val="1000"/>
              </a:spcBef>
              <a:spcAft>
                <a:spcPts val="0"/>
              </a:spcAft>
              <a:buClr>
                <a:schemeClr val="dk1"/>
              </a:buClr>
              <a:buSzPct val="100000"/>
              <a:buFont typeface="Courier New"/>
              <a:buChar char="o"/>
            </a:pPr>
            <a:r>
              <a:rPr lang="cs-CZ"/>
              <a:t>    ensure that everyone understands the  project    scope, their roles and responsibilities</a:t>
            </a:r>
            <a:endParaRPr/>
          </a:p>
          <a:p>
            <a:pPr indent="-228600" lvl="0" marL="228600" rtl="0" algn="l">
              <a:lnSpc>
                <a:spcPct val="90000"/>
              </a:lnSpc>
              <a:spcBef>
                <a:spcPts val="1000"/>
              </a:spcBef>
              <a:spcAft>
                <a:spcPts val="0"/>
              </a:spcAft>
              <a:buClr>
                <a:schemeClr val="dk1"/>
              </a:buClr>
              <a:buSzPct val="100000"/>
              <a:buFont typeface="Courier New"/>
              <a:buChar char="o"/>
            </a:pPr>
            <a:r>
              <a:rPr lang="cs-CZ"/>
              <a:t>    clarify the expectations of all key project stakeholders,  </a:t>
            </a:r>
            <a:endParaRPr/>
          </a:p>
          <a:p>
            <a:pPr indent="-228600" lvl="0" marL="228600" rtl="0" algn="l">
              <a:lnSpc>
                <a:spcPct val="90000"/>
              </a:lnSpc>
              <a:spcBef>
                <a:spcPts val="1000"/>
              </a:spcBef>
              <a:spcAft>
                <a:spcPts val="0"/>
              </a:spcAft>
              <a:buClr>
                <a:schemeClr val="dk1"/>
              </a:buClr>
              <a:buSzPct val="100000"/>
              <a:buFont typeface="Courier New"/>
              <a:buChar char="o"/>
            </a:pPr>
            <a:r>
              <a:rPr lang="cs-CZ"/>
              <a:t>    identify and mitigate project risks, </a:t>
            </a:r>
            <a:endParaRPr/>
          </a:p>
          <a:p>
            <a:pPr indent="-228600" lvl="0" marL="228600" rtl="0" algn="l">
              <a:lnSpc>
                <a:spcPct val="90000"/>
              </a:lnSpc>
              <a:spcBef>
                <a:spcPts val="1000"/>
              </a:spcBef>
              <a:spcAft>
                <a:spcPts val="0"/>
              </a:spcAft>
              <a:buClr>
                <a:schemeClr val="dk1"/>
              </a:buClr>
              <a:buSzPct val="100000"/>
              <a:buFont typeface="Courier New"/>
              <a:buChar char="o"/>
            </a:pPr>
            <a:r>
              <a:rPr lang="cs-CZ"/>
              <a:t>    discuss and agree on the project plans.</a:t>
            </a:r>
            <a:endParaRPr/>
          </a:p>
          <a:p>
            <a:pPr indent="-64135" lvl="0" marL="228600" rtl="0" algn="l">
              <a:lnSpc>
                <a:spcPct val="90000"/>
              </a:lnSpc>
              <a:spcBef>
                <a:spcPts val="1000"/>
              </a:spcBef>
              <a:spcAft>
                <a:spcPts val="0"/>
              </a:spcAft>
              <a:buClr>
                <a:schemeClr val="dk1"/>
              </a:buClr>
              <a:buSzPct val="100000"/>
              <a:buFont typeface="Courier New"/>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7"/>
          <p:cNvSpPr txBox="1"/>
          <p:nvPr>
            <p:ph type="title"/>
          </p:nvPr>
        </p:nvSpPr>
        <p:spPr>
          <a:xfrm>
            <a:off x="838200" y="80818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br>
              <a:rPr lang="cs-CZ" sz="3600"/>
            </a:br>
            <a:br>
              <a:rPr lang="cs-CZ" sz="3600"/>
            </a:br>
            <a:br>
              <a:rPr lang="cs-CZ" sz="3600"/>
            </a:br>
            <a:br>
              <a:rPr lang="cs-CZ" sz="3600"/>
            </a:br>
            <a:br>
              <a:rPr lang="cs-CZ" sz="3600"/>
            </a:br>
            <a:br>
              <a:rPr lang="cs-CZ" sz="3600"/>
            </a:br>
            <a:r>
              <a:rPr b="1" lang="cs-CZ" sz="3600">
                <a:solidFill>
                  <a:srgbClr val="FF0000"/>
                </a:solidFill>
              </a:rPr>
              <a:t>MANAGE</a:t>
            </a:r>
            <a:br>
              <a:rPr b="1" lang="cs-CZ" sz="3600">
                <a:solidFill>
                  <a:srgbClr val="FF0000"/>
                </a:solidFill>
              </a:rPr>
            </a:br>
            <a:r>
              <a:rPr b="1" lang="cs-CZ" sz="3600">
                <a:solidFill>
                  <a:srgbClr val="FF0000"/>
                </a:solidFill>
              </a:rPr>
              <a:t>PEOPLE</a:t>
            </a:r>
            <a:br>
              <a:rPr b="1" lang="cs-CZ" sz="3600">
                <a:solidFill>
                  <a:srgbClr val="FF0000"/>
                </a:solidFill>
              </a:rPr>
            </a:br>
            <a:br>
              <a:rPr b="1" lang="cs-CZ" sz="3600">
                <a:solidFill>
                  <a:srgbClr val="FF0000"/>
                </a:solidFill>
              </a:rPr>
            </a:br>
            <a:br>
              <a:rPr b="1" lang="cs-CZ" sz="3600">
                <a:solidFill>
                  <a:srgbClr val="FF0000"/>
                </a:solidFill>
              </a:rPr>
            </a:br>
            <a:r>
              <a:rPr b="1" lang="cs-CZ" sz="3600">
                <a:solidFill>
                  <a:srgbClr val="FF0000"/>
                </a:solidFill>
              </a:rPr>
              <a:t>MANAGING</a:t>
            </a:r>
            <a:br>
              <a:rPr b="1" lang="cs-CZ" sz="3600">
                <a:solidFill>
                  <a:srgbClr val="FF0000"/>
                </a:solidFill>
              </a:rPr>
            </a:br>
            <a:r>
              <a:rPr b="1" lang="cs-CZ" sz="3600">
                <a:solidFill>
                  <a:srgbClr val="FF0000"/>
                </a:solidFill>
              </a:rPr>
              <a:t>TEAM</a:t>
            </a:r>
            <a:endParaRPr b="1" sz="3600">
              <a:solidFill>
                <a:srgbClr val="FF0000"/>
              </a:solidFill>
            </a:endParaRPr>
          </a:p>
          <a:p>
            <a:pPr indent="0" lvl="0" marL="0" rtl="0" algn="l">
              <a:lnSpc>
                <a:spcPct val="90000"/>
              </a:lnSpc>
              <a:spcBef>
                <a:spcPts val="0"/>
              </a:spcBef>
              <a:spcAft>
                <a:spcPts val="0"/>
              </a:spcAft>
              <a:buClr>
                <a:schemeClr val="dk1"/>
              </a:buClr>
              <a:buSzPts val="3600"/>
              <a:buFont typeface="Calibri"/>
              <a:buNone/>
            </a:pPr>
            <a:r>
              <a:t/>
            </a:r>
            <a:endParaRPr b="1" sz="3600">
              <a:solidFill>
                <a:srgbClr val="FF0000"/>
              </a:solidFill>
            </a:endParaRPr>
          </a:p>
        </p:txBody>
      </p:sp>
      <p:sp>
        <p:nvSpPr>
          <p:cNvPr id="125" name="Google Shape;125;p7"/>
          <p:cNvSpPr txBox="1"/>
          <p:nvPr>
            <p:ph idx="1" type="body"/>
          </p:nvPr>
        </p:nvSpPr>
        <p:spPr>
          <a:xfrm>
            <a:off x="4438650" y="808185"/>
            <a:ext cx="7239000" cy="5554515"/>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0000"/>
              </a:lnSpc>
              <a:spcBef>
                <a:spcPts val="0"/>
              </a:spcBef>
              <a:spcAft>
                <a:spcPts val="0"/>
              </a:spcAft>
              <a:buClr>
                <a:srgbClr val="124591"/>
              </a:buClr>
              <a:buSzPct val="100000"/>
              <a:buNone/>
            </a:pPr>
            <a:r>
              <a:rPr b="1" lang="cs-CZ">
                <a:solidFill>
                  <a:srgbClr val="124591"/>
                </a:solidFill>
                <a:latin typeface="Calibri"/>
                <a:ea typeface="Calibri"/>
                <a:cs typeface="Calibri"/>
                <a:sym typeface="Calibri"/>
              </a:rPr>
              <a:t>Briefing Team Members: </a:t>
            </a:r>
            <a:r>
              <a:rPr lang="cs-CZ">
                <a:solidFill>
                  <a:srgbClr val="FF0000"/>
                </a:solidFill>
              </a:rPr>
              <a:t>Managing Project Team</a:t>
            </a:r>
            <a:endParaRPr>
              <a:solidFill>
                <a:srgbClr val="FF0000"/>
              </a:solidFill>
            </a:endParaRPr>
          </a:p>
          <a:p>
            <a:pPr indent="0" lvl="0" marL="0" rtl="0" algn="just">
              <a:lnSpc>
                <a:spcPct val="90000"/>
              </a:lnSpc>
              <a:spcBef>
                <a:spcPts val="1000"/>
              </a:spcBef>
              <a:spcAft>
                <a:spcPts val="0"/>
              </a:spcAft>
              <a:buClr>
                <a:schemeClr val="dk1"/>
              </a:buClr>
              <a:buSzPct val="100000"/>
              <a:buNone/>
            </a:pPr>
            <a:r>
              <a:rPr b="1" lang="cs-CZ"/>
              <a:t>Project team =</a:t>
            </a:r>
            <a:r>
              <a:rPr lang="cs-CZ"/>
              <a:t> project manager and project staff who have been assigned with the responsibility to work on the project. </a:t>
            </a:r>
            <a:endParaRPr/>
          </a:p>
          <a:p>
            <a:pPr indent="0" lvl="0" marL="0" rtl="0" algn="just">
              <a:lnSpc>
                <a:spcPct val="90000"/>
              </a:lnSpc>
              <a:spcBef>
                <a:spcPts val="1000"/>
              </a:spcBef>
              <a:spcAft>
                <a:spcPts val="0"/>
              </a:spcAft>
              <a:buClr>
                <a:schemeClr val="dk1"/>
              </a:buClr>
              <a:buSzPct val="100000"/>
              <a:buNone/>
            </a:pPr>
            <a:r>
              <a:rPr b="1" lang="cs-CZ"/>
              <a:t>Innovation projects</a:t>
            </a:r>
            <a:r>
              <a:rPr lang="cs-CZ"/>
              <a:t> require a diverse mix of individuals who must be integrated into an effective project team. </a:t>
            </a:r>
            <a:endParaRPr/>
          </a:p>
          <a:p>
            <a:pPr indent="0" lvl="0" marL="0" rtl="0" algn="just">
              <a:lnSpc>
                <a:spcPct val="90000"/>
              </a:lnSpc>
              <a:spcBef>
                <a:spcPts val="1000"/>
              </a:spcBef>
              <a:spcAft>
                <a:spcPts val="0"/>
              </a:spcAft>
              <a:buClr>
                <a:schemeClr val="dk1"/>
              </a:buClr>
              <a:buSzPct val="100000"/>
              <a:buNone/>
            </a:pPr>
            <a:r>
              <a:rPr b="1" lang="cs-CZ"/>
              <a:t>Methods of Managing Project Team</a:t>
            </a:r>
            <a:endParaRPr b="1"/>
          </a:p>
          <a:p>
            <a:pPr indent="0" lvl="0" marL="0" rtl="0" algn="just">
              <a:lnSpc>
                <a:spcPct val="90000"/>
              </a:lnSpc>
              <a:spcBef>
                <a:spcPts val="1000"/>
              </a:spcBef>
              <a:spcAft>
                <a:spcPts val="0"/>
              </a:spcAft>
              <a:buClr>
                <a:srgbClr val="FF0000"/>
              </a:buClr>
              <a:buSzPct val="100000"/>
              <a:buNone/>
            </a:pPr>
            <a:r>
              <a:rPr b="1" lang="cs-CZ">
                <a:solidFill>
                  <a:srgbClr val="FF0000"/>
                </a:solidFill>
              </a:rPr>
              <a:t>Communication and supervision</a:t>
            </a:r>
            <a:r>
              <a:rPr lang="cs-CZ">
                <a:solidFill>
                  <a:srgbClr val="FF0000"/>
                </a:solidFill>
              </a:rPr>
              <a:t> </a:t>
            </a:r>
            <a:r>
              <a:rPr lang="cs-CZ"/>
              <a:t>to track work and attitudes of project teams. By conversation and observation, the PM communicates with team members and reviews their achievements in the context of deliverables, accomplishments and interpersonal issues.</a:t>
            </a:r>
            <a:endParaRPr/>
          </a:p>
          <a:p>
            <a:pPr indent="0" lvl="0" marL="0" rtl="0" algn="just">
              <a:lnSpc>
                <a:spcPct val="90000"/>
              </a:lnSpc>
              <a:spcBef>
                <a:spcPts val="1000"/>
              </a:spcBef>
              <a:spcAft>
                <a:spcPts val="0"/>
              </a:spcAft>
              <a:buClr>
                <a:srgbClr val="FF0000"/>
              </a:buClr>
              <a:buSzPct val="100000"/>
              <a:buNone/>
            </a:pPr>
            <a:r>
              <a:rPr b="1" lang="cs-CZ">
                <a:solidFill>
                  <a:srgbClr val="FF0000"/>
                </a:solidFill>
              </a:rPr>
              <a:t>Performance appraisals</a:t>
            </a:r>
            <a:r>
              <a:rPr lang="cs-CZ">
                <a:solidFill>
                  <a:srgbClr val="FF0000"/>
                </a:solidFill>
              </a:rPr>
              <a:t> </a:t>
            </a:r>
            <a:r>
              <a:rPr lang="cs-CZ"/>
              <a:t>allow measuring performance of project team members to clarify project team roles and responsibilities, review constructive feedback, discover unresolved issues, develop individual training programs, and outline specific goals for future project activities.</a:t>
            </a:r>
            <a:endParaRPr/>
          </a:p>
          <a:p>
            <a:pPr indent="0" lvl="0" marL="0" rtl="0" algn="just">
              <a:lnSpc>
                <a:spcPct val="90000"/>
              </a:lnSpc>
              <a:spcBef>
                <a:spcPts val="1000"/>
              </a:spcBef>
              <a:spcAft>
                <a:spcPts val="0"/>
              </a:spcAft>
              <a:buClr>
                <a:srgbClr val="FF0000"/>
              </a:buClr>
              <a:buSzPct val="100000"/>
              <a:buNone/>
            </a:pPr>
            <a:r>
              <a:rPr b="1" lang="cs-CZ">
                <a:solidFill>
                  <a:srgbClr val="FF0000"/>
                </a:solidFill>
              </a:rPr>
              <a:t>Conflict management </a:t>
            </a:r>
            <a:r>
              <a:rPr lang="cs-CZ"/>
              <a:t>to hande conflicts in a team environment to achieve higher productivity and positive working relationships.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9" name="Shape 129"/>
        <p:cNvGrpSpPr/>
        <p:nvPr/>
      </p:nvGrpSpPr>
      <p:grpSpPr>
        <a:xfrm>
          <a:off x="0" y="0"/>
          <a:ext cx="0" cy="0"/>
          <a:chOff x="0" y="0"/>
          <a:chExt cx="0" cy="0"/>
        </a:xfrm>
      </p:grpSpPr>
      <p:sp>
        <p:nvSpPr>
          <p:cNvPr id="130" name="Google Shape;130;p8"/>
          <p:cNvSpPr txBox="1"/>
          <p:nvPr>
            <p:ph type="title"/>
          </p:nvPr>
        </p:nvSpPr>
        <p:spPr>
          <a:xfrm>
            <a:off x="507694" y="808185"/>
            <a:ext cx="3060853"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3600"/>
              <a:buFont typeface="Calibri"/>
              <a:buNone/>
            </a:pPr>
            <a:br>
              <a:rPr lang="cs-CZ" sz="3600"/>
            </a:br>
            <a:br>
              <a:rPr lang="cs-CZ" sz="3600"/>
            </a:br>
            <a:br>
              <a:rPr lang="cs-CZ" sz="3600"/>
            </a:br>
            <a:br>
              <a:rPr lang="cs-CZ" sz="3600"/>
            </a:br>
            <a:br>
              <a:rPr lang="cs-CZ" sz="3600"/>
            </a:br>
            <a:r>
              <a:rPr b="1" lang="cs-CZ" sz="3600">
                <a:solidFill>
                  <a:srgbClr val="FF0000"/>
                </a:solidFill>
              </a:rPr>
              <a:t>MANAGE</a:t>
            </a:r>
            <a:br>
              <a:rPr b="1" lang="cs-CZ" sz="3600">
                <a:solidFill>
                  <a:srgbClr val="FF0000"/>
                </a:solidFill>
              </a:rPr>
            </a:br>
            <a:r>
              <a:rPr b="1" lang="cs-CZ" sz="3600">
                <a:solidFill>
                  <a:srgbClr val="FF0000"/>
                </a:solidFill>
              </a:rPr>
              <a:t>PEOPLE</a:t>
            </a:r>
            <a:br>
              <a:rPr b="1" lang="cs-CZ" sz="3600">
                <a:solidFill>
                  <a:srgbClr val="FF0000"/>
                </a:solidFill>
              </a:rPr>
            </a:br>
            <a:br>
              <a:rPr b="1" lang="cs-CZ" sz="3600">
                <a:solidFill>
                  <a:srgbClr val="FF0000"/>
                </a:solidFill>
              </a:rPr>
            </a:br>
            <a:br>
              <a:rPr b="1" lang="cs-CZ" sz="3600">
                <a:solidFill>
                  <a:srgbClr val="FF0000"/>
                </a:solidFill>
              </a:rPr>
            </a:br>
            <a:r>
              <a:rPr b="1" lang="cs-CZ" sz="3600">
                <a:solidFill>
                  <a:srgbClr val="FF0000"/>
                </a:solidFill>
              </a:rPr>
              <a:t>MANAGING </a:t>
            </a:r>
            <a:br>
              <a:rPr b="1" lang="cs-CZ" sz="3600">
                <a:solidFill>
                  <a:srgbClr val="FF0000"/>
                </a:solidFill>
              </a:rPr>
            </a:br>
            <a:r>
              <a:rPr b="1" lang="cs-CZ" sz="3600">
                <a:solidFill>
                  <a:srgbClr val="FF0000"/>
                </a:solidFill>
              </a:rPr>
              <a:t>CONSORTIUM</a:t>
            </a:r>
            <a:endParaRPr/>
          </a:p>
          <a:p>
            <a:pPr indent="0" lvl="0" marL="0" rtl="0" algn="l">
              <a:lnSpc>
                <a:spcPct val="90000"/>
              </a:lnSpc>
              <a:spcBef>
                <a:spcPts val="0"/>
              </a:spcBef>
              <a:spcAft>
                <a:spcPts val="0"/>
              </a:spcAft>
              <a:buClr>
                <a:schemeClr val="dk1"/>
              </a:buClr>
              <a:buSzPts val="3600"/>
              <a:buFont typeface="Calibri"/>
              <a:buNone/>
            </a:pPr>
            <a:r>
              <a:t/>
            </a:r>
            <a:endParaRPr b="1" sz="3600">
              <a:solidFill>
                <a:srgbClr val="FF0000"/>
              </a:solidFill>
            </a:endParaRPr>
          </a:p>
        </p:txBody>
      </p:sp>
      <p:sp>
        <p:nvSpPr>
          <p:cNvPr id="131" name="Google Shape;131;p8"/>
          <p:cNvSpPr txBox="1"/>
          <p:nvPr>
            <p:ph idx="1" type="body"/>
          </p:nvPr>
        </p:nvSpPr>
        <p:spPr>
          <a:xfrm>
            <a:off x="4438650" y="808185"/>
            <a:ext cx="7239000" cy="5554515"/>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124591"/>
              </a:buClr>
              <a:buSzPts val="2200"/>
              <a:buNone/>
            </a:pPr>
            <a:r>
              <a:rPr b="1" lang="cs-CZ" sz="2200">
                <a:solidFill>
                  <a:srgbClr val="124591"/>
                </a:solidFill>
                <a:latin typeface="Calibri"/>
                <a:ea typeface="Calibri"/>
                <a:cs typeface="Calibri"/>
                <a:sym typeface="Calibri"/>
              </a:rPr>
              <a:t>Briefing Team Members:</a:t>
            </a:r>
            <a:r>
              <a:rPr lang="cs-CZ" sz="2600">
                <a:solidFill>
                  <a:schemeClr val="accent1"/>
                </a:solidFill>
              </a:rPr>
              <a:t> </a:t>
            </a:r>
            <a:r>
              <a:rPr lang="cs-CZ" sz="2600">
                <a:solidFill>
                  <a:srgbClr val="FF0000"/>
                </a:solidFill>
              </a:rPr>
              <a:t>Managing Project Consortium</a:t>
            </a:r>
            <a:endParaRPr sz="2600">
              <a:solidFill>
                <a:srgbClr val="FF0000"/>
              </a:solidFill>
            </a:endParaRPr>
          </a:p>
          <a:p>
            <a:pPr indent="0" lvl="0" marL="0" rtl="0" algn="l">
              <a:lnSpc>
                <a:spcPct val="90000"/>
              </a:lnSpc>
              <a:spcBef>
                <a:spcPts val="1000"/>
              </a:spcBef>
              <a:spcAft>
                <a:spcPts val="0"/>
              </a:spcAft>
              <a:buClr>
                <a:schemeClr val="dk1"/>
              </a:buClr>
              <a:buSzPts val="2600"/>
              <a:buNone/>
            </a:pPr>
            <a:r>
              <a:rPr b="1" lang="cs-CZ" sz="2600"/>
              <a:t>			Project Coordinator </a:t>
            </a:r>
            <a:r>
              <a:rPr lang="cs-CZ" sz="2600"/>
              <a:t>serves as 			the central contact point, leads 			and represents the consortium. </a:t>
            </a:r>
            <a:endParaRPr/>
          </a:p>
          <a:p>
            <a:pPr indent="0" lvl="0" marL="0" rtl="0" algn="l">
              <a:lnSpc>
                <a:spcPct val="90000"/>
              </a:lnSpc>
              <a:spcBef>
                <a:spcPts val="1000"/>
              </a:spcBef>
              <a:spcAft>
                <a:spcPts val="0"/>
              </a:spcAft>
              <a:buClr>
                <a:schemeClr val="dk1"/>
              </a:buClr>
              <a:buSzPts val="2600"/>
              <a:buNone/>
            </a:pPr>
            <a:r>
              <a:rPr b="1" lang="cs-CZ" sz="2600"/>
              <a:t>			Project partners </a:t>
            </a:r>
            <a:r>
              <a:rPr lang="cs-CZ" sz="2600"/>
              <a:t>actively 				contribute to the project,have 			their own budget, roles and 			responsibilities.</a:t>
            </a:r>
            <a:endParaRPr/>
          </a:p>
          <a:p>
            <a:pPr indent="0" lvl="0" marL="0" rtl="0" algn="l">
              <a:lnSpc>
                <a:spcPct val="90000"/>
              </a:lnSpc>
              <a:spcBef>
                <a:spcPts val="1000"/>
              </a:spcBef>
              <a:spcAft>
                <a:spcPts val="0"/>
              </a:spcAft>
              <a:buClr>
                <a:schemeClr val="dk1"/>
              </a:buClr>
              <a:buSzPts val="2600"/>
              <a:buNone/>
            </a:pPr>
            <a:r>
              <a:t/>
            </a:r>
            <a:endParaRPr sz="2600"/>
          </a:p>
          <a:p>
            <a:pPr indent="0" lvl="0" marL="0" rtl="0" algn="just">
              <a:lnSpc>
                <a:spcPct val="90000"/>
              </a:lnSpc>
              <a:spcBef>
                <a:spcPts val="1000"/>
              </a:spcBef>
              <a:spcAft>
                <a:spcPts val="0"/>
              </a:spcAft>
              <a:buClr>
                <a:schemeClr val="dk1"/>
              </a:buClr>
              <a:buSzPts val="2600"/>
              <a:buNone/>
            </a:pPr>
            <a:r>
              <a:rPr b="1" lang="cs-CZ" sz="2600"/>
              <a:t>Associated partners </a:t>
            </a:r>
            <a:r>
              <a:rPr lang="cs-CZ" sz="2600"/>
              <a:t>provide insight and information and support the project  without the budget (end-users, industry, regional authorities,…)</a:t>
            </a:r>
            <a:endParaRPr/>
          </a:p>
          <a:p>
            <a:pPr indent="0" lvl="0" marL="0" rtl="0" algn="l">
              <a:lnSpc>
                <a:spcPct val="90000"/>
              </a:lnSpc>
              <a:spcBef>
                <a:spcPts val="1000"/>
              </a:spcBef>
              <a:spcAft>
                <a:spcPts val="0"/>
              </a:spcAft>
              <a:buClr>
                <a:schemeClr val="dk1"/>
              </a:buClr>
              <a:buSzPts val="2800"/>
              <a:buNone/>
            </a:pPr>
            <a:r>
              <a:t/>
            </a:r>
            <a:endParaRPr/>
          </a:p>
        </p:txBody>
      </p:sp>
      <p:pic>
        <p:nvPicPr>
          <p:cNvPr id="132" name="Google Shape;132;p8"/>
          <p:cNvPicPr preferRelativeResize="0"/>
          <p:nvPr/>
        </p:nvPicPr>
        <p:blipFill rotWithShape="1">
          <a:blip r:embed="rId4">
            <a:alphaModFix/>
          </a:blip>
          <a:srcRect b="0" l="0" r="0" t="0"/>
          <a:stretch/>
        </p:blipFill>
        <p:spPr>
          <a:xfrm>
            <a:off x="4438650" y="1718164"/>
            <a:ext cx="2133785" cy="25300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9"/>
          <p:cNvSpPr txBox="1"/>
          <p:nvPr>
            <p:ph type="title"/>
          </p:nvPr>
        </p:nvSpPr>
        <p:spPr>
          <a:xfrm>
            <a:off x="480153" y="808185"/>
            <a:ext cx="3115937"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FF0000"/>
              </a:buClr>
              <a:buSzPts val="3600"/>
              <a:buFont typeface="Arial"/>
              <a:buNone/>
            </a:pPr>
            <a:br>
              <a:rPr b="1" lang="cs-CZ" sz="3600">
                <a:solidFill>
                  <a:srgbClr val="FF0000"/>
                </a:solidFill>
                <a:latin typeface="Arial"/>
                <a:ea typeface="Arial"/>
                <a:cs typeface="Arial"/>
                <a:sym typeface="Arial"/>
              </a:rPr>
            </a:br>
            <a:br>
              <a:rPr b="1" lang="cs-CZ" sz="3600">
                <a:latin typeface="Arial"/>
                <a:ea typeface="Arial"/>
                <a:cs typeface="Arial"/>
                <a:sym typeface="Arial"/>
              </a:rPr>
            </a:br>
            <a:br>
              <a:rPr b="1" lang="cs-CZ" sz="3600">
                <a:latin typeface="Arial"/>
                <a:ea typeface="Arial"/>
                <a:cs typeface="Arial"/>
                <a:sym typeface="Arial"/>
              </a:rPr>
            </a:br>
            <a:br>
              <a:rPr b="1" lang="cs-CZ" sz="3600">
                <a:latin typeface="Arial"/>
                <a:ea typeface="Arial"/>
                <a:cs typeface="Arial"/>
                <a:sym typeface="Arial"/>
              </a:rPr>
            </a:br>
            <a:br>
              <a:rPr b="1" lang="cs-CZ" sz="3600">
                <a:latin typeface="Arial"/>
                <a:ea typeface="Arial"/>
                <a:cs typeface="Arial"/>
                <a:sym typeface="Arial"/>
              </a:rPr>
            </a:br>
            <a:r>
              <a:rPr b="1" lang="cs-CZ" sz="3600">
                <a:solidFill>
                  <a:srgbClr val="FF0000"/>
                </a:solidFill>
              </a:rPr>
              <a:t>MANAGE</a:t>
            </a:r>
            <a:br>
              <a:rPr b="1" lang="cs-CZ" sz="3600">
                <a:solidFill>
                  <a:srgbClr val="FF0000"/>
                </a:solidFill>
              </a:rPr>
            </a:br>
            <a:r>
              <a:rPr b="1" lang="cs-CZ" sz="3600">
                <a:solidFill>
                  <a:srgbClr val="FF0000"/>
                </a:solidFill>
              </a:rPr>
              <a:t>PEOPLE</a:t>
            </a:r>
            <a:br>
              <a:rPr b="1" lang="cs-CZ" sz="3600">
                <a:solidFill>
                  <a:srgbClr val="FF0000"/>
                </a:solidFill>
              </a:rPr>
            </a:br>
            <a:br>
              <a:rPr b="1" lang="cs-CZ" sz="3600">
                <a:solidFill>
                  <a:srgbClr val="FF0000"/>
                </a:solidFill>
              </a:rPr>
            </a:br>
            <a:br>
              <a:rPr b="1" lang="cs-CZ" sz="3600">
                <a:solidFill>
                  <a:srgbClr val="FF0000"/>
                </a:solidFill>
              </a:rPr>
            </a:br>
            <a:r>
              <a:rPr b="1" lang="cs-CZ" sz="3600">
                <a:solidFill>
                  <a:srgbClr val="FF0000"/>
                </a:solidFill>
              </a:rPr>
              <a:t>MANAGING </a:t>
            </a:r>
            <a:br>
              <a:rPr b="1" lang="cs-CZ" sz="3600">
                <a:solidFill>
                  <a:srgbClr val="FF0000"/>
                </a:solidFill>
              </a:rPr>
            </a:br>
            <a:r>
              <a:rPr b="1" lang="cs-CZ" sz="3600">
                <a:solidFill>
                  <a:srgbClr val="FF0000"/>
                </a:solidFill>
              </a:rPr>
              <a:t>CONSORTIUM</a:t>
            </a:r>
            <a:endParaRPr/>
          </a:p>
        </p:txBody>
      </p:sp>
      <p:sp>
        <p:nvSpPr>
          <p:cNvPr id="138" name="Google Shape;138;p9"/>
          <p:cNvSpPr txBox="1"/>
          <p:nvPr>
            <p:ph idx="1" type="body"/>
          </p:nvPr>
        </p:nvSpPr>
        <p:spPr>
          <a:xfrm>
            <a:off x="4438650" y="808185"/>
            <a:ext cx="7239000" cy="5554515"/>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rgbClr val="124591"/>
              </a:buClr>
              <a:buSzPct val="100000"/>
              <a:buNone/>
            </a:pPr>
            <a:r>
              <a:rPr b="1" lang="cs-CZ" sz="2600">
                <a:solidFill>
                  <a:srgbClr val="124591"/>
                </a:solidFill>
                <a:latin typeface="Calibri"/>
                <a:ea typeface="Calibri"/>
                <a:cs typeface="Calibri"/>
                <a:sym typeface="Calibri"/>
              </a:rPr>
              <a:t>Briefing Team Members:</a:t>
            </a:r>
            <a:r>
              <a:rPr lang="cs-CZ">
                <a:solidFill>
                  <a:schemeClr val="accent1"/>
                </a:solidFill>
              </a:rPr>
              <a:t> </a:t>
            </a:r>
            <a:r>
              <a:rPr lang="cs-CZ">
                <a:solidFill>
                  <a:srgbClr val="FF0000"/>
                </a:solidFill>
              </a:rPr>
              <a:t>Managing Project Consortium</a:t>
            </a:r>
            <a:endParaRPr>
              <a:solidFill>
                <a:srgbClr val="FF0000"/>
              </a:solidFill>
            </a:endParaRPr>
          </a:p>
          <a:p>
            <a:pPr indent="0" lvl="0" marL="0" rtl="0" algn="l">
              <a:lnSpc>
                <a:spcPct val="90000"/>
              </a:lnSpc>
              <a:spcBef>
                <a:spcPts val="1000"/>
              </a:spcBef>
              <a:spcAft>
                <a:spcPts val="0"/>
              </a:spcAft>
              <a:buClr>
                <a:srgbClr val="124591"/>
              </a:buClr>
              <a:buSzPct val="100000"/>
              <a:buNone/>
            </a:pPr>
            <a:r>
              <a:rPr lang="cs-CZ" sz="2600">
                <a:solidFill>
                  <a:srgbClr val="124591"/>
                </a:solidFill>
                <a:latin typeface="Calibri"/>
                <a:ea typeface="Calibri"/>
                <a:cs typeface="Calibri"/>
                <a:sym typeface="Calibri"/>
              </a:rPr>
              <a:t>A project (management) plan/manual/handbook  </a:t>
            </a:r>
            <a:r>
              <a:rPr lang="cs-CZ">
                <a:solidFill>
                  <a:schemeClr val="accent1"/>
                </a:solidFill>
              </a:rPr>
              <a:t> </a:t>
            </a:r>
            <a:endParaRPr>
              <a:solidFill>
                <a:schemeClr val="accent1"/>
              </a:solidFill>
            </a:endParaRPr>
          </a:p>
          <a:p>
            <a:pPr indent="0" lvl="0" marL="0" rtl="0" algn="l">
              <a:lnSpc>
                <a:spcPct val="90000"/>
              </a:lnSpc>
              <a:spcBef>
                <a:spcPts val="1000"/>
              </a:spcBef>
              <a:spcAft>
                <a:spcPts val="0"/>
              </a:spcAft>
              <a:buClr>
                <a:schemeClr val="dk1"/>
              </a:buClr>
              <a:buSzPct val="100000"/>
              <a:buNone/>
            </a:pPr>
            <a:r>
              <a:rPr lang="cs-CZ"/>
              <a:t>document that describes how the project will be executed, monitored, and controlled, and closed. It outlines the objectives and scope of the project and serves as an official point of reference for the project team, associated partners and stakeholders</a:t>
            </a:r>
            <a:endParaRPr/>
          </a:p>
          <a:p>
            <a:pPr indent="0" lvl="0" marL="0" rtl="0" algn="l">
              <a:lnSpc>
                <a:spcPct val="90000"/>
              </a:lnSpc>
              <a:spcBef>
                <a:spcPts val="1000"/>
              </a:spcBef>
              <a:spcAft>
                <a:spcPts val="0"/>
              </a:spcAft>
              <a:buClr>
                <a:srgbClr val="124591"/>
              </a:buClr>
              <a:buSzPct val="100000"/>
              <a:buNone/>
            </a:pPr>
            <a:r>
              <a:rPr lang="cs-CZ" sz="2600">
                <a:solidFill>
                  <a:srgbClr val="124591"/>
                </a:solidFill>
                <a:latin typeface="Calibri"/>
                <a:ea typeface="Calibri"/>
                <a:cs typeface="Calibri"/>
                <a:sym typeface="Calibri"/>
              </a:rPr>
              <a:t>Project agreements  </a:t>
            </a:r>
            <a:endParaRPr sz="2600">
              <a:solidFill>
                <a:srgbClr val="124591"/>
              </a:solidFill>
              <a:latin typeface="Calibri"/>
              <a:ea typeface="Calibri"/>
              <a:cs typeface="Calibri"/>
              <a:sym typeface="Calibri"/>
            </a:endParaRPr>
          </a:p>
          <a:p>
            <a:pPr indent="0" lvl="0" marL="0" rtl="0" algn="l">
              <a:lnSpc>
                <a:spcPct val="90000"/>
              </a:lnSpc>
              <a:spcBef>
                <a:spcPts val="1000"/>
              </a:spcBef>
              <a:spcAft>
                <a:spcPts val="0"/>
              </a:spcAft>
              <a:buClr>
                <a:srgbClr val="FF0000"/>
              </a:buClr>
              <a:buSzPct val="100000"/>
              <a:buNone/>
            </a:pPr>
            <a:r>
              <a:rPr lang="cs-CZ">
                <a:solidFill>
                  <a:srgbClr val="FF0000"/>
                </a:solidFill>
              </a:rPr>
              <a:t>Grant agreement </a:t>
            </a:r>
            <a:r>
              <a:rPr lang="cs-CZ"/>
              <a:t>=  is the funding agreement concluded between the funding agency and the project participants and specifies the rights and obligations of the contracting parties</a:t>
            </a:r>
            <a:endParaRPr/>
          </a:p>
          <a:p>
            <a:pPr indent="0" lvl="0" marL="0" rtl="0" algn="just">
              <a:lnSpc>
                <a:spcPct val="90000"/>
              </a:lnSpc>
              <a:spcBef>
                <a:spcPts val="1000"/>
              </a:spcBef>
              <a:spcAft>
                <a:spcPts val="0"/>
              </a:spcAft>
              <a:buClr>
                <a:srgbClr val="FF0000"/>
              </a:buClr>
              <a:buSzPct val="100000"/>
              <a:buNone/>
            </a:pPr>
            <a:r>
              <a:rPr lang="cs-CZ">
                <a:solidFill>
                  <a:srgbClr val="FF0000"/>
                </a:solidFill>
              </a:rPr>
              <a:t>Consortium/partner agreement </a:t>
            </a:r>
            <a:r>
              <a:rPr lang="cs-CZ"/>
              <a:t>= private agreement between the beneficiaries, to set out the rights and obligations amongst themselves. (It does not involve the Funding Agency.) It addresses internal organisation and management of the consortium,     IP provisions, and  settlement of internal disputes. </a:t>
            </a:r>
            <a:endParaRPr/>
          </a:p>
          <a:p>
            <a:pPr indent="0" lvl="0" marL="0" rtl="0" algn="l">
              <a:lnSpc>
                <a:spcPct val="90000"/>
              </a:lnSpc>
              <a:spcBef>
                <a:spcPts val="1000"/>
              </a:spcBef>
              <a:spcAft>
                <a:spcPts val="0"/>
              </a:spcAft>
              <a:buClr>
                <a:schemeClr val="dk1"/>
              </a:buClr>
              <a:buSzPct val="10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Motiv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2022-05-24T08:42:52Z</dcterms:created>
  <dc:creator>Michal Pivko</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0x010100DE020119EB60D54AA8334C74B58623C5</vt:lpwstr>
  </property>
  <property fmtid="{D5CDD505-2E9C-101B-9397-08002B2CF9AE}" pid="3" name="MediaServiceImageTags">
    <vt:lpwstr/>
  </property>
</Properties>
</file>