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20" roundtripDataSignature="AMtx7mhuHcaCUhcJ/cD7EEgV0QrLGeqTi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customschemas.google.com/relationships/presentationmetadata" Target="metadata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6" Type="http://schemas.openxmlformats.org/officeDocument/2006/relationships/slide" Target="slides/slide2.xml"/><Relationship Id="rId18" Type="http://schemas.openxmlformats.org/officeDocument/2006/relationships/slide" Target="slides/slide14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41" name="Google Shape;141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47" name="Google Shape;147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55" name="Google Shape;155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61" name="Google Shape;161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67" name="Google Shape;167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74" name="Google Shape;174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8" name="Google Shape;88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5" name="Google Shape;95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02" name="Google Shape;102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08" name="Google Shape;108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16" name="Google Shape;116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22" name="Google Shape;122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28" name="Google Shape;128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35" name="Google Shape;135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dpis a obsah" type="obj">
  <p:cSld name="OBJECT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17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" name="Google Shape;14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dpis a svislý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6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2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vislý nadpis a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7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7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2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Úvodní snímek" type="title">
  <p:cSld name="TITLE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8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8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0" name="Google Shape;20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Záhlaví oddílu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9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9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va obsahy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20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20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orovnání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1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21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21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21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21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Jenom nadpis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2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ázdný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bsah s titulkem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4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4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24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2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2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brázek s titulkem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5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5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5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2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2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6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.png"/><Relationship Id="rId4" Type="http://schemas.openxmlformats.org/officeDocument/2006/relationships/image" Target="../media/image9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png"/><Relationship Id="rId4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png"/><Relationship Id="rId4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5" Type="http://schemas.openxmlformats.org/officeDocument/2006/relationships/image" Target="../media/image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Relationship Id="rId4" Type="http://schemas.openxmlformats.org/officeDocument/2006/relationships/image" Target="../media/image1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/>
          <p:nvPr>
            <p:ph type="title"/>
          </p:nvPr>
        </p:nvSpPr>
        <p:spPr>
          <a:xfrm>
            <a:off x="1036948" y="2300139"/>
            <a:ext cx="10316852" cy="79514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24591"/>
              </a:buClr>
              <a:buSzPts val="4400"/>
              <a:buFont typeface="Calibri"/>
              <a:buNone/>
            </a:pPr>
            <a:r>
              <a:rPr b="1" lang="cs-CZ">
                <a:solidFill>
                  <a:srgbClr val="124591"/>
                </a:solidFill>
              </a:rPr>
              <a:t>Kurz řízení inovačních projektů</a:t>
            </a:r>
            <a:endParaRPr b="1">
              <a:solidFill>
                <a:srgbClr val="124591"/>
              </a:solidFill>
            </a:endParaRPr>
          </a:p>
        </p:txBody>
      </p:sp>
      <p:sp>
        <p:nvSpPr>
          <p:cNvPr id="85" name="Google Shape;85;p1"/>
          <p:cNvSpPr txBox="1"/>
          <p:nvPr>
            <p:ph idx="1" type="body"/>
          </p:nvPr>
        </p:nvSpPr>
        <p:spPr>
          <a:xfrm>
            <a:off x="1366886" y="3165050"/>
            <a:ext cx="10316852" cy="10401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b="1" lang="cs-CZ"/>
              <a:t>Fáze 4: Realizace</a:t>
            </a:r>
            <a:endParaRPr b="1"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cs-CZ"/>
              <a:t>Barbora Dvořáková &amp; Michal Pivko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b="1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0"/>
          <p:cNvSpPr txBox="1"/>
          <p:nvPr>
            <p:ph type="title"/>
          </p:nvPr>
        </p:nvSpPr>
        <p:spPr>
          <a:xfrm>
            <a:off x="406707" y="808185"/>
            <a:ext cx="315266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Calibri"/>
              <a:buNone/>
            </a:pPr>
            <a:br>
              <a:rPr b="1" lang="cs-CZ" sz="3600">
                <a:solidFill>
                  <a:srgbClr val="FF0000"/>
                </a:solidFill>
              </a:rPr>
            </a:br>
            <a:br>
              <a:rPr b="1" lang="cs-CZ" sz="3600">
                <a:solidFill>
                  <a:srgbClr val="FF0000"/>
                </a:solidFill>
              </a:rPr>
            </a:br>
            <a:r>
              <a:rPr b="1" lang="cs-CZ" sz="3600">
                <a:solidFill>
                  <a:srgbClr val="FF0000"/>
                </a:solidFill>
              </a:rPr>
              <a:t>ŘÍZENÍ ZDROJŮ</a:t>
            </a:r>
            <a:endParaRPr b="1" sz="3600">
              <a:solidFill>
                <a:srgbClr val="FF0000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Calibri"/>
              <a:buNone/>
            </a:pPr>
            <a:br>
              <a:rPr b="1" lang="cs-CZ" sz="3600">
                <a:solidFill>
                  <a:srgbClr val="FF0000"/>
                </a:solidFill>
              </a:rPr>
            </a:br>
            <a:r>
              <a:rPr b="1" lang="cs-CZ" sz="3600">
                <a:solidFill>
                  <a:srgbClr val="FF0000"/>
                </a:solidFill>
              </a:rPr>
              <a:t>SPRÁVA</a:t>
            </a:r>
            <a:br>
              <a:rPr b="1" lang="cs-CZ" sz="3600">
                <a:solidFill>
                  <a:srgbClr val="FF0000"/>
                </a:solidFill>
              </a:rPr>
            </a:br>
            <a:r>
              <a:rPr b="1" lang="cs-CZ" sz="3600">
                <a:solidFill>
                  <a:srgbClr val="FF0000"/>
                </a:solidFill>
              </a:rPr>
              <a:t>ROZPOČTU</a:t>
            </a:r>
            <a:endParaRPr/>
          </a:p>
        </p:txBody>
      </p:sp>
      <p:sp>
        <p:nvSpPr>
          <p:cNvPr id="144" name="Google Shape;144;p10"/>
          <p:cNvSpPr txBox="1"/>
          <p:nvPr>
            <p:ph idx="1" type="body"/>
          </p:nvPr>
        </p:nvSpPr>
        <p:spPr>
          <a:xfrm>
            <a:off x="4438650" y="808185"/>
            <a:ext cx="7239000" cy="55545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/>
          </a:bodyPr>
          <a:lstStyle/>
          <a:p>
            <a:pPr indent="0" lvl="0" marL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24591"/>
              </a:buClr>
              <a:buSzPct val="100000"/>
              <a:buNone/>
            </a:pPr>
            <a:r>
              <a:rPr b="1" lang="cs-CZ" sz="2600">
                <a:solidFill>
                  <a:srgbClr val="124591"/>
                </a:solidFill>
                <a:latin typeface="Calibri"/>
                <a:ea typeface="Calibri"/>
                <a:cs typeface="Calibri"/>
                <a:sym typeface="Calibri"/>
              </a:rPr>
              <a:t>Rozpočet projektu = </a:t>
            </a:r>
            <a:r>
              <a:rPr lang="cs-CZ" sz="2600"/>
              <a:t>podrobný odhad všech nákladů potřebných k dokončení projektu. Průběžně se reviduje, upravuje a aktualizuje. </a:t>
            </a:r>
            <a:endParaRPr>
              <a:solidFill>
                <a:schemeClr val="accent1"/>
              </a:solidFill>
            </a:endParaRPr>
          </a:p>
          <a:p>
            <a:pPr indent="0" lvl="0" marL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cs-CZ" sz="2600"/>
              <a:t>Nejčastějšími </a:t>
            </a:r>
            <a:r>
              <a:rPr lang="cs-CZ" sz="2600">
                <a:solidFill>
                  <a:srgbClr val="124591"/>
                </a:solidFill>
                <a:latin typeface="Calibri"/>
                <a:ea typeface="Calibri"/>
                <a:cs typeface="Calibri"/>
                <a:sym typeface="Calibri"/>
              </a:rPr>
              <a:t>kategoriemi nákladů na projekt jsou: </a:t>
            </a:r>
            <a:r>
              <a:rPr lang="cs-CZ" sz="2600"/>
              <a:t>personál, cestovné, spotřební materiál, služby, subdodávky, vybavení.</a:t>
            </a:r>
            <a:endParaRPr sz="2600"/>
          </a:p>
          <a:p>
            <a:pPr indent="0" lvl="0" marL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cs-CZ" sz="2600"/>
              <a:t>Po přezkoumání a schválení rozpočtu projektu je dalším krokem vytvoření </a:t>
            </a:r>
            <a:r>
              <a:rPr lang="cs-CZ" sz="2600">
                <a:solidFill>
                  <a:srgbClr val="124591"/>
                </a:solidFill>
                <a:latin typeface="Calibri"/>
                <a:ea typeface="Calibri"/>
                <a:cs typeface="Calibri"/>
                <a:sym typeface="Calibri"/>
              </a:rPr>
              <a:t>základního rozpočtu = </a:t>
            </a:r>
            <a:r>
              <a:rPr lang="cs-CZ" sz="2600"/>
              <a:t>časově rozděleného rozpočtu, který projektoví manažeři používají k měření a sledování plnění rozpočtu. </a:t>
            </a:r>
            <a:endParaRPr sz="2600"/>
          </a:p>
          <a:p>
            <a:pPr indent="0" lvl="0" marL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24591"/>
              </a:buClr>
              <a:buSzPct val="100000"/>
              <a:buNone/>
            </a:pPr>
            <a:r>
              <a:rPr lang="cs-CZ" sz="2600">
                <a:solidFill>
                  <a:srgbClr val="124591"/>
                </a:solidFill>
                <a:latin typeface="Calibri"/>
                <a:ea typeface="Calibri"/>
                <a:cs typeface="Calibri"/>
                <a:sym typeface="Calibri"/>
              </a:rPr>
              <a:t>Plnění rozpočtu = </a:t>
            </a:r>
            <a:r>
              <a:rPr lang="cs-CZ" sz="2600"/>
              <a:t>činnost spočívající ve schvalování výdajů schválených v rozpočtu. Projektový manažer pak zahájí realizaci činností, které vedou k najímání zaměstnanců projektu, nákupu vybavení, materiálu a služeb, a to vše podle </a:t>
            </a:r>
            <a:r>
              <a:rPr lang="cs-CZ" sz="2600">
                <a:solidFill>
                  <a:srgbClr val="124591"/>
                </a:solidFill>
                <a:latin typeface="Calibri"/>
                <a:ea typeface="Calibri"/>
                <a:cs typeface="Calibri"/>
                <a:sym typeface="Calibri"/>
              </a:rPr>
              <a:t>plánu veřejných zakázek projektu. </a:t>
            </a:r>
            <a:endParaRPr sz="2600">
              <a:solidFill>
                <a:srgbClr val="12459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1"/>
          <p:cNvSpPr txBox="1"/>
          <p:nvPr>
            <p:ph idx="1" type="body"/>
          </p:nvPr>
        </p:nvSpPr>
        <p:spPr>
          <a:xfrm>
            <a:off x="3468965" y="952500"/>
            <a:ext cx="7980085" cy="502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None/>
            </a:pPr>
            <a:r>
              <a:rPr lang="cs-CZ" sz="2400">
                <a:solidFill>
                  <a:srgbClr val="FF0000"/>
                </a:solidFill>
              </a:rPr>
              <a:t>Kvalita </a:t>
            </a:r>
            <a:r>
              <a:rPr lang="cs-CZ" sz="2400"/>
              <a:t>je míra, do jaké projekt splňuje požadavky.</a:t>
            </a:r>
            <a:endParaRPr sz="2400"/>
          </a:p>
          <a:p>
            <a:pPr indent="0" lvl="0" marL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ts val="2400"/>
              <a:buNone/>
            </a:pPr>
            <a:r>
              <a:rPr lang="cs-CZ" sz="2400">
                <a:solidFill>
                  <a:srgbClr val="FF0000"/>
                </a:solidFill>
              </a:rPr>
              <a:t>Řízení kvality projektu </a:t>
            </a:r>
            <a:r>
              <a:rPr lang="cs-CZ" sz="2400"/>
              <a:t>= proces, jehož prostřednictvím je kvalita řízena a udržována v průběhu celého projektu. </a:t>
            </a:r>
            <a:endParaRPr sz="2400">
              <a:solidFill>
                <a:srgbClr val="FF0000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24591"/>
              </a:buClr>
              <a:buSzPts val="2400"/>
              <a:buNone/>
            </a:pPr>
            <a:r>
              <a:rPr b="1" lang="cs-CZ" sz="2400">
                <a:solidFill>
                  <a:srgbClr val="124591"/>
                </a:solidFill>
                <a:latin typeface="Calibri"/>
                <a:ea typeface="Calibri"/>
                <a:cs typeface="Calibri"/>
                <a:sym typeface="Calibri"/>
              </a:rPr>
              <a:t>Procesy řízení kvality</a:t>
            </a:r>
            <a:endParaRPr b="1" sz="2400">
              <a:solidFill>
                <a:srgbClr val="12459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24591"/>
              </a:buClr>
              <a:buSzPts val="2200"/>
              <a:buFont typeface="Courier New"/>
              <a:buChar char="o"/>
            </a:pPr>
            <a:r>
              <a:rPr lang="cs-CZ" sz="2200">
                <a:solidFill>
                  <a:srgbClr val="124591"/>
                </a:solidFill>
                <a:latin typeface="Calibri"/>
                <a:ea typeface="Calibri"/>
                <a:cs typeface="Calibri"/>
                <a:sym typeface="Calibri"/>
              </a:rPr>
              <a:t>Interní = </a:t>
            </a:r>
            <a:r>
              <a:rPr lang="cs-CZ" sz="2400"/>
              <a:t>v rámci konsorcia (korektury, prezentace výstupů/aktivit + zpětná vazba).</a:t>
            </a:r>
            <a:endParaRPr sz="2400">
              <a:solidFill>
                <a:srgbClr val="124591"/>
              </a:solidFill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24591"/>
              </a:buClr>
              <a:buSzPts val="2200"/>
              <a:buFont typeface="Courier New"/>
              <a:buChar char="o"/>
            </a:pPr>
            <a:r>
              <a:rPr lang="cs-CZ" sz="2200">
                <a:solidFill>
                  <a:srgbClr val="124591"/>
                </a:solidFill>
                <a:latin typeface="Calibri"/>
                <a:ea typeface="Calibri"/>
                <a:cs typeface="Calibri"/>
                <a:sym typeface="Calibri"/>
              </a:rPr>
              <a:t>Externí = </a:t>
            </a:r>
            <a:r>
              <a:rPr lang="cs-CZ" sz="2400"/>
              <a:t>poradní sbor, zpětná vazba externích odborníků</a:t>
            </a:r>
            <a:endParaRPr sz="2400"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24591"/>
              </a:buClr>
              <a:buSzPts val="2200"/>
              <a:buFont typeface="Courier New"/>
              <a:buChar char="o"/>
            </a:pPr>
            <a:r>
              <a:rPr lang="cs-CZ" sz="2200">
                <a:solidFill>
                  <a:srgbClr val="124591"/>
                </a:solidFill>
                <a:latin typeface="Calibri"/>
                <a:ea typeface="Calibri"/>
                <a:cs typeface="Calibri"/>
                <a:sym typeface="Calibri"/>
              </a:rPr>
              <a:t>Zadavatel projektu/poskytovatel grantu </a:t>
            </a:r>
            <a:r>
              <a:rPr lang="cs-CZ" sz="2400"/>
              <a:t>= posouzení, hodnocení, doporučení ke zlepšení</a:t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cs-CZ" sz="2400"/>
              <a:t>Plán kvality 		Zajištění kvality 		Kontrola kvality</a:t>
            </a:r>
            <a:endParaRPr sz="2400"/>
          </a:p>
        </p:txBody>
      </p:sp>
      <p:sp>
        <p:nvSpPr>
          <p:cNvPr id="150" name="Google Shape;150;p11"/>
          <p:cNvSpPr txBox="1"/>
          <p:nvPr/>
        </p:nvSpPr>
        <p:spPr>
          <a:xfrm>
            <a:off x="40639" y="-2022"/>
            <a:ext cx="3305100" cy="378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1" i="0" sz="3600" u="none" cap="none" strike="noStrike">
              <a:solidFill>
                <a:srgbClr val="12459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1" i="0" sz="3600" u="none" cap="none" strike="noStrike">
              <a:solidFill>
                <a:srgbClr val="12459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lang="cs-CZ" sz="3600">
                <a:solidFill>
                  <a:srgbClr val="124591"/>
                </a:solidFill>
                <a:latin typeface="Calibri"/>
                <a:ea typeface="Calibri"/>
                <a:cs typeface="Calibri"/>
                <a:sym typeface="Calibri"/>
              </a:rPr>
              <a:t>ŘÍZENÍ</a:t>
            </a:r>
            <a:br>
              <a:rPr b="1" i="0" lang="cs-CZ" sz="3600" u="none" cap="none" strike="noStrike">
                <a:solidFill>
                  <a:srgbClr val="12459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cs-CZ" sz="3600" u="none" cap="none" strike="noStrike">
                <a:solidFill>
                  <a:srgbClr val="124591"/>
                </a:solidFill>
                <a:latin typeface="Calibri"/>
                <a:ea typeface="Calibri"/>
                <a:cs typeface="Calibri"/>
                <a:sym typeface="Calibri"/>
              </a:rPr>
              <a:t>KVALIT</a:t>
            </a:r>
            <a:r>
              <a:rPr b="1" lang="cs-CZ" sz="3600">
                <a:solidFill>
                  <a:srgbClr val="124591"/>
                </a:solidFill>
                <a:latin typeface="Calibri"/>
                <a:ea typeface="Calibri"/>
                <a:cs typeface="Calibri"/>
                <a:sym typeface="Calibri"/>
              </a:rPr>
              <a:t>Y</a:t>
            </a:r>
            <a:br>
              <a:rPr b="1" i="0" lang="cs-CZ" sz="3600" u="none" cap="none" strike="noStrike">
                <a:solidFill>
                  <a:srgbClr val="12459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b="1" i="0" lang="cs-CZ" sz="2400" u="none" cap="none" strike="noStrike">
                <a:solidFill>
                  <a:srgbClr val="12459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cs-CZ" sz="3600" u="none" cap="none" strike="noStrike">
                <a:solidFill>
                  <a:srgbClr val="124591"/>
                </a:solidFill>
                <a:latin typeface="Calibri"/>
                <a:ea typeface="Calibri"/>
                <a:cs typeface="Calibri"/>
                <a:sym typeface="Calibri"/>
              </a:rPr>
              <a:t>MONITORING </a:t>
            </a:r>
            <a:endParaRPr b="1" i="0" sz="2400" u="none" cap="none" strike="noStrike">
              <a:solidFill>
                <a:srgbClr val="12459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cs-CZ" sz="3600" u="none" cap="none" strike="noStrike">
                <a:solidFill>
                  <a:srgbClr val="124591"/>
                </a:solidFill>
                <a:latin typeface="Calibri"/>
                <a:ea typeface="Calibri"/>
                <a:cs typeface="Calibri"/>
                <a:sym typeface="Calibri"/>
              </a:rPr>
              <a:t>KVALIT</a:t>
            </a:r>
            <a:r>
              <a:rPr b="1" lang="cs-CZ" sz="3600">
                <a:solidFill>
                  <a:srgbClr val="124591"/>
                </a:solidFill>
                <a:latin typeface="Calibri"/>
                <a:ea typeface="Calibri"/>
                <a:cs typeface="Calibri"/>
                <a:sym typeface="Calibri"/>
              </a:rPr>
              <a:t>Y</a:t>
            </a:r>
            <a:endParaRPr b="0" i="0" sz="2200" u="none" cap="none" strike="noStrike">
              <a:solidFill>
                <a:srgbClr val="12459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51" name="Google Shape;151;p11"/>
          <p:cNvCxnSpPr/>
          <p:nvPr/>
        </p:nvCxnSpPr>
        <p:spPr>
          <a:xfrm>
            <a:off x="5086350" y="4895850"/>
            <a:ext cx="51435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152" name="Google Shape;152;p11"/>
          <p:cNvCxnSpPr/>
          <p:nvPr/>
        </p:nvCxnSpPr>
        <p:spPr>
          <a:xfrm>
            <a:off x="7905750" y="4895850"/>
            <a:ext cx="51435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2"/>
          <p:cNvSpPr txBox="1"/>
          <p:nvPr>
            <p:ph type="title"/>
          </p:nvPr>
        </p:nvSpPr>
        <p:spPr>
          <a:xfrm>
            <a:off x="578615" y="982389"/>
            <a:ext cx="3106757" cy="123375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Calibri"/>
              <a:buNone/>
            </a:pPr>
            <a:br>
              <a:rPr b="1" lang="cs-CZ" sz="3600">
                <a:solidFill>
                  <a:srgbClr val="FF0000"/>
                </a:solidFill>
              </a:rPr>
            </a:br>
            <a:br>
              <a:rPr b="1" lang="cs-CZ" sz="3600"/>
            </a:br>
            <a:br>
              <a:rPr b="1" lang="cs-CZ" sz="3600"/>
            </a:br>
            <a:br>
              <a:rPr b="1" lang="cs-CZ" sz="3600"/>
            </a:br>
            <a:r>
              <a:rPr b="1" lang="cs-CZ" sz="3600">
                <a:solidFill>
                  <a:srgbClr val="FF0000"/>
                </a:solidFill>
              </a:rPr>
              <a:t>ŘÍZENÍ</a:t>
            </a:r>
            <a:br>
              <a:rPr b="1" lang="cs-CZ" sz="3600">
                <a:solidFill>
                  <a:srgbClr val="FF0000"/>
                </a:solidFill>
              </a:rPr>
            </a:br>
            <a:r>
              <a:rPr b="1" lang="cs-CZ" sz="3600">
                <a:solidFill>
                  <a:srgbClr val="FF0000"/>
                </a:solidFill>
              </a:rPr>
              <a:t>PRÁCE</a:t>
            </a:r>
            <a:br>
              <a:rPr b="1" lang="cs-CZ" sz="3600">
                <a:solidFill>
                  <a:srgbClr val="FF0000"/>
                </a:solidFill>
              </a:rPr>
            </a:br>
            <a:br>
              <a:rPr b="1" lang="cs-CZ" sz="3600">
                <a:solidFill>
                  <a:srgbClr val="FF0000"/>
                </a:solidFill>
              </a:rPr>
            </a:br>
            <a:r>
              <a:rPr b="1" lang="cs-CZ" sz="3600">
                <a:solidFill>
                  <a:srgbClr val="FF0000"/>
                </a:solidFill>
              </a:rPr>
              <a:t>MONITORING </a:t>
            </a:r>
            <a:br>
              <a:rPr b="1" lang="cs-CZ" sz="3600">
                <a:solidFill>
                  <a:srgbClr val="FF0000"/>
                </a:solidFill>
              </a:rPr>
            </a:br>
            <a:r>
              <a:rPr b="1" lang="cs-CZ" sz="3600">
                <a:solidFill>
                  <a:srgbClr val="FF0000"/>
                </a:solidFill>
              </a:rPr>
              <a:t>PROJEKTU </a:t>
            </a:r>
            <a:endParaRPr b="1" sz="3600">
              <a:solidFill>
                <a:srgbClr val="FF0000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Calibri"/>
              <a:buNone/>
            </a:pPr>
            <a:br>
              <a:rPr b="1" lang="cs-CZ" sz="3600">
                <a:solidFill>
                  <a:srgbClr val="FF0000"/>
                </a:solidFill>
              </a:rPr>
            </a:br>
            <a:r>
              <a:rPr b="1" lang="cs-CZ" sz="3600">
                <a:solidFill>
                  <a:srgbClr val="FF0000"/>
                </a:solidFill>
              </a:rPr>
              <a:t>POSTUPY PROJEKTU</a:t>
            </a:r>
            <a:endParaRPr b="1" sz="3600"/>
          </a:p>
        </p:txBody>
      </p:sp>
      <p:sp>
        <p:nvSpPr>
          <p:cNvPr id="158" name="Google Shape;158;p12"/>
          <p:cNvSpPr txBox="1"/>
          <p:nvPr>
            <p:ph idx="1" type="body"/>
          </p:nvPr>
        </p:nvSpPr>
        <p:spPr>
          <a:xfrm>
            <a:off x="4438650" y="808185"/>
            <a:ext cx="7239000" cy="55545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7500" lnSpcReduction="20000"/>
          </a:bodyPr>
          <a:lstStyle/>
          <a:p>
            <a:pPr indent="0" lvl="0" marL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24591"/>
              </a:buClr>
              <a:buSzPct val="100000"/>
              <a:buNone/>
            </a:pPr>
            <a:r>
              <a:rPr b="1" lang="cs-CZ" sz="3100">
                <a:solidFill>
                  <a:srgbClr val="124591"/>
                </a:solidFill>
                <a:latin typeface="Calibri"/>
                <a:ea typeface="Calibri"/>
                <a:cs typeface="Calibri"/>
                <a:sym typeface="Calibri"/>
              </a:rPr>
              <a:t>Monitorování výkonnosti a pokroku projektu - </a:t>
            </a:r>
            <a:r>
              <a:rPr lang="cs-CZ"/>
              <a:t>shromažďování informací o stavu postupu projektu = sledování dimenzí projektu - rozsahu, harmonogramu, nákladů a kvality, sledování rizik, problémů a změn projektu a předpovídání jejich vývoje pomocí výkonnostních ukazatelů (KPI nebo jiných).</a:t>
            </a:r>
            <a:endParaRPr/>
          </a:p>
          <a:p>
            <a:pPr indent="0" lvl="0" marL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ct val="100000"/>
              <a:buNone/>
            </a:pPr>
            <a:r>
              <a:rPr b="1" lang="cs-CZ">
                <a:solidFill>
                  <a:srgbClr val="FF0000"/>
                </a:solidFill>
              </a:rPr>
              <a:t>Pracovní plán projektu </a:t>
            </a:r>
            <a:r>
              <a:rPr lang="cs-CZ"/>
              <a:t>jako reference pro sledování výkonnosti projektu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FF0000"/>
              </a:buClr>
              <a:buSzPct val="100000"/>
              <a:buNone/>
            </a:pPr>
            <a:r>
              <a:rPr b="1" lang="cs-CZ">
                <a:solidFill>
                  <a:srgbClr val="FF0000"/>
                </a:solidFill>
              </a:rPr>
              <a:t>Výměna informací </a:t>
            </a:r>
            <a:r>
              <a:rPr lang="cs-CZ"/>
              <a:t>o aktuálním stavu projektu a dalších krocích s projektovým týmem.</a:t>
            </a:r>
            <a:endParaRPr/>
          </a:p>
          <a:p>
            <a:pPr indent="0" lvl="0" marL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ct val="100000"/>
              <a:buNone/>
            </a:pPr>
            <a:r>
              <a:rPr b="1" lang="cs-CZ">
                <a:solidFill>
                  <a:srgbClr val="FF0000"/>
                </a:solidFill>
              </a:rPr>
              <a:t>Sledování pokroku</a:t>
            </a:r>
            <a:endParaRPr/>
          </a:p>
          <a:p>
            <a:pPr indent="-228600" lvl="1" marL="685800" rtl="0" algn="just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</a:pPr>
            <a:r>
              <a:rPr lang="cs-CZ"/>
              <a:t>Úkoly/činnosti</a:t>
            </a:r>
            <a:endParaRPr/>
          </a:p>
          <a:p>
            <a:pPr indent="-228600" lvl="1" marL="685800" rtl="0" algn="just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</a:pPr>
            <a:r>
              <a:rPr lang="cs-CZ"/>
              <a:t>Klíčové výstupy/dosažené výsledky a milníky byly splněny podle plánu. </a:t>
            </a:r>
            <a:endParaRPr/>
          </a:p>
          <a:p>
            <a:pPr indent="-228600" lvl="1" marL="685800" rtl="0" algn="just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</a:pPr>
            <a:r>
              <a:rPr lang="cs-CZ"/>
              <a:t>Využití zdrojů - zdroje využité podle plánu a náklady podle rozpočtu. 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</a:pPr>
            <a:r>
              <a:rPr lang="cs-CZ"/>
              <a:t>Lidé - morálka týmu, zapojení zainteresovaných stran, celková dynamika projektu a produktivita.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</a:pPr>
            <a:r>
              <a:rPr lang="cs-CZ"/>
              <a:t>Záznamy - stav a vývoj problémů, změn a rozhodnutí. </a:t>
            </a:r>
            <a:endParaRPr/>
          </a:p>
          <a:p>
            <a:pPr indent="-90804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3"/>
          <p:cNvSpPr txBox="1"/>
          <p:nvPr>
            <p:ph type="title"/>
          </p:nvPr>
        </p:nvSpPr>
        <p:spPr>
          <a:xfrm>
            <a:off x="677308" y="1403784"/>
            <a:ext cx="2923143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Calibri"/>
              <a:buNone/>
            </a:pPr>
            <a:br>
              <a:rPr b="1" lang="cs-CZ" sz="3600">
                <a:solidFill>
                  <a:srgbClr val="FF0000"/>
                </a:solidFill>
              </a:rPr>
            </a:br>
            <a:br>
              <a:rPr b="1" lang="cs-CZ" sz="3600">
                <a:solidFill>
                  <a:srgbClr val="FF0000"/>
                </a:solidFill>
              </a:rPr>
            </a:br>
            <a:br>
              <a:rPr b="1" lang="cs-CZ" sz="3600">
                <a:solidFill>
                  <a:srgbClr val="FF0000"/>
                </a:solidFill>
              </a:rPr>
            </a:br>
            <a:r>
              <a:rPr b="1" lang="cs-CZ" sz="3600">
                <a:solidFill>
                  <a:srgbClr val="FF0000"/>
                </a:solidFill>
              </a:rPr>
              <a:t>ŘÍZENÍ </a:t>
            </a:r>
            <a:br>
              <a:rPr b="1" lang="cs-CZ" sz="3600"/>
            </a:br>
            <a:r>
              <a:rPr b="1" lang="cs-CZ" sz="3600">
                <a:solidFill>
                  <a:srgbClr val="FF0000"/>
                </a:solidFill>
              </a:rPr>
              <a:t>RIZIKA</a:t>
            </a:r>
            <a:br>
              <a:rPr b="1" lang="cs-CZ" sz="3600"/>
            </a:br>
            <a:br>
              <a:rPr b="1" lang="cs-CZ" sz="3600"/>
            </a:br>
            <a:r>
              <a:rPr b="1" lang="cs-CZ" sz="3600">
                <a:solidFill>
                  <a:srgbClr val="FF0000"/>
                </a:solidFill>
              </a:rPr>
              <a:t>ANALÝZA RIZIK</a:t>
            </a:r>
            <a:br>
              <a:rPr b="1" lang="cs-CZ" sz="3600"/>
            </a:br>
            <a:endParaRPr b="1" sz="36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Calibri"/>
              <a:buNone/>
            </a:pPr>
            <a:r>
              <a:rPr b="1" lang="cs-CZ" sz="3600">
                <a:solidFill>
                  <a:srgbClr val="FF0000"/>
                </a:solidFill>
              </a:rPr>
              <a:t>HODNOCENÍ</a:t>
            </a:r>
            <a:br>
              <a:rPr b="1" lang="cs-CZ" sz="3600"/>
            </a:br>
            <a:r>
              <a:rPr b="1" lang="cs-CZ" sz="3600">
                <a:solidFill>
                  <a:srgbClr val="FF0000"/>
                </a:solidFill>
              </a:rPr>
              <a:t>A</a:t>
            </a:r>
            <a:br>
              <a:rPr b="1" lang="cs-CZ" sz="3600"/>
            </a:br>
            <a:r>
              <a:rPr b="1" lang="cs-CZ" sz="3600">
                <a:solidFill>
                  <a:srgbClr val="FF0000"/>
                </a:solidFill>
              </a:rPr>
              <a:t>MITIGACE</a:t>
            </a:r>
            <a:endParaRPr b="1" sz="3600"/>
          </a:p>
        </p:txBody>
      </p:sp>
      <p:sp>
        <p:nvSpPr>
          <p:cNvPr id="164" name="Google Shape;164;p13"/>
          <p:cNvSpPr txBox="1"/>
          <p:nvPr>
            <p:ph idx="1" type="body"/>
          </p:nvPr>
        </p:nvSpPr>
        <p:spPr>
          <a:xfrm>
            <a:off x="4438650" y="808185"/>
            <a:ext cx="7239000" cy="55545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None/>
            </a:pPr>
            <a:r>
              <a:rPr b="1" lang="cs-CZ" sz="2400">
                <a:solidFill>
                  <a:srgbClr val="FF0000"/>
                </a:solidFill>
              </a:rPr>
              <a:t>Riziko </a:t>
            </a:r>
            <a:r>
              <a:rPr lang="cs-CZ" sz="2400"/>
              <a:t>je cokoli, co by mohlo potenciálně ovlivnit časový plán, výkon nebo rozpočet projektu. Rizika mohou být technická, organizační, externí, ..... Rizika jsou potenciální, pokud se stanou skutečností, je třeba je řešit. </a:t>
            </a:r>
            <a:endParaRPr sz="2400"/>
          </a:p>
          <a:p>
            <a:pPr indent="0" lvl="0" marL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Courier New"/>
              <a:buChar char="o"/>
            </a:pPr>
            <a:r>
              <a:rPr b="1" lang="cs-CZ" sz="2400">
                <a:solidFill>
                  <a:srgbClr val="FF0000"/>
                </a:solidFill>
              </a:rPr>
              <a:t>Identifikace rizik </a:t>
            </a:r>
            <a:r>
              <a:rPr lang="cs-CZ" sz="2400"/>
              <a:t>(úložiště, kontrolní seznam, odborníci, ...)</a:t>
            </a:r>
            <a:endParaRPr/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Courier New"/>
              <a:buChar char="o"/>
            </a:pPr>
            <a:r>
              <a:rPr b="1" lang="cs-CZ" sz="2400">
                <a:solidFill>
                  <a:srgbClr val="FF0000"/>
                </a:solidFill>
              </a:rPr>
              <a:t>Analýza rizik </a:t>
            </a:r>
            <a:r>
              <a:rPr lang="cs-CZ" sz="2400"/>
              <a:t>(pravděpodobnost, dopad)</a:t>
            </a:r>
            <a:endParaRPr/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</a:pPr>
            <a:r>
              <a:rPr b="1" lang="cs-CZ" sz="2400"/>
              <a:t>Plánování </a:t>
            </a:r>
            <a:r>
              <a:rPr lang="cs-CZ" sz="2400">
                <a:solidFill>
                  <a:srgbClr val="FF0000"/>
                </a:solidFill>
              </a:rPr>
              <a:t>strategie reakce na rizika </a:t>
            </a:r>
            <a:r>
              <a:rPr lang="cs-CZ" sz="2400"/>
              <a:t>(akční plány nebo strategie ke snížení rizik).</a:t>
            </a:r>
            <a:endParaRPr sz="2400"/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Courier New"/>
              <a:buChar char="o"/>
            </a:pPr>
            <a:r>
              <a:rPr b="1" lang="cs-CZ" sz="2400">
                <a:solidFill>
                  <a:srgbClr val="FF0000"/>
                </a:solidFill>
              </a:rPr>
              <a:t>Zákon - </a:t>
            </a:r>
            <a:r>
              <a:rPr lang="cs-CZ" sz="2400"/>
              <a:t>Činnosti v oblasti </a:t>
            </a:r>
            <a:r>
              <a:rPr b="1" lang="cs-CZ" sz="2400">
                <a:solidFill>
                  <a:srgbClr val="FF0000"/>
                </a:solidFill>
              </a:rPr>
              <a:t>kontroly a reakce na rizika </a:t>
            </a:r>
            <a:r>
              <a:rPr lang="cs-CZ" sz="2400"/>
              <a:t>(sledování a kontrola provádění činností v oblasti reakce na rizika).</a:t>
            </a:r>
            <a:endParaRPr sz="24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4"/>
          <p:cNvSpPr txBox="1"/>
          <p:nvPr>
            <p:ph idx="1" type="body"/>
          </p:nvPr>
        </p:nvSpPr>
        <p:spPr>
          <a:xfrm>
            <a:off x="3468965" y="847725"/>
            <a:ext cx="8532535" cy="51339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None/>
            </a:pPr>
            <a:r>
              <a:rPr b="1" lang="cs-CZ" sz="1800">
                <a:solidFill>
                  <a:srgbClr val="FF0000"/>
                </a:solidFill>
              </a:rPr>
              <a:t>Výstupy projektu = </a:t>
            </a:r>
            <a:r>
              <a:rPr lang="cs-CZ" sz="1800"/>
              <a:t>výsledky, kterých je dosaženo bezprostředně po realizaci aktivity. Vznikají přímo v rámci projektu, jsou hmatatelné a snadno měřitelné.</a:t>
            </a:r>
            <a:endParaRPr sz="1800"/>
          </a:p>
          <a:p>
            <a:pPr indent="0" lvl="0" marL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24591"/>
              </a:buClr>
              <a:buSzPts val="1800"/>
              <a:buNone/>
            </a:pPr>
            <a:r>
              <a:rPr b="1" lang="cs-CZ" sz="1800">
                <a:solidFill>
                  <a:srgbClr val="124591"/>
                </a:solidFill>
                <a:latin typeface="Calibri"/>
                <a:ea typeface="Calibri"/>
                <a:cs typeface="Calibri"/>
                <a:sym typeface="Calibri"/>
              </a:rPr>
              <a:t>Výstup projektu = </a:t>
            </a:r>
            <a:r>
              <a:rPr lang="cs-CZ" sz="1800"/>
              <a:t>produkt nebo služba projektové činnosti, která přispívá k rozvoji výstupů projektu.</a:t>
            </a:r>
            <a:endParaRPr sz="1800"/>
          </a:p>
          <a:p>
            <a:pPr indent="0" lvl="0" marL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cs-CZ" sz="1800"/>
              <a:t>Výsledkem projektu může být jeden nebo více výstupů. Každý z nich musí být </a:t>
            </a:r>
            <a:r>
              <a:rPr b="1" lang="cs-CZ" sz="1800"/>
              <a:t>formálně přijat</a:t>
            </a:r>
            <a:r>
              <a:rPr lang="cs-CZ" sz="1800"/>
              <a:t>. Proces akceptace zajišťuje, že splňují předem stanovené cíle a kritéria, takže je zadavatel projektu může formálně přijmout.</a:t>
            </a:r>
            <a:endParaRPr sz="1800"/>
          </a:p>
          <a:p>
            <a:pPr indent="0" lvl="0" marL="0" rtl="0" algn="just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cs-CZ" sz="1800"/>
              <a:t>Než se projekt posune </a:t>
            </a:r>
            <a:r>
              <a:rPr b="1" lang="cs-CZ" sz="1800">
                <a:solidFill>
                  <a:srgbClr val="124591"/>
                </a:solidFill>
                <a:latin typeface="Calibri"/>
                <a:ea typeface="Calibri"/>
                <a:cs typeface="Calibri"/>
                <a:sym typeface="Calibri"/>
              </a:rPr>
              <a:t>do další fáze, </a:t>
            </a:r>
            <a:r>
              <a:rPr lang="cs-CZ" sz="1800"/>
              <a:t>doporučuje se jeho přezkoumání </a:t>
            </a:r>
            <a:r>
              <a:rPr b="1" lang="cs-CZ" sz="1800"/>
              <a:t>a schválení</a:t>
            </a:r>
            <a:r>
              <a:rPr lang="cs-CZ" sz="1800"/>
              <a:t>. Je třeba posoudit, zda byly dosaženy a ověřeny všechny cíle realizační fáze, zda byly provedeny všechny plánované činnosti, zda byly splněny všechny požadavky a zda byly plně realizovány výstupy projektu. Vlastník projektu/poskytovatel finančních prostředků musí výstupy akceptovat. </a:t>
            </a:r>
            <a:endParaRPr sz="2000"/>
          </a:p>
        </p:txBody>
      </p:sp>
      <p:sp>
        <p:nvSpPr>
          <p:cNvPr id="170" name="Google Shape;170;p14"/>
          <p:cNvSpPr txBox="1"/>
          <p:nvPr/>
        </p:nvSpPr>
        <p:spPr>
          <a:xfrm>
            <a:off x="301616" y="98194"/>
            <a:ext cx="2377800" cy="495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1" i="0" sz="3600" u="none" cap="none" strike="noStrike">
              <a:solidFill>
                <a:srgbClr val="12459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lang="cs-CZ" sz="3600">
                <a:solidFill>
                  <a:srgbClr val="124591"/>
                </a:solidFill>
                <a:latin typeface="Calibri"/>
                <a:ea typeface="Calibri"/>
                <a:cs typeface="Calibri"/>
                <a:sym typeface="Calibri"/>
              </a:rPr>
              <a:t>ŘÍZENÍ</a:t>
            </a:r>
            <a:br>
              <a:rPr b="1" i="0" lang="cs-CZ" sz="3600" u="none" cap="none" strike="noStrike">
                <a:solidFill>
                  <a:srgbClr val="12459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cs-CZ" sz="3600" u="none" cap="none" strike="noStrike">
                <a:solidFill>
                  <a:srgbClr val="124591"/>
                </a:solidFill>
                <a:latin typeface="Calibri"/>
                <a:ea typeface="Calibri"/>
                <a:cs typeface="Calibri"/>
                <a:sym typeface="Calibri"/>
              </a:rPr>
              <a:t>VÝSTUP</a:t>
            </a:r>
            <a:r>
              <a:rPr b="1" lang="cs-CZ" sz="3600">
                <a:solidFill>
                  <a:srgbClr val="124591"/>
                </a:solidFill>
                <a:latin typeface="Calibri"/>
                <a:ea typeface="Calibri"/>
                <a:cs typeface="Calibri"/>
                <a:sym typeface="Calibri"/>
              </a:rPr>
              <a:t>Ů</a:t>
            </a:r>
            <a:br>
              <a:rPr b="1" i="0" lang="cs-CZ" sz="3600" u="none" cap="none" strike="noStrike">
                <a:solidFill>
                  <a:srgbClr val="12459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b="1" i="0" lang="cs-CZ" sz="3600" u="none" cap="none" strike="noStrike">
                <a:solidFill>
                  <a:srgbClr val="12459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cs-CZ" sz="3600" u="none" cap="none" strike="noStrike">
                <a:solidFill>
                  <a:srgbClr val="124591"/>
                </a:solidFill>
                <a:latin typeface="Calibri"/>
                <a:ea typeface="Calibri"/>
                <a:cs typeface="Calibri"/>
                <a:sym typeface="Calibri"/>
              </a:rPr>
              <a:t>SCHVÁLENÍ </a:t>
            </a:r>
            <a:endParaRPr b="1" i="0" sz="3600" u="none" cap="none" strike="noStrike">
              <a:solidFill>
                <a:srgbClr val="12459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lang="cs-CZ" sz="3600">
                <a:solidFill>
                  <a:srgbClr val="124591"/>
                </a:solidFill>
                <a:latin typeface="Calibri"/>
                <a:ea typeface="Calibri"/>
                <a:cs typeface="Calibri"/>
                <a:sym typeface="Calibri"/>
              </a:rPr>
              <a:t>PROJEKTOVÝCH </a:t>
            </a:r>
            <a:endParaRPr b="1" sz="3600">
              <a:solidFill>
                <a:srgbClr val="12459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lang="cs-CZ" sz="3600">
                <a:solidFill>
                  <a:srgbClr val="124591"/>
                </a:solidFill>
                <a:latin typeface="Calibri"/>
                <a:ea typeface="Calibri"/>
                <a:cs typeface="Calibri"/>
                <a:sym typeface="Calibri"/>
              </a:rPr>
              <a:t>VÝSTUPŮ</a:t>
            </a:r>
            <a:endParaRPr b="1" sz="3600">
              <a:solidFill>
                <a:srgbClr val="12459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1" i="0" sz="2800" u="none" cap="none" strike="noStrike">
              <a:solidFill>
                <a:srgbClr val="12459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1" name="Google Shape;171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732579" y="4227905"/>
            <a:ext cx="4156457" cy="20149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5"/>
          <p:cNvSpPr txBox="1"/>
          <p:nvPr>
            <p:ph idx="1" type="body"/>
          </p:nvPr>
        </p:nvSpPr>
        <p:spPr>
          <a:xfrm>
            <a:off x="3402599" y="2475857"/>
            <a:ext cx="6385874" cy="16220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None/>
            </a:pPr>
            <a:r>
              <a:rPr lang="cs-CZ" sz="5400"/>
              <a:t>DĚKUJEME ZA POZORNOST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"/>
          <p:cNvSpPr txBox="1"/>
          <p:nvPr>
            <p:ph type="title"/>
          </p:nvPr>
        </p:nvSpPr>
        <p:spPr>
          <a:xfrm>
            <a:off x="971394" y="820467"/>
            <a:ext cx="9227640" cy="79514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24591"/>
              </a:buClr>
              <a:buSzPts val="3600"/>
              <a:buFont typeface="Calibri"/>
              <a:buNone/>
            </a:pPr>
            <a:r>
              <a:rPr b="1" lang="cs-CZ" sz="3600">
                <a:solidFill>
                  <a:srgbClr val="124591"/>
                </a:solidFill>
              </a:rPr>
              <a:t>Provádění</a:t>
            </a:r>
            <a:endParaRPr b="1" sz="3600">
              <a:solidFill>
                <a:srgbClr val="124591"/>
              </a:solidFill>
            </a:endParaRPr>
          </a:p>
        </p:txBody>
      </p:sp>
      <p:sp>
        <p:nvSpPr>
          <p:cNvPr id="91" name="Google Shape;91;p2"/>
          <p:cNvSpPr txBox="1"/>
          <p:nvPr>
            <p:ph idx="1" type="body"/>
          </p:nvPr>
        </p:nvSpPr>
        <p:spPr>
          <a:xfrm>
            <a:off x="903750" y="1540800"/>
            <a:ext cx="10317000" cy="45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2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b="1" lang="cs-CZ"/>
              <a:t>Realizace projektu</a:t>
            </a:r>
            <a:endParaRPr b="1"/>
          </a:p>
          <a:p>
            <a:pPr indent="-241934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urier New"/>
              <a:buChar char="o"/>
            </a:pPr>
            <a:r>
              <a:rPr lang="cs-CZ"/>
              <a:t>plán navržený v předchozích fázích projektu je uveden do praxe.</a:t>
            </a:r>
            <a:endParaRPr/>
          </a:p>
          <a:p>
            <a:pPr indent="-241934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urier New"/>
              <a:buChar char="o"/>
            </a:pPr>
            <a:r>
              <a:rPr lang="cs-CZ"/>
              <a:t>jsou prováděny činnosti popsané v pracovním plánu.</a:t>
            </a:r>
            <a:endParaRPr/>
          </a:p>
          <a:p>
            <a:pPr indent="-24296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15"/>
              <a:buFont typeface="Courier New"/>
              <a:buChar char="o"/>
            </a:pPr>
            <a:r>
              <a:rPr lang="cs-CZ"/>
              <a:t>zahrnuje </a:t>
            </a:r>
            <a:r>
              <a:rPr b="1" lang="cs-CZ">
                <a:solidFill>
                  <a:srgbClr val="124591"/>
                </a:solidFill>
                <a:latin typeface="Calibri"/>
                <a:ea typeface="Calibri"/>
                <a:cs typeface="Calibri"/>
                <a:sym typeface="Calibri"/>
              </a:rPr>
              <a:t>koordinaci </a:t>
            </a:r>
            <a:r>
              <a:rPr b="1" lang="cs-CZ" sz="2600">
                <a:solidFill>
                  <a:srgbClr val="124591"/>
                </a:solidFill>
                <a:latin typeface="Calibri"/>
                <a:ea typeface="Calibri"/>
                <a:cs typeface="Calibri"/>
                <a:sym typeface="Calibri"/>
              </a:rPr>
              <a:t>široké škály činností.</a:t>
            </a:r>
            <a:endParaRPr b="1" sz="2600">
              <a:solidFill>
                <a:srgbClr val="12459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41934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urier New"/>
              <a:buChar char="o"/>
            </a:pPr>
            <a:r>
              <a:rPr lang="cs-CZ"/>
              <a:t>zahrnuje </a:t>
            </a:r>
            <a:r>
              <a:rPr b="1" lang="cs-CZ">
                <a:solidFill>
                  <a:srgbClr val="124591"/>
                </a:solidFill>
                <a:latin typeface="Calibri"/>
                <a:ea typeface="Calibri"/>
                <a:cs typeface="Calibri"/>
                <a:sym typeface="Calibri"/>
              </a:rPr>
              <a:t>monitorování a kontrolu </a:t>
            </a:r>
            <a:r>
              <a:rPr lang="cs-CZ"/>
              <a:t>= měření výkonnosti a přijímání nápravných opatření, aby se zajistilo, že projekt je na dobré cestě ke splnění svých cílů.</a:t>
            </a:r>
            <a:endParaRPr/>
          </a:p>
          <a:p>
            <a:pPr indent="-241934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urier New"/>
              <a:buChar char="o"/>
            </a:pPr>
            <a:r>
              <a:rPr lang="cs-CZ"/>
              <a:t>a také </a:t>
            </a:r>
            <a:r>
              <a:rPr b="1" lang="cs-CZ">
                <a:solidFill>
                  <a:srgbClr val="FF0000"/>
                </a:solidFill>
              </a:rPr>
              <a:t>řízení rizik, </a:t>
            </a:r>
            <a:r>
              <a:rPr lang="cs-CZ"/>
              <a:t>protože nevyhnutelně dochází k nepředvídaným událostem a situacím.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b="1" lang="cs-CZ"/>
              <a:t>Účelem </a:t>
            </a:r>
            <a:r>
              <a:rPr lang="cs-CZ"/>
              <a:t>je dosáhnout </a:t>
            </a:r>
            <a:r>
              <a:rPr b="1" lang="cs-CZ">
                <a:solidFill>
                  <a:srgbClr val="124591"/>
                </a:solidFill>
                <a:latin typeface="Calibri"/>
                <a:ea typeface="Calibri"/>
                <a:cs typeface="Calibri"/>
                <a:sym typeface="Calibri"/>
              </a:rPr>
              <a:t>očekávaných </a:t>
            </a:r>
            <a:r>
              <a:rPr lang="cs-CZ">
                <a:solidFill>
                  <a:schemeClr val="accent1"/>
                </a:solidFill>
              </a:rPr>
              <a:t>výsledků </a:t>
            </a:r>
            <a:endParaRPr>
              <a:solidFill>
                <a:schemeClr val="accent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cs-CZ"/>
              <a:t>(výstupy a další přímé výstupy). </a:t>
            </a:r>
            <a:endParaRPr/>
          </a:p>
        </p:txBody>
      </p:sp>
      <p:pic>
        <p:nvPicPr>
          <p:cNvPr id="92" name="Google Shape;92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347494" y="4865875"/>
            <a:ext cx="3274531" cy="12550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"/>
          <p:cNvSpPr txBox="1"/>
          <p:nvPr>
            <p:ph type="title"/>
          </p:nvPr>
        </p:nvSpPr>
        <p:spPr>
          <a:xfrm>
            <a:off x="971394" y="820467"/>
            <a:ext cx="9227640" cy="79514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24591"/>
              </a:buClr>
              <a:buSzPts val="3600"/>
              <a:buFont typeface="Calibri"/>
              <a:buNone/>
            </a:pPr>
            <a:r>
              <a:rPr b="1" lang="cs-CZ" sz="3600">
                <a:solidFill>
                  <a:srgbClr val="124591"/>
                </a:solidFill>
              </a:rPr>
              <a:t>Provádění</a:t>
            </a:r>
            <a:endParaRPr b="1" sz="3600">
              <a:solidFill>
                <a:srgbClr val="124591"/>
              </a:solidFill>
            </a:endParaRPr>
          </a:p>
        </p:txBody>
      </p:sp>
      <p:sp>
        <p:nvSpPr>
          <p:cNvPr id="98" name="Google Shape;98;p3"/>
          <p:cNvSpPr txBox="1"/>
          <p:nvPr>
            <p:ph idx="1" type="body"/>
          </p:nvPr>
        </p:nvSpPr>
        <p:spPr>
          <a:xfrm>
            <a:off x="903754" y="1540809"/>
            <a:ext cx="10316852" cy="48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b="1" lang="cs-CZ"/>
              <a:t>Cíle:</a:t>
            </a:r>
            <a:endParaRPr/>
          </a:p>
          <a:p>
            <a:pPr indent="-241934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urier New"/>
              <a:buChar char="o"/>
            </a:pPr>
            <a:r>
              <a:rPr lang="cs-CZ"/>
              <a:t>naučit se řídit projekt krok za krokem ve fázi jeho realizace.</a:t>
            </a:r>
            <a:endParaRPr/>
          </a:p>
          <a:p>
            <a:pPr indent="-241934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urier New"/>
              <a:buChar char="o"/>
            </a:pPr>
            <a:r>
              <a:rPr lang="cs-CZ"/>
              <a:t>představit jednotlivá témata, se kterými je možné se během realizace projektu setkat.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b="1" lang="cs-CZ"/>
              <a:t>Výsledky učení: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cs-CZ"/>
              <a:t>Znalost a schopnost pracovat s </a:t>
            </a:r>
            <a:endParaRPr/>
          </a:p>
          <a:p>
            <a:pPr indent="0" lvl="8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</a:pPr>
            <a:r>
              <a:rPr b="1" lang="cs-CZ" sz="2100">
                <a:solidFill>
                  <a:srgbClr val="124591"/>
                </a:solidFill>
                <a:latin typeface="Calibri"/>
                <a:ea typeface="Calibri"/>
                <a:cs typeface="Calibri"/>
                <a:sym typeface="Calibri"/>
              </a:rPr>
              <a:t>          - projektov</a:t>
            </a:r>
            <a:r>
              <a:rPr b="1" lang="cs-CZ" sz="2100">
                <a:solidFill>
                  <a:srgbClr val="124591"/>
                </a:solidFill>
              </a:rPr>
              <a:t>ými</a:t>
            </a:r>
            <a:r>
              <a:rPr b="1" lang="cs-CZ" sz="2100">
                <a:solidFill>
                  <a:srgbClr val="124591"/>
                </a:solidFill>
                <a:latin typeface="Calibri"/>
                <a:ea typeface="Calibri"/>
                <a:cs typeface="Calibri"/>
                <a:sym typeface="Calibri"/>
              </a:rPr>
              <a:t> týmy </a:t>
            </a:r>
            <a:endParaRPr b="1" sz="2100">
              <a:solidFill>
                <a:srgbClr val="12459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8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24591"/>
              </a:buClr>
              <a:buSzPts val="2000"/>
              <a:buNone/>
            </a:pPr>
            <a:r>
              <a:rPr b="1" lang="cs-CZ" sz="2000">
                <a:solidFill>
                  <a:srgbClr val="124591"/>
                </a:solidFill>
                <a:latin typeface="Calibri"/>
                <a:ea typeface="Calibri"/>
                <a:cs typeface="Calibri"/>
                <a:sym typeface="Calibri"/>
              </a:rPr>
              <a:t>           - </a:t>
            </a:r>
            <a:r>
              <a:rPr b="1" lang="cs-CZ" sz="2000">
                <a:solidFill>
                  <a:srgbClr val="124591"/>
                </a:solidFill>
              </a:rPr>
              <a:t>rozpočtem </a:t>
            </a:r>
            <a:r>
              <a:rPr b="1" lang="cs-CZ" sz="2000">
                <a:solidFill>
                  <a:srgbClr val="124591"/>
                </a:solidFill>
                <a:latin typeface="Calibri"/>
                <a:ea typeface="Calibri"/>
                <a:cs typeface="Calibri"/>
                <a:sym typeface="Calibri"/>
              </a:rPr>
              <a:t>projektu</a:t>
            </a:r>
            <a:endParaRPr/>
          </a:p>
          <a:p>
            <a:pPr indent="0" lvl="8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24591"/>
              </a:buClr>
              <a:buSzPts val="2000"/>
              <a:buNone/>
            </a:pPr>
            <a:r>
              <a:rPr b="1" lang="cs-CZ" sz="2000">
                <a:solidFill>
                  <a:srgbClr val="124591"/>
                </a:solidFill>
                <a:latin typeface="Calibri"/>
                <a:ea typeface="Calibri"/>
                <a:cs typeface="Calibri"/>
                <a:sym typeface="Calibri"/>
              </a:rPr>
              <a:t>           - </a:t>
            </a:r>
            <a:r>
              <a:rPr b="1" lang="cs-CZ" sz="2000">
                <a:solidFill>
                  <a:srgbClr val="124591"/>
                </a:solidFill>
              </a:rPr>
              <a:t>kvalitou </a:t>
            </a:r>
            <a:r>
              <a:rPr b="1" lang="cs-CZ" sz="2000">
                <a:solidFill>
                  <a:srgbClr val="124591"/>
                </a:solidFill>
                <a:latin typeface="Calibri"/>
                <a:ea typeface="Calibri"/>
                <a:cs typeface="Calibri"/>
                <a:sym typeface="Calibri"/>
              </a:rPr>
              <a:t>projektu</a:t>
            </a:r>
            <a:endParaRPr b="1" sz="2000">
              <a:solidFill>
                <a:srgbClr val="12459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8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24591"/>
              </a:buClr>
              <a:buSzPts val="2000"/>
              <a:buNone/>
            </a:pPr>
            <a:r>
              <a:rPr b="1" lang="cs-CZ" sz="2000">
                <a:solidFill>
                  <a:srgbClr val="124591"/>
                </a:solidFill>
                <a:latin typeface="Calibri"/>
                <a:ea typeface="Calibri"/>
                <a:cs typeface="Calibri"/>
                <a:sym typeface="Calibri"/>
              </a:rPr>
              <a:t>           - rizik</a:t>
            </a:r>
            <a:r>
              <a:rPr b="1" lang="cs-CZ" sz="2000">
                <a:solidFill>
                  <a:srgbClr val="124591"/>
                </a:solidFill>
              </a:rPr>
              <a:t>y</a:t>
            </a:r>
            <a:r>
              <a:rPr b="1" lang="cs-CZ" sz="2000">
                <a:solidFill>
                  <a:srgbClr val="124591"/>
                </a:solidFill>
                <a:latin typeface="Calibri"/>
                <a:ea typeface="Calibri"/>
                <a:cs typeface="Calibri"/>
                <a:sym typeface="Calibri"/>
              </a:rPr>
              <a:t> projektu</a:t>
            </a:r>
            <a:endParaRPr b="1" sz="2000">
              <a:solidFill>
                <a:srgbClr val="12459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8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24591"/>
              </a:buClr>
              <a:buSzPts val="2000"/>
              <a:buNone/>
            </a:pPr>
            <a:r>
              <a:rPr b="1" lang="cs-CZ" sz="2000">
                <a:solidFill>
                  <a:srgbClr val="124591"/>
                </a:solidFill>
                <a:latin typeface="Calibri"/>
                <a:ea typeface="Calibri"/>
                <a:cs typeface="Calibri"/>
                <a:sym typeface="Calibri"/>
              </a:rPr>
              <a:t>           - výsledky a výstupy </a:t>
            </a:r>
            <a:endParaRPr/>
          </a:p>
        </p:txBody>
      </p:sp>
      <p:pic>
        <p:nvPicPr>
          <p:cNvPr id="99" name="Google Shape;99;p3"/>
          <p:cNvPicPr preferRelativeResize="0"/>
          <p:nvPr/>
        </p:nvPicPr>
        <p:blipFill rotWithShape="1">
          <a:blip r:embed="rId4">
            <a:alphaModFix/>
          </a:blip>
          <a:srcRect b="-506" l="15812" r="11926" t="11166"/>
          <a:stretch/>
        </p:blipFill>
        <p:spPr>
          <a:xfrm>
            <a:off x="9654140" y="354109"/>
            <a:ext cx="1438891" cy="16397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4"/>
          <p:cNvSpPr txBox="1"/>
          <p:nvPr>
            <p:ph type="title"/>
          </p:nvPr>
        </p:nvSpPr>
        <p:spPr>
          <a:xfrm>
            <a:off x="971394" y="820467"/>
            <a:ext cx="9227640" cy="79514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24591"/>
              </a:buClr>
              <a:buSzPts val="3600"/>
              <a:buFont typeface="Calibri"/>
              <a:buNone/>
            </a:pPr>
            <a:r>
              <a:rPr b="1" lang="cs-CZ" sz="3600">
                <a:solidFill>
                  <a:srgbClr val="124591"/>
                </a:solidFill>
              </a:rPr>
              <a:t>Provádění - obsah</a:t>
            </a:r>
            <a:endParaRPr/>
          </a:p>
        </p:txBody>
      </p:sp>
      <p:sp>
        <p:nvSpPr>
          <p:cNvPr id="105" name="Google Shape;105;p4"/>
          <p:cNvSpPr txBox="1"/>
          <p:nvPr>
            <p:ph idx="1" type="body"/>
          </p:nvPr>
        </p:nvSpPr>
        <p:spPr>
          <a:xfrm>
            <a:off x="903754" y="1540809"/>
            <a:ext cx="10316852" cy="48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r>
              <a:t/>
            </a:r>
            <a:endParaRPr b="1" sz="26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r>
              <a:rPr b="1" lang="cs-CZ" sz="2600"/>
              <a:t>Jak řídit</a:t>
            </a:r>
            <a:endParaRPr b="1" sz="26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24591"/>
              </a:buClr>
              <a:buSzPts val="2600"/>
              <a:buNone/>
            </a:pPr>
            <a:r>
              <a:rPr b="1" lang="cs-CZ" sz="2600">
                <a:solidFill>
                  <a:srgbClr val="124591"/>
                </a:solidFill>
              </a:rPr>
              <a:t>LIDÉ </a:t>
            </a:r>
            <a:r>
              <a:rPr lang="cs-CZ" sz="2600"/>
              <a:t>- Řízení projektového týmu a projektového konsorcia </a:t>
            </a:r>
            <a:endParaRPr sz="26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24591"/>
              </a:buClr>
              <a:buSzPts val="2600"/>
              <a:buNone/>
            </a:pPr>
            <a:r>
              <a:rPr b="1" lang="cs-CZ" sz="2600">
                <a:solidFill>
                  <a:srgbClr val="124591"/>
                </a:solidFill>
              </a:rPr>
              <a:t>ZDROJE </a:t>
            </a:r>
            <a:r>
              <a:rPr lang="cs-CZ" sz="2600"/>
              <a:t>- Řízení rozpočtu</a:t>
            </a:r>
            <a:endParaRPr sz="26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24591"/>
              </a:buClr>
              <a:buSzPts val="2600"/>
              <a:buNone/>
            </a:pPr>
            <a:r>
              <a:rPr b="1" lang="cs-CZ" sz="2600">
                <a:solidFill>
                  <a:srgbClr val="124591"/>
                </a:solidFill>
                <a:latin typeface="Calibri"/>
                <a:ea typeface="Calibri"/>
                <a:cs typeface="Calibri"/>
                <a:sym typeface="Calibri"/>
              </a:rPr>
              <a:t>KVALITA </a:t>
            </a:r>
            <a:r>
              <a:rPr lang="cs-CZ" sz="2600"/>
              <a:t>- Sledování kvality práce a perspektivní a technologické sledování </a:t>
            </a:r>
            <a:endParaRPr sz="26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24591"/>
              </a:buClr>
              <a:buSzPts val="2600"/>
              <a:buNone/>
            </a:pPr>
            <a:r>
              <a:rPr b="1" lang="cs-CZ" sz="2600">
                <a:solidFill>
                  <a:srgbClr val="124591"/>
                </a:solidFill>
              </a:rPr>
              <a:t>PRÁCE </a:t>
            </a:r>
            <a:r>
              <a:rPr lang="cs-CZ" sz="2600"/>
              <a:t>- Monitorování výkonu a pokroku projektu</a:t>
            </a:r>
            <a:endParaRPr sz="26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24591"/>
              </a:buClr>
              <a:buSzPts val="2600"/>
              <a:buNone/>
            </a:pPr>
            <a:r>
              <a:rPr b="1" lang="cs-CZ" sz="2600">
                <a:solidFill>
                  <a:srgbClr val="124591"/>
                </a:solidFill>
                <a:latin typeface="Calibri"/>
                <a:ea typeface="Calibri"/>
                <a:cs typeface="Calibri"/>
                <a:sym typeface="Calibri"/>
              </a:rPr>
              <a:t>RIZIKA </a:t>
            </a:r>
            <a:r>
              <a:rPr lang="cs-CZ" sz="2600"/>
              <a:t>- Řešení rizik</a:t>
            </a:r>
            <a:endParaRPr sz="26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24591"/>
              </a:buClr>
              <a:buSzPts val="2600"/>
              <a:buNone/>
            </a:pPr>
            <a:r>
              <a:rPr b="1" lang="cs-CZ" sz="2600">
                <a:solidFill>
                  <a:srgbClr val="124591"/>
                </a:solidFill>
                <a:latin typeface="Calibri"/>
                <a:ea typeface="Calibri"/>
                <a:cs typeface="Calibri"/>
                <a:sym typeface="Calibri"/>
              </a:rPr>
              <a:t>VÝSTUPY </a:t>
            </a:r>
            <a:r>
              <a:rPr lang="cs-CZ" sz="2600"/>
              <a:t>- Výstupy projektu a akceptace realizace projektu</a:t>
            </a:r>
            <a:endParaRPr sz="2600"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5"/>
          <p:cNvSpPr txBox="1"/>
          <p:nvPr>
            <p:ph idx="1" type="body"/>
          </p:nvPr>
        </p:nvSpPr>
        <p:spPr>
          <a:xfrm>
            <a:off x="3478490" y="1825625"/>
            <a:ext cx="7875309" cy="32554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0000" lnSpcReduction="2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24591"/>
              </a:buClr>
              <a:buSzPct val="100000"/>
              <a:buNone/>
            </a:pPr>
            <a:r>
              <a:rPr b="1" lang="cs-CZ" sz="3100">
                <a:solidFill>
                  <a:srgbClr val="124591"/>
                </a:solidFill>
                <a:latin typeface="Calibri"/>
                <a:ea typeface="Calibri"/>
                <a:cs typeface="Calibri"/>
                <a:sym typeface="Calibri"/>
              </a:rPr>
              <a:t>Pracovní plán </a:t>
            </a:r>
            <a:r>
              <a:rPr lang="cs-CZ"/>
              <a:t>připravený a srozumitelný všem zúčastněným subjektům.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24591"/>
              </a:buClr>
              <a:buSzPct val="100000"/>
              <a:buNone/>
            </a:pPr>
            <a:r>
              <a:rPr b="1" lang="cs-CZ" sz="3100">
                <a:solidFill>
                  <a:srgbClr val="124591"/>
                </a:solidFill>
                <a:latin typeface="Calibri"/>
                <a:ea typeface="Calibri"/>
                <a:cs typeface="Calibri"/>
                <a:sym typeface="Calibri"/>
              </a:rPr>
              <a:t>Zdroje </a:t>
            </a:r>
            <a:r>
              <a:rPr lang="cs-CZ"/>
              <a:t>- finanční, materiální a lidské.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24591"/>
              </a:buClr>
              <a:buSzPct val="100000"/>
              <a:buNone/>
            </a:pPr>
            <a:r>
              <a:rPr lang="cs-CZ"/>
              <a:t>Před zahájením prací je třeba přijmout </a:t>
            </a:r>
            <a:r>
              <a:rPr b="1" lang="cs-CZ" sz="3100">
                <a:solidFill>
                  <a:srgbClr val="124591"/>
                </a:solidFill>
                <a:latin typeface="Calibri"/>
                <a:ea typeface="Calibri"/>
                <a:cs typeface="Calibri"/>
                <a:sym typeface="Calibri"/>
              </a:rPr>
              <a:t>opatření: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Courier New"/>
              <a:buChar char="o"/>
            </a:pPr>
            <a:r>
              <a:rPr lang="cs-CZ">
                <a:solidFill>
                  <a:srgbClr val="FF0000"/>
                </a:solidFill>
              </a:rPr>
              <a:t>Plánování činností </a:t>
            </a:r>
            <a:r>
              <a:rPr lang="cs-CZ"/>
              <a:t>a identifikace potenciálních úzkých míst.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Courier New"/>
              <a:buChar char="o"/>
            </a:pPr>
            <a:r>
              <a:rPr lang="cs-CZ">
                <a:solidFill>
                  <a:srgbClr val="FF0000"/>
                </a:solidFill>
              </a:rPr>
              <a:t>Komunikace s týmem </a:t>
            </a:r>
            <a:r>
              <a:rPr lang="cs-CZ"/>
              <a:t>a zajištění, aby byly pochopeny všechny role a odpovědnosti.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</a:pPr>
            <a:r>
              <a:rPr lang="cs-CZ"/>
              <a:t>Zajištění dostupnosti (</a:t>
            </a:r>
            <a:r>
              <a:rPr lang="cs-CZ">
                <a:solidFill>
                  <a:srgbClr val="FF0000"/>
                </a:solidFill>
              </a:rPr>
              <a:t>finančních) zdrojů </a:t>
            </a:r>
            <a:r>
              <a:rPr lang="cs-CZ"/>
              <a:t>a </a:t>
            </a:r>
            <a:r>
              <a:rPr lang="cs-CZ">
                <a:solidFill>
                  <a:srgbClr val="FF0000"/>
                </a:solidFill>
              </a:rPr>
              <a:t>jejich </a:t>
            </a:r>
            <a:r>
              <a:rPr lang="cs-CZ"/>
              <a:t>odpovídajícího rozdělení.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</a:pPr>
            <a:r>
              <a:rPr lang="cs-CZ"/>
              <a:t>Poskytnutí </a:t>
            </a:r>
            <a:r>
              <a:rPr lang="cs-CZ">
                <a:solidFill>
                  <a:srgbClr val="FF0000"/>
                </a:solidFill>
              </a:rPr>
              <a:t>nástrojů pro řízení projektů ke </a:t>
            </a:r>
            <a:r>
              <a:rPr lang="cs-CZ"/>
              <a:t>koordinaci procesu.</a:t>
            </a:r>
            <a:endParaRPr/>
          </a:p>
        </p:txBody>
      </p:sp>
      <p:sp>
        <p:nvSpPr>
          <p:cNvPr id="111" name="Google Shape;111;p5"/>
          <p:cNvSpPr txBox="1"/>
          <p:nvPr/>
        </p:nvSpPr>
        <p:spPr>
          <a:xfrm>
            <a:off x="3504192" y="528161"/>
            <a:ext cx="3991897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24591"/>
              </a:buClr>
              <a:buSzPts val="4400"/>
              <a:buFont typeface="Calibri"/>
              <a:buNone/>
            </a:pPr>
            <a:r>
              <a:rPr b="1" i="0" lang="cs-CZ" sz="4400" u="none" cap="none" strike="noStrike">
                <a:solidFill>
                  <a:srgbClr val="124591"/>
                </a:solidFill>
                <a:latin typeface="Calibri"/>
                <a:ea typeface="Calibri"/>
                <a:cs typeface="Calibri"/>
                <a:sym typeface="Calibri"/>
              </a:rPr>
              <a:t>Začněme</a:t>
            </a:r>
            <a:endParaRPr b="1" i="0" sz="4400" u="none" cap="none" strike="noStrike">
              <a:solidFill>
                <a:srgbClr val="12459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2" name="Google Shape;112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324617" y="4617192"/>
            <a:ext cx="1334902" cy="133490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Obsah obrázku text, osoba, stopy&#10;&#10;Popis se vygeneroval automaticky." id="113" name="Google Shape;113;p5"/>
          <p:cNvPicPr preferRelativeResize="0"/>
          <p:nvPr/>
        </p:nvPicPr>
        <p:blipFill rotWithShape="1">
          <a:blip r:embed="rId5">
            <a:alphaModFix/>
          </a:blip>
          <a:srcRect b="16610" l="0" r="-338" t="15993"/>
          <a:stretch/>
        </p:blipFill>
        <p:spPr>
          <a:xfrm>
            <a:off x="-3223" y="1899966"/>
            <a:ext cx="2687482" cy="18116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6"/>
          <p:cNvSpPr txBox="1"/>
          <p:nvPr>
            <p:ph type="title"/>
          </p:nvPr>
        </p:nvSpPr>
        <p:spPr>
          <a:xfrm>
            <a:off x="810658" y="881631"/>
            <a:ext cx="275789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Arial"/>
              <a:buNone/>
            </a:pPr>
            <a:br>
              <a:rPr b="1" lang="cs-CZ" sz="36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1" lang="cs-CZ" sz="3600">
                <a:latin typeface="Arial"/>
                <a:ea typeface="Arial"/>
                <a:cs typeface="Arial"/>
                <a:sym typeface="Arial"/>
              </a:rPr>
            </a:br>
            <a:br>
              <a:rPr b="1" lang="cs-CZ" sz="3600">
                <a:latin typeface="Arial"/>
                <a:ea typeface="Arial"/>
                <a:cs typeface="Arial"/>
                <a:sym typeface="Arial"/>
              </a:rPr>
            </a:br>
            <a:br>
              <a:rPr b="1" lang="cs-CZ" sz="3600">
                <a:latin typeface="Arial"/>
                <a:ea typeface="Arial"/>
                <a:cs typeface="Arial"/>
                <a:sym typeface="Arial"/>
              </a:rPr>
            </a:br>
            <a:br>
              <a:rPr b="1" lang="cs-CZ" sz="3600">
                <a:latin typeface="Arial"/>
                <a:ea typeface="Arial"/>
                <a:cs typeface="Arial"/>
                <a:sym typeface="Arial"/>
              </a:rPr>
            </a:br>
            <a:r>
              <a:rPr b="1" lang="cs-CZ" sz="3600">
                <a:solidFill>
                  <a:srgbClr val="FF0000"/>
                </a:solidFill>
              </a:rPr>
              <a:t>ŘÍZENÍ</a:t>
            </a:r>
            <a:br>
              <a:rPr b="1" lang="cs-CZ" sz="3600">
                <a:solidFill>
                  <a:srgbClr val="FF0000"/>
                </a:solidFill>
              </a:rPr>
            </a:br>
            <a:r>
              <a:rPr b="1" lang="cs-CZ" sz="3600">
                <a:solidFill>
                  <a:srgbClr val="FF0000"/>
                </a:solidFill>
              </a:rPr>
              <a:t>LIDÍ</a:t>
            </a:r>
            <a:br>
              <a:rPr b="1" lang="cs-CZ" sz="3600">
                <a:solidFill>
                  <a:srgbClr val="FF0000"/>
                </a:solidFill>
              </a:rPr>
            </a:br>
            <a:br>
              <a:rPr b="1" lang="cs-CZ" sz="3600">
                <a:solidFill>
                  <a:srgbClr val="FF0000"/>
                </a:solidFill>
              </a:rPr>
            </a:br>
            <a:br>
              <a:rPr b="1" lang="cs-CZ" sz="3600">
                <a:solidFill>
                  <a:srgbClr val="FF0000"/>
                </a:solidFill>
              </a:rPr>
            </a:br>
            <a:r>
              <a:rPr b="1" lang="cs-CZ" sz="3600">
                <a:solidFill>
                  <a:srgbClr val="FF0000"/>
                </a:solidFill>
              </a:rPr>
              <a:t>KICK-OFF</a:t>
            </a:r>
            <a:br>
              <a:rPr b="1" lang="cs-CZ" sz="3600">
                <a:solidFill>
                  <a:srgbClr val="FF0000"/>
                </a:solidFill>
              </a:rPr>
            </a:br>
            <a:r>
              <a:rPr b="1" lang="cs-CZ" sz="3600">
                <a:solidFill>
                  <a:srgbClr val="FF0000"/>
                </a:solidFill>
              </a:rPr>
              <a:t>MEETING</a:t>
            </a:r>
            <a:endParaRPr b="1" sz="36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6"/>
          <p:cNvSpPr txBox="1"/>
          <p:nvPr>
            <p:ph idx="1" type="body"/>
          </p:nvPr>
        </p:nvSpPr>
        <p:spPr>
          <a:xfrm>
            <a:off x="4600576" y="808186"/>
            <a:ext cx="7019924" cy="53687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2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24591"/>
              </a:buClr>
              <a:buSzPct val="100000"/>
              <a:buNone/>
            </a:pPr>
            <a:r>
              <a:rPr b="1" lang="cs-CZ" sz="2400">
                <a:solidFill>
                  <a:srgbClr val="124591"/>
                </a:solidFill>
                <a:latin typeface="Calibri"/>
                <a:ea typeface="Calibri"/>
                <a:cs typeface="Calibri"/>
                <a:sym typeface="Calibri"/>
              </a:rPr>
              <a:t>Členové instruktážního týmu: </a:t>
            </a:r>
            <a:r>
              <a:rPr b="1" lang="cs-CZ">
                <a:solidFill>
                  <a:srgbClr val="FF0000"/>
                </a:solidFill>
              </a:rPr>
              <a:t>Úvodní schůzka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cs-CZ"/>
              <a:t>Fáze implementace začíná zahajovací schůzkou.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cs-CZ"/>
              <a:t>Účelem je </a:t>
            </a:r>
            <a:r>
              <a:rPr b="1" lang="cs-CZ"/>
              <a:t>formální zahájení projektu</a:t>
            </a:r>
            <a:r>
              <a:rPr lang="cs-CZ"/>
              <a:t>. Členové týmu jsou seznámeni s projektem.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b="1" lang="cs-CZ"/>
              <a:t>Hlavním cílem </a:t>
            </a:r>
            <a:r>
              <a:rPr lang="cs-CZ"/>
              <a:t>úvodního setkání je: 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</a:pPr>
            <a:r>
              <a:rPr lang="cs-CZ"/>
              <a:t>zajistit, aby všichni rozuměli rozsahu projektu, svým rolím a odpovědnosti.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</a:pPr>
            <a:r>
              <a:rPr lang="cs-CZ"/>
              <a:t>vyjasnit očekávání všech klíčových zúčastněných stran projektu,  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</a:pPr>
            <a:r>
              <a:rPr lang="cs-CZ"/>
              <a:t>identifikovat a zmírnit rizika projektu, 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</a:pPr>
            <a:r>
              <a:rPr lang="cs-CZ"/>
              <a:t>projednat a odsouhlasit plány projektu.</a:t>
            </a:r>
            <a:endParaRPr/>
          </a:p>
          <a:p>
            <a:pPr indent="-64135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None/>
            </a:pPr>
            <a:r>
              <a:t/>
            </a:r>
            <a:endParaRPr/>
          </a:p>
          <a:p>
            <a:pPr indent="-64135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7"/>
          <p:cNvSpPr txBox="1"/>
          <p:nvPr>
            <p:ph type="title"/>
          </p:nvPr>
        </p:nvSpPr>
        <p:spPr>
          <a:xfrm>
            <a:off x="838200" y="80818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br>
              <a:rPr lang="cs-CZ" sz="3600"/>
            </a:br>
            <a:br>
              <a:rPr lang="cs-CZ" sz="3600"/>
            </a:br>
            <a:br>
              <a:rPr lang="cs-CZ" sz="3600"/>
            </a:br>
            <a:br>
              <a:rPr lang="cs-CZ" sz="3600"/>
            </a:br>
            <a:br>
              <a:rPr lang="cs-CZ" sz="3600"/>
            </a:br>
            <a:br>
              <a:rPr lang="cs-CZ" sz="3600"/>
            </a:br>
            <a:r>
              <a:rPr b="1" lang="cs-CZ" sz="3600">
                <a:solidFill>
                  <a:srgbClr val="FF0000"/>
                </a:solidFill>
              </a:rPr>
              <a:t>ŘÍZENÍ</a:t>
            </a:r>
            <a:br>
              <a:rPr b="1" lang="cs-CZ" sz="3600">
                <a:solidFill>
                  <a:srgbClr val="FF0000"/>
                </a:solidFill>
              </a:rPr>
            </a:br>
            <a:r>
              <a:rPr b="1" lang="cs-CZ" sz="3600">
                <a:solidFill>
                  <a:srgbClr val="FF0000"/>
                </a:solidFill>
              </a:rPr>
              <a:t>LIDÍ</a:t>
            </a:r>
            <a:br>
              <a:rPr b="1" lang="cs-CZ" sz="3600">
                <a:solidFill>
                  <a:srgbClr val="FF0000"/>
                </a:solidFill>
              </a:rPr>
            </a:br>
            <a:br>
              <a:rPr b="1" lang="cs-CZ" sz="3600">
                <a:solidFill>
                  <a:srgbClr val="FF0000"/>
                </a:solidFill>
              </a:rPr>
            </a:br>
            <a:br>
              <a:rPr b="1" lang="cs-CZ" sz="3600">
                <a:solidFill>
                  <a:srgbClr val="FF0000"/>
                </a:solidFill>
              </a:rPr>
            </a:br>
            <a:r>
              <a:rPr b="1" lang="cs-CZ" sz="3600">
                <a:solidFill>
                  <a:srgbClr val="FF0000"/>
                </a:solidFill>
              </a:rPr>
              <a:t>ŘÍZENÍ</a:t>
            </a:r>
            <a:br>
              <a:rPr b="1" lang="cs-CZ" sz="3600">
                <a:solidFill>
                  <a:srgbClr val="FF0000"/>
                </a:solidFill>
              </a:rPr>
            </a:br>
            <a:r>
              <a:rPr b="1" lang="cs-CZ" sz="3600">
                <a:solidFill>
                  <a:srgbClr val="FF0000"/>
                </a:solidFill>
              </a:rPr>
              <a:t>TÝMU</a:t>
            </a:r>
            <a:endParaRPr b="1" sz="3600">
              <a:solidFill>
                <a:srgbClr val="FF0000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t/>
            </a:r>
            <a:endParaRPr b="1" sz="3600">
              <a:solidFill>
                <a:srgbClr val="FF0000"/>
              </a:solidFill>
            </a:endParaRPr>
          </a:p>
        </p:txBody>
      </p:sp>
      <p:sp>
        <p:nvSpPr>
          <p:cNvPr id="125" name="Google Shape;125;p7"/>
          <p:cNvSpPr txBox="1"/>
          <p:nvPr>
            <p:ph idx="1" type="body"/>
          </p:nvPr>
        </p:nvSpPr>
        <p:spPr>
          <a:xfrm>
            <a:off x="4438650" y="808185"/>
            <a:ext cx="7239000" cy="55545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7500" lnSpcReduction="20000"/>
          </a:bodyPr>
          <a:lstStyle/>
          <a:p>
            <a:pPr indent="0" lvl="0" marL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24591"/>
              </a:buClr>
              <a:buSzPct val="100000"/>
              <a:buNone/>
            </a:pPr>
            <a:r>
              <a:rPr b="1" lang="cs-CZ">
                <a:solidFill>
                  <a:srgbClr val="124591"/>
                </a:solidFill>
                <a:latin typeface="Calibri"/>
                <a:ea typeface="Calibri"/>
                <a:cs typeface="Calibri"/>
                <a:sym typeface="Calibri"/>
              </a:rPr>
              <a:t>Členové instruktážního týmu: </a:t>
            </a:r>
            <a:r>
              <a:rPr lang="cs-CZ">
                <a:solidFill>
                  <a:srgbClr val="FF0000"/>
                </a:solidFill>
              </a:rPr>
              <a:t>Řízení projektového týmu</a:t>
            </a:r>
            <a:endParaRPr>
              <a:solidFill>
                <a:srgbClr val="FF0000"/>
              </a:solidFill>
            </a:endParaRPr>
          </a:p>
          <a:p>
            <a:pPr indent="0" lvl="0" marL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b="1" lang="cs-CZ"/>
              <a:t>Projektový tým = </a:t>
            </a:r>
            <a:r>
              <a:rPr lang="cs-CZ"/>
              <a:t>projektový manažer a pracovníci projektu, kteří byli pověřeni prací na projektu. </a:t>
            </a:r>
            <a:endParaRPr/>
          </a:p>
          <a:p>
            <a:pPr indent="0" lvl="0" marL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b="1" lang="cs-CZ"/>
              <a:t>Inovační projekty </a:t>
            </a:r>
            <a:r>
              <a:rPr lang="cs-CZ"/>
              <a:t>vyžadují různorodou směsici osobností, které musí být začleněny do efektivního projektového týmu. </a:t>
            </a:r>
            <a:endParaRPr/>
          </a:p>
          <a:p>
            <a:pPr indent="0" lvl="0" marL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b="1" lang="cs-CZ"/>
              <a:t>Metody řízení projektového týmu</a:t>
            </a:r>
            <a:endParaRPr b="1"/>
          </a:p>
          <a:p>
            <a:pPr indent="0" lvl="0" marL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ct val="100000"/>
              <a:buNone/>
            </a:pPr>
            <a:r>
              <a:rPr b="1" lang="cs-CZ">
                <a:solidFill>
                  <a:srgbClr val="FF0000"/>
                </a:solidFill>
              </a:rPr>
              <a:t>Komunikace a dohled </a:t>
            </a:r>
            <a:r>
              <a:rPr lang="cs-CZ"/>
              <a:t>pro sledování práce a postojů projektových týmů. Formou rozhovoru a pozorování PM komunikuje se členy týmu a hodnotí jejich výsledky v kontextu výsledků, úspěchů a interpersonálních problémů.</a:t>
            </a:r>
            <a:endParaRPr/>
          </a:p>
          <a:p>
            <a:pPr indent="0" lvl="0" marL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ct val="100000"/>
              <a:buNone/>
            </a:pPr>
            <a:r>
              <a:rPr b="1" lang="cs-CZ">
                <a:solidFill>
                  <a:srgbClr val="FF0000"/>
                </a:solidFill>
              </a:rPr>
              <a:t>Hodnocení výkonnosti </a:t>
            </a:r>
            <a:r>
              <a:rPr lang="cs-CZ"/>
              <a:t>umožňuje měřit výkonnost členů projektového týmu, vyjasnit role a odpovědnosti projektového týmu, přezkoumat konstruktivní zpětnou vazbu, odhalit nevyřešené problémy, vypracovat individuální vzdělávací programy a nastínit konkrétní cíle pro budoucí projektové činnosti.</a:t>
            </a:r>
            <a:endParaRPr/>
          </a:p>
          <a:p>
            <a:pPr indent="0" lvl="0" marL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ct val="100000"/>
              <a:buNone/>
            </a:pPr>
            <a:r>
              <a:rPr b="1" lang="cs-CZ">
                <a:solidFill>
                  <a:srgbClr val="FF0000"/>
                </a:solidFill>
              </a:rPr>
              <a:t>Z</a:t>
            </a:r>
            <a:r>
              <a:rPr b="1" lang="cs-CZ">
                <a:solidFill>
                  <a:srgbClr val="FF0000"/>
                </a:solidFill>
              </a:rPr>
              <a:t>vládání konfliktů v </a:t>
            </a:r>
            <a:r>
              <a:rPr lang="cs-CZ"/>
              <a:t>týmovém prostředí s cílem dosáhnout vyšší produktivity a pozitivních pracovních vztahů.  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8"/>
          <p:cNvSpPr txBox="1"/>
          <p:nvPr>
            <p:ph type="title"/>
          </p:nvPr>
        </p:nvSpPr>
        <p:spPr>
          <a:xfrm>
            <a:off x="507694" y="808185"/>
            <a:ext cx="3060853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br>
              <a:rPr lang="cs-CZ" sz="3600"/>
            </a:br>
            <a:br>
              <a:rPr lang="cs-CZ" sz="3600"/>
            </a:br>
            <a:br>
              <a:rPr lang="cs-CZ" sz="3600"/>
            </a:br>
            <a:br>
              <a:rPr lang="cs-CZ" sz="3600"/>
            </a:br>
            <a:br>
              <a:rPr lang="cs-CZ" sz="3600"/>
            </a:br>
            <a:r>
              <a:rPr b="1" lang="cs-CZ" sz="3600">
                <a:solidFill>
                  <a:srgbClr val="FF0000"/>
                </a:solidFill>
              </a:rPr>
              <a:t>ŘÍZENÍ</a:t>
            </a:r>
            <a:br>
              <a:rPr b="1" lang="cs-CZ" sz="3600">
                <a:solidFill>
                  <a:srgbClr val="FF0000"/>
                </a:solidFill>
              </a:rPr>
            </a:br>
            <a:r>
              <a:rPr b="1" lang="cs-CZ" sz="3600">
                <a:solidFill>
                  <a:srgbClr val="FF0000"/>
                </a:solidFill>
              </a:rPr>
              <a:t>LIDÍ</a:t>
            </a:r>
            <a:br>
              <a:rPr b="1" lang="cs-CZ" sz="3600">
                <a:solidFill>
                  <a:srgbClr val="FF0000"/>
                </a:solidFill>
              </a:rPr>
            </a:br>
            <a:br>
              <a:rPr b="1" lang="cs-CZ" sz="3600">
                <a:solidFill>
                  <a:srgbClr val="FF0000"/>
                </a:solidFill>
              </a:rPr>
            </a:br>
            <a:br>
              <a:rPr b="1" lang="cs-CZ" sz="3600">
                <a:solidFill>
                  <a:srgbClr val="FF0000"/>
                </a:solidFill>
              </a:rPr>
            </a:br>
            <a:r>
              <a:rPr b="1" lang="cs-CZ" sz="3600">
                <a:solidFill>
                  <a:srgbClr val="FF0000"/>
                </a:solidFill>
              </a:rPr>
              <a:t>ŘÍZENÍ </a:t>
            </a:r>
            <a:br>
              <a:rPr b="1" lang="cs-CZ" sz="3600">
                <a:solidFill>
                  <a:srgbClr val="FF0000"/>
                </a:solidFill>
              </a:rPr>
            </a:br>
            <a:r>
              <a:rPr b="1" lang="cs-CZ" sz="3600">
                <a:solidFill>
                  <a:srgbClr val="FF0000"/>
                </a:solidFill>
              </a:rPr>
              <a:t>KONZORCIA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t/>
            </a:r>
            <a:endParaRPr b="1" sz="3600">
              <a:solidFill>
                <a:srgbClr val="FF0000"/>
              </a:solidFill>
            </a:endParaRPr>
          </a:p>
        </p:txBody>
      </p:sp>
      <p:sp>
        <p:nvSpPr>
          <p:cNvPr id="131" name="Google Shape;131;p8"/>
          <p:cNvSpPr txBox="1"/>
          <p:nvPr>
            <p:ph idx="1" type="body"/>
          </p:nvPr>
        </p:nvSpPr>
        <p:spPr>
          <a:xfrm>
            <a:off x="4438650" y="808185"/>
            <a:ext cx="7239000" cy="55545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24591"/>
              </a:buClr>
              <a:buSzPts val="2200"/>
              <a:buNone/>
            </a:pPr>
            <a:r>
              <a:rPr b="1" lang="cs-CZ" sz="2200">
                <a:solidFill>
                  <a:srgbClr val="124591"/>
                </a:solidFill>
                <a:latin typeface="Calibri"/>
                <a:ea typeface="Calibri"/>
                <a:cs typeface="Calibri"/>
                <a:sym typeface="Calibri"/>
              </a:rPr>
              <a:t>Členové instruktážního týmu: </a:t>
            </a:r>
            <a:r>
              <a:rPr lang="cs-CZ" sz="2600">
                <a:solidFill>
                  <a:srgbClr val="FF0000"/>
                </a:solidFill>
              </a:rPr>
              <a:t>Řízení projektového konsorcia</a:t>
            </a:r>
            <a:endParaRPr sz="2600">
              <a:solidFill>
                <a:srgbClr val="FF0000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r>
              <a:rPr b="1" lang="cs-CZ" sz="2600"/>
              <a:t>Koordinátor projektu </a:t>
            </a:r>
            <a:r>
              <a:rPr lang="cs-CZ" sz="2600"/>
              <a:t>slouží jako ústřední kontaktní místo, vede a zastupuje konsorcium.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r>
              <a:rPr b="1" lang="cs-CZ" sz="2600"/>
              <a:t>Projektoví partneři </a:t>
            </a:r>
            <a:r>
              <a:rPr lang="cs-CZ" sz="2600"/>
              <a:t>se aktivně podílejí na projektu, mají vlastní rozpočet, role a odpovědnosti.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r>
              <a:t/>
            </a:r>
            <a:endParaRPr sz="2600"/>
          </a:p>
          <a:p>
            <a:pPr indent="0" lvl="0" marL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r>
              <a:rPr b="1" lang="cs-CZ" sz="2600"/>
              <a:t>Přidružení partneři </a:t>
            </a:r>
            <a:r>
              <a:rPr lang="cs-CZ" sz="2600"/>
              <a:t>poskytují náhled a informace a podporují projekt bez rozpočtu (koncoví uživatelé, průmysl, regionální orgány,...).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id="132" name="Google Shape;132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996475" y="4577299"/>
            <a:ext cx="1433525" cy="1699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9"/>
          <p:cNvSpPr txBox="1"/>
          <p:nvPr>
            <p:ph type="title"/>
          </p:nvPr>
        </p:nvSpPr>
        <p:spPr>
          <a:xfrm>
            <a:off x="480153" y="808185"/>
            <a:ext cx="3115937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Arial"/>
              <a:buNone/>
            </a:pPr>
            <a:br>
              <a:rPr b="1" lang="cs-CZ" sz="36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1" lang="cs-CZ" sz="3600">
                <a:latin typeface="Arial"/>
                <a:ea typeface="Arial"/>
                <a:cs typeface="Arial"/>
                <a:sym typeface="Arial"/>
              </a:rPr>
            </a:br>
            <a:br>
              <a:rPr b="1" lang="cs-CZ" sz="3600">
                <a:latin typeface="Arial"/>
                <a:ea typeface="Arial"/>
                <a:cs typeface="Arial"/>
                <a:sym typeface="Arial"/>
              </a:rPr>
            </a:br>
            <a:br>
              <a:rPr b="1" lang="cs-CZ" sz="3600">
                <a:latin typeface="Arial"/>
                <a:ea typeface="Arial"/>
                <a:cs typeface="Arial"/>
                <a:sym typeface="Arial"/>
              </a:rPr>
            </a:br>
            <a:br>
              <a:rPr b="1" lang="cs-CZ" sz="3600">
                <a:latin typeface="Arial"/>
                <a:ea typeface="Arial"/>
                <a:cs typeface="Arial"/>
                <a:sym typeface="Arial"/>
              </a:rPr>
            </a:br>
            <a:r>
              <a:rPr b="1" lang="cs-CZ" sz="3600">
                <a:solidFill>
                  <a:srgbClr val="FF0000"/>
                </a:solidFill>
              </a:rPr>
              <a:t>ŘÍZENÍ</a:t>
            </a:r>
            <a:br>
              <a:rPr b="1" lang="cs-CZ" sz="3600">
                <a:solidFill>
                  <a:srgbClr val="FF0000"/>
                </a:solidFill>
              </a:rPr>
            </a:br>
            <a:r>
              <a:rPr b="1" lang="cs-CZ" sz="3600">
                <a:solidFill>
                  <a:srgbClr val="FF0000"/>
                </a:solidFill>
              </a:rPr>
              <a:t>LIDÍ</a:t>
            </a:r>
            <a:br>
              <a:rPr b="1" lang="cs-CZ" sz="3600">
                <a:solidFill>
                  <a:srgbClr val="FF0000"/>
                </a:solidFill>
              </a:rPr>
            </a:br>
            <a:br>
              <a:rPr b="1" lang="cs-CZ" sz="3600">
                <a:solidFill>
                  <a:srgbClr val="FF0000"/>
                </a:solidFill>
              </a:rPr>
            </a:br>
            <a:br>
              <a:rPr b="1" lang="cs-CZ" sz="3600">
                <a:solidFill>
                  <a:srgbClr val="FF0000"/>
                </a:solidFill>
              </a:rPr>
            </a:br>
            <a:r>
              <a:rPr b="1" lang="cs-CZ" sz="3600">
                <a:solidFill>
                  <a:srgbClr val="FF0000"/>
                </a:solidFill>
              </a:rPr>
              <a:t>ŘÍZENÍ </a:t>
            </a:r>
            <a:br>
              <a:rPr b="1" lang="cs-CZ" sz="3600">
                <a:solidFill>
                  <a:srgbClr val="FF0000"/>
                </a:solidFill>
              </a:rPr>
            </a:br>
            <a:r>
              <a:rPr b="1" lang="cs-CZ" sz="3600">
                <a:solidFill>
                  <a:srgbClr val="FF0000"/>
                </a:solidFill>
              </a:rPr>
              <a:t>KONZORCIA</a:t>
            </a:r>
            <a:endParaRPr/>
          </a:p>
        </p:txBody>
      </p:sp>
      <p:sp>
        <p:nvSpPr>
          <p:cNvPr id="138" name="Google Shape;138;p9"/>
          <p:cNvSpPr txBox="1"/>
          <p:nvPr>
            <p:ph idx="1" type="body"/>
          </p:nvPr>
        </p:nvSpPr>
        <p:spPr>
          <a:xfrm>
            <a:off x="4438650" y="808176"/>
            <a:ext cx="7239000" cy="526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5000" lnSpcReduction="2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24591"/>
              </a:buClr>
              <a:buSzPct val="100000"/>
              <a:buNone/>
            </a:pPr>
            <a:r>
              <a:rPr b="1" lang="cs-CZ" sz="2600">
                <a:solidFill>
                  <a:srgbClr val="124591"/>
                </a:solidFill>
                <a:latin typeface="Calibri"/>
                <a:ea typeface="Calibri"/>
                <a:cs typeface="Calibri"/>
                <a:sym typeface="Calibri"/>
              </a:rPr>
              <a:t>Členové instruktážního týmu: </a:t>
            </a:r>
            <a:r>
              <a:rPr lang="cs-CZ">
                <a:solidFill>
                  <a:srgbClr val="FF0000"/>
                </a:solidFill>
              </a:rPr>
              <a:t>Řízení projektového konsorcia</a:t>
            </a:r>
            <a:endParaRPr>
              <a:solidFill>
                <a:srgbClr val="FF0000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24591"/>
              </a:buClr>
              <a:buSzPct val="100000"/>
              <a:buNone/>
            </a:pPr>
            <a:r>
              <a:rPr lang="cs-CZ" sz="2600">
                <a:solidFill>
                  <a:srgbClr val="124591"/>
                </a:solidFill>
                <a:latin typeface="Calibri"/>
                <a:ea typeface="Calibri"/>
                <a:cs typeface="Calibri"/>
                <a:sym typeface="Calibri"/>
              </a:rPr>
              <a:t>Plán/manuál/příručka pro řízení projektu   </a:t>
            </a:r>
            <a:endParaRPr>
              <a:solidFill>
                <a:schemeClr val="accent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cs-CZ"/>
              <a:t>dokument, který popisuje, jak bude projekt realizován, monitorován a kontrolován a uzavřen. Vymezuje cíle a rozsah projektu a slouží jako oficiální referenční bod pro projektový tým, přidružené partnery a zúčastněné strany.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24591"/>
              </a:buClr>
              <a:buSzPct val="100000"/>
              <a:buNone/>
            </a:pPr>
            <a:r>
              <a:rPr lang="cs-CZ" sz="2600">
                <a:solidFill>
                  <a:srgbClr val="124591"/>
                </a:solidFill>
                <a:latin typeface="Calibri"/>
                <a:ea typeface="Calibri"/>
                <a:cs typeface="Calibri"/>
                <a:sym typeface="Calibri"/>
              </a:rPr>
              <a:t>Dohody o projektech  </a:t>
            </a:r>
            <a:endParaRPr sz="2600">
              <a:solidFill>
                <a:srgbClr val="12459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ct val="100000"/>
              <a:buNone/>
            </a:pPr>
            <a:r>
              <a:rPr lang="cs-CZ">
                <a:solidFill>
                  <a:srgbClr val="FF0000"/>
                </a:solidFill>
              </a:rPr>
              <a:t>Grantová dohoda </a:t>
            </a:r>
            <a:r>
              <a:rPr lang="cs-CZ"/>
              <a:t>= je dohoda o financování uzavřená mezi financující agenturou a účastníky projektu, která stanoví práva a povinnosti smluvních stran.</a:t>
            </a:r>
            <a:endParaRPr/>
          </a:p>
          <a:p>
            <a:pPr indent="0" lvl="0" marL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ct val="100000"/>
              <a:buNone/>
            </a:pPr>
            <a:r>
              <a:rPr lang="cs-CZ">
                <a:solidFill>
                  <a:srgbClr val="FF0000"/>
                </a:solidFill>
              </a:rPr>
              <a:t>Konsorciální/partnerská smlouva </a:t>
            </a:r>
            <a:r>
              <a:rPr lang="cs-CZ"/>
              <a:t>= soukromá dohoda mezi příjemci, která stanoví jejich vzájemná práva a povinnosti. (Nezahrnuje financující agenturu.) Řeší vnitřní organizaci a řízení konsorcia, ustanovení o duševním vlastnictví a řešení vnitřních sporů.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otiv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2022-05-24T08:42:52.0000000Z</dcterms:created>
  <dc:creator>Michal Pivko</dc:creator>
</cp:coreProperties>
</file>