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8" r:id="rId3"/>
    <p:sldId id="260"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Μανωλούδη Χριστίνα (7078)" initials="ΜΧ(" lastIdx="1" clrIdx="0">
    <p:extLst>
      <p:ext uri="{19B8F6BF-5375-455C-9EA6-DF929625EA0E}">
        <p15:presenceInfo xmlns:p15="http://schemas.microsoft.com/office/powerpoint/2012/main" userId="S::christina.manoloudi@cyta.com.cy::ef3c49f7-6e1c-41a0-9f72-f3a7413d0b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5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2"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C4302-F0A8-4C96-B003-D7BD2FA466F6}" type="datetimeFigureOut">
              <a:rPr lang="en-GB" smtClean="0"/>
              <a:t>02/08/2022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18E8-AD3C-4850-9CA0-C58675D3891F}" type="slidenum">
              <a:rPr lang="en-GB" smtClean="0"/>
              <a:t>‹#›</a:t>
            </a:fld>
            <a:endParaRPr lang="en-GB"/>
          </a:p>
        </p:txBody>
      </p:sp>
    </p:spTree>
    <p:extLst>
      <p:ext uri="{BB962C8B-B14F-4D97-AF65-F5344CB8AC3E}">
        <p14:creationId xmlns:p14="http://schemas.microsoft.com/office/powerpoint/2010/main" val="414478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99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38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495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73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566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475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43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522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721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157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43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26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78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29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76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37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779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341DF-E2A6-4F50-AAE5-F37146B21E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940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17D826-0136-4607-BBE8-1FA5B199740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E53D300-80CD-4BF5-B7F6-5743CF1C1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A820BBF-952D-4133-930D-A5EEBA4E7D0E}"/>
              </a:ext>
            </a:extLst>
          </p:cNvPr>
          <p:cNvSpPr>
            <a:spLocks noGrp="1"/>
          </p:cNvSpPr>
          <p:nvPr>
            <p:ph type="dt" sz="half" idx="10"/>
          </p:nvPr>
        </p:nvSpPr>
        <p:spPr/>
        <p:txBody>
          <a:bodyPr/>
          <a:lstStyle/>
          <a:p>
            <a:fld id="{0F155A1E-ECD2-44B8-8A9E-13EA05D14551}" type="datetimeFigureOut">
              <a:rPr lang="cs-CZ" smtClean="0"/>
              <a:t>02.08.2022</a:t>
            </a:fld>
            <a:endParaRPr lang="cs-CZ"/>
          </a:p>
        </p:txBody>
      </p:sp>
      <p:sp>
        <p:nvSpPr>
          <p:cNvPr id="5" name="Zástupný symbol pro zápatí 4">
            <a:extLst>
              <a:ext uri="{FF2B5EF4-FFF2-40B4-BE49-F238E27FC236}">
                <a16:creationId xmlns:a16="http://schemas.microsoft.com/office/drawing/2014/main" id="{365B2D86-9FFE-4885-AA9E-CC4F8CC8F84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7FE72D5-2B87-4D75-A2F2-6D473EF03C1C}"/>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310709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1A2775-04AE-47C4-9401-98097723D7D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1616323-C22A-450F-881D-EE62FB357CFF}"/>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A4069A7-588F-4012-A45D-1A6E15AD0E1F}"/>
              </a:ext>
            </a:extLst>
          </p:cNvPr>
          <p:cNvSpPr>
            <a:spLocks noGrp="1"/>
          </p:cNvSpPr>
          <p:nvPr>
            <p:ph type="dt" sz="half" idx="10"/>
          </p:nvPr>
        </p:nvSpPr>
        <p:spPr/>
        <p:txBody>
          <a:bodyPr/>
          <a:lstStyle/>
          <a:p>
            <a:fld id="{0F155A1E-ECD2-44B8-8A9E-13EA05D14551}" type="datetimeFigureOut">
              <a:rPr lang="cs-CZ" smtClean="0"/>
              <a:t>02.08.2022</a:t>
            </a:fld>
            <a:endParaRPr lang="cs-CZ"/>
          </a:p>
        </p:txBody>
      </p:sp>
      <p:sp>
        <p:nvSpPr>
          <p:cNvPr id="5" name="Zástupný symbol pro zápatí 4">
            <a:extLst>
              <a:ext uri="{FF2B5EF4-FFF2-40B4-BE49-F238E27FC236}">
                <a16:creationId xmlns:a16="http://schemas.microsoft.com/office/drawing/2014/main" id="{04ADB5BF-69E8-4343-9D35-FC3FC54EBE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4912995-AB74-4882-AFFB-E0EEB8F5C0C1}"/>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65974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DC41695-720A-47F2-973C-549982F4C13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FC9F5DB-1900-4EF0-B049-22605B2264B6}"/>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45F30AE-4F79-40A7-95BB-03B402CEA8E8}"/>
              </a:ext>
            </a:extLst>
          </p:cNvPr>
          <p:cNvSpPr>
            <a:spLocks noGrp="1"/>
          </p:cNvSpPr>
          <p:nvPr>
            <p:ph type="dt" sz="half" idx="10"/>
          </p:nvPr>
        </p:nvSpPr>
        <p:spPr/>
        <p:txBody>
          <a:bodyPr/>
          <a:lstStyle/>
          <a:p>
            <a:fld id="{0F155A1E-ECD2-44B8-8A9E-13EA05D14551}" type="datetimeFigureOut">
              <a:rPr lang="cs-CZ" smtClean="0"/>
              <a:t>02.08.2022</a:t>
            </a:fld>
            <a:endParaRPr lang="cs-CZ"/>
          </a:p>
        </p:txBody>
      </p:sp>
      <p:sp>
        <p:nvSpPr>
          <p:cNvPr id="5" name="Zástupný symbol pro zápatí 4">
            <a:extLst>
              <a:ext uri="{FF2B5EF4-FFF2-40B4-BE49-F238E27FC236}">
                <a16:creationId xmlns:a16="http://schemas.microsoft.com/office/drawing/2014/main" id="{7BC359DA-2B20-45A5-9EBB-F337502B944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8DCC15F-D6D7-4D81-AEDC-1F331460F26D}"/>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707264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dpis a obsah" type="obj">
  <p:cSld name="Nadpis a obsah">
    <p:spTree>
      <p:nvGrpSpPr>
        <p:cNvPr id="1" name="Shape 11"/>
        <p:cNvGrpSpPr/>
        <p:nvPr/>
      </p:nvGrpSpPr>
      <p:grpSpPr>
        <a:xfrm>
          <a:off x="0" y="0"/>
          <a:ext cx="0" cy="0"/>
          <a:chOff x="0" y="0"/>
          <a:chExt cx="0" cy="0"/>
        </a:xfrm>
      </p:grpSpPr>
      <p:sp>
        <p:nvSpPr>
          <p:cNvPr id="12" name="Google Shape;1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3004325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Úvodní snímek" type="title">
  <p:cSld name="Úvodní snímek">
    <p:spTree>
      <p:nvGrpSpPr>
        <p:cNvPr id="1" name="Shape 17"/>
        <p:cNvGrpSpPr/>
        <p:nvPr/>
      </p:nvGrpSpPr>
      <p:grpSpPr>
        <a:xfrm>
          <a:off x="0" y="0"/>
          <a:ext cx="0" cy="0"/>
          <a:chOff x="0" y="0"/>
          <a:chExt cx="0" cy="0"/>
        </a:xfrm>
      </p:grpSpPr>
      <p:sp>
        <p:nvSpPr>
          <p:cNvPr id="18" name="Google Shape;18;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3879326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Záhlaví oddílu" type="secHead">
  <p:cSld name="Záhlaví oddílu">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2161037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va obsahy" type="twoObj">
  <p:cSld name="Dva obsahy">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2016027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orovnání" type="twoTxTwoObj">
  <p:cSld name="Porovnání">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1153255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Jenom nadpis" type="titleOnly">
  <p:cSld name="Jenom nadpis">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3129865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rázdný" type="blank">
  <p:cSld name="Prázdný">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3844943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bsah s titulkem" type="objTx">
  <p:cSld name="Obsah s titulkem">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43406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7D845D-909B-4E0D-A103-1C32B008A6F1}"/>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529E6BF1-C0C0-42D6-9223-2DA6252F8068}"/>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F943574-99DD-4EBA-A3E6-42BA05BEB448}"/>
              </a:ext>
            </a:extLst>
          </p:cNvPr>
          <p:cNvSpPr>
            <a:spLocks noGrp="1"/>
          </p:cNvSpPr>
          <p:nvPr>
            <p:ph type="dt" sz="half" idx="10"/>
          </p:nvPr>
        </p:nvSpPr>
        <p:spPr/>
        <p:txBody>
          <a:bodyPr/>
          <a:lstStyle/>
          <a:p>
            <a:fld id="{0F155A1E-ECD2-44B8-8A9E-13EA05D14551}" type="datetimeFigureOut">
              <a:rPr lang="cs-CZ" smtClean="0"/>
              <a:t>02.08.2022</a:t>
            </a:fld>
            <a:endParaRPr lang="cs-CZ"/>
          </a:p>
        </p:txBody>
      </p:sp>
      <p:sp>
        <p:nvSpPr>
          <p:cNvPr id="5" name="Zástupný symbol pro zápatí 4">
            <a:extLst>
              <a:ext uri="{FF2B5EF4-FFF2-40B4-BE49-F238E27FC236}">
                <a16:creationId xmlns:a16="http://schemas.microsoft.com/office/drawing/2014/main" id="{A79530F7-18CB-4EAA-80B9-2D471FEAFFD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245B8DF-5715-4F84-9019-D6887069F610}"/>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3521065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brázek s titulkem" type="picTx">
  <p:cSld name="Obrázek s titulkem">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a:spLocks noGrp="1"/>
          </p:cNvSpPr>
          <p:nvPr>
            <p:ph type="pic" idx="2"/>
          </p:nvPr>
        </p:nvSpPr>
        <p:spPr>
          <a:xfrm>
            <a:off x="5183188" y="987425"/>
            <a:ext cx="6172200" cy="4873625"/>
          </a:xfrm>
          <a:prstGeom prst="rect">
            <a:avLst/>
          </a:prstGeom>
          <a:noFill/>
          <a:ln>
            <a:noFill/>
          </a:ln>
        </p:spPr>
      </p:sp>
      <p:sp>
        <p:nvSpPr>
          <p:cNvPr id="64" name="Google Shape;6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3111149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adpis a svislý text" type="vertTx">
  <p:cSld name="Nadpis a svislý 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3029770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vislý nadpis a text" type="vertTitleAndTx">
  <p:cSld name="Svislý nadpis a 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163725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525E89-FE82-4A24-ABE3-992116BC11D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6FE127F0-C410-4E8C-855D-47D70AAA4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373315DD-4ED1-4149-8FEC-24CC8EDF2BC1}"/>
              </a:ext>
            </a:extLst>
          </p:cNvPr>
          <p:cNvSpPr>
            <a:spLocks noGrp="1"/>
          </p:cNvSpPr>
          <p:nvPr>
            <p:ph type="dt" sz="half" idx="10"/>
          </p:nvPr>
        </p:nvSpPr>
        <p:spPr/>
        <p:txBody>
          <a:bodyPr/>
          <a:lstStyle/>
          <a:p>
            <a:fld id="{0F155A1E-ECD2-44B8-8A9E-13EA05D14551}" type="datetimeFigureOut">
              <a:rPr lang="cs-CZ" smtClean="0"/>
              <a:t>02.08.2022</a:t>
            </a:fld>
            <a:endParaRPr lang="cs-CZ"/>
          </a:p>
        </p:txBody>
      </p:sp>
      <p:sp>
        <p:nvSpPr>
          <p:cNvPr id="5" name="Zástupný symbol pro zápatí 4">
            <a:extLst>
              <a:ext uri="{FF2B5EF4-FFF2-40B4-BE49-F238E27FC236}">
                <a16:creationId xmlns:a16="http://schemas.microsoft.com/office/drawing/2014/main" id="{57A22F79-D3B6-4F4D-9F39-2FC9C0B154E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0D5D171-5307-4D59-87BC-BC04A13F496F}"/>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30398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E3D801-324E-477B-BB7C-091779B7D30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EE38127A-82EE-4467-BDDC-19B94F6C1C67}"/>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BCE695F6-73B9-4167-A7BF-E417FB5F85FC}"/>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C017F27-2DF6-4E29-96BB-BC922C69A751}"/>
              </a:ext>
            </a:extLst>
          </p:cNvPr>
          <p:cNvSpPr>
            <a:spLocks noGrp="1"/>
          </p:cNvSpPr>
          <p:nvPr>
            <p:ph type="dt" sz="half" idx="10"/>
          </p:nvPr>
        </p:nvSpPr>
        <p:spPr/>
        <p:txBody>
          <a:bodyPr/>
          <a:lstStyle/>
          <a:p>
            <a:fld id="{0F155A1E-ECD2-44B8-8A9E-13EA05D14551}" type="datetimeFigureOut">
              <a:rPr lang="cs-CZ" smtClean="0"/>
              <a:t>02.08.2022</a:t>
            </a:fld>
            <a:endParaRPr lang="cs-CZ"/>
          </a:p>
        </p:txBody>
      </p:sp>
      <p:sp>
        <p:nvSpPr>
          <p:cNvPr id="6" name="Zástupný symbol pro zápatí 5">
            <a:extLst>
              <a:ext uri="{FF2B5EF4-FFF2-40B4-BE49-F238E27FC236}">
                <a16:creationId xmlns:a16="http://schemas.microsoft.com/office/drawing/2014/main" id="{9A86394B-CEC0-4451-99DC-BB817943E60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0A101B1-FA33-42BE-AD05-6052F7D2B3F2}"/>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49702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8A0192-34E2-4161-AEC4-094DB890A12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AA75E22E-7850-492C-9018-7C6A0EC1F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25FAC549-4C55-4E00-A03C-513670C0C013}"/>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897DEAC4-206F-49AD-A6FF-9B6F8C3FE0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70FAF147-0BB3-4E39-BB01-FACE38031867}"/>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470E240-0B0B-4F1D-A1FD-EF6B7768E43D}"/>
              </a:ext>
            </a:extLst>
          </p:cNvPr>
          <p:cNvSpPr>
            <a:spLocks noGrp="1"/>
          </p:cNvSpPr>
          <p:nvPr>
            <p:ph type="dt" sz="half" idx="10"/>
          </p:nvPr>
        </p:nvSpPr>
        <p:spPr/>
        <p:txBody>
          <a:bodyPr/>
          <a:lstStyle/>
          <a:p>
            <a:fld id="{0F155A1E-ECD2-44B8-8A9E-13EA05D14551}" type="datetimeFigureOut">
              <a:rPr lang="cs-CZ" smtClean="0"/>
              <a:t>02.08.2022</a:t>
            </a:fld>
            <a:endParaRPr lang="cs-CZ"/>
          </a:p>
        </p:txBody>
      </p:sp>
      <p:sp>
        <p:nvSpPr>
          <p:cNvPr id="8" name="Zástupný symbol pro zápatí 7">
            <a:extLst>
              <a:ext uri="{FF2B5EF4-FFF2-40B4-BE49-F238E27FC236}">
                <a16:creationId xmlns:a16="http://schemas.microsoft.com/office/drawing/2014/main" id="{46CF5078-D438-454F-A6CB-03DCEE66971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9C49064-1F21-4B22-A39C-1B4EF566B2A4}"/>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21882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3092BC-D88C-4E95-9231-8D87622269D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3822EE6-4710-4EAD-8172-A902AEFD1E5B}"/>
              </a:ext>
            </a:extLst>
          </p:cNvPr>
          <p:cNvSpPr>
            <a:spLocks noGrp="1"/>
          </p:cNvSpPr>
          <p:nvPr>
            <p:ph type="dt" sz="half" idx="10"/>
          </p:nvPr>
        </p:nvSpPr>
        <p:spPr/>
        <p:txBody>
          <a:bodyPr/>
          <a:lstStyle/>
          <a:p>
            <a:fld id="{0F155A1E-ECD2-44B8-8A9E-13EA05D14551}" type="datetimeFigureOut">
              <a:rPr lang="cs-CZ" smtClean="0"/>
              <a:t>02.08.2022</a:t>
            </a:fld>
            <a:endParaRPr lang="cs-CZ"/>
          </a:p>
        </p:txBody>
      </p:sp>
      <p:sp>
        <p:nvSpPr>
          <p:cNvPr id="4" name="Zástupný symbol pro zápatí 3">
            <a:extLst>
              <a:ext uri="{FF2B5EF4-FFF2-40B4-BE49-F238E27FC236}">
                <a16:creationId xmlns:a16="http://schemas.microsoft.com/office/drawing/2014/main" id="{B1438A1A-C9E5-4DAA-9EAC-FFED22E8A69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875E897-357B-4301-AFF7-470F66332D8B}"/>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150574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F0EF0DA-FB14-4886-A929-7C91FC6560FF}"/>
              </a:ext>
            </a:extLst>
          </p:cNvPr>
          <p:cNvSpPr>
            <a:spLocks noGrp="1"/>
          </p:cNvSpPr>
          <p:nvPr>
            <p:ph type="dt" sz="half" idx="10"/>
          </p:nvPr>
        </p:nvSpPr>
        <p:spPr/>
        <p:txBody>
          <a:bodyPr/>
          <a:lstStyle/>
          <a:p>
            <a:fld id="{0F155A1E-ECD2-44B8-8A9E-13EA05D14551}" type="datetimeFigureOut">
              <a:rPr lang="cs-CZ" smtClean="0"/>
              <a:t>02.08.2022</a:t>
            </a:fld>
            <a:endParaRPr lang="cs-CZ"/>
          </a:p>
        </p:txBody>
      </p:sp>
      <p:sp>
        <p:nvSpPr>
          <p:cNvPr id="3" name="Zástupný symbol pro zápatí 2">
            <a:extLst>
              <a:ext uri="{FF2B5EF4-FFF2-40B4-BE49-F238E27FC236}">
                <a16:creationId xmlns:a16="http://schemas.microsoft.com/office/drawing/2014/main" id="{570CFD96-05C4-47BA-9677-9F54FF3744D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F911AFB-906F-4B97-9D97-40319485F2BD}"/>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403062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79CC13-D5A8-4F2A-83C4-F7990F023CE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7398753A-8CD1-4EA2-A649-83EA5A435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8E6C6703-B762-4A13-9F7B-F716D0A4E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C24D991B-114A-475A-B431-6DDEEB0D3A49}"/>
              </a:ext>
            </a:extLst>
          </p:cNvPr>
          <p:cNvSpPr>
            <a:spLocks noGrp="1"/>
          </p:cNvSpPr>
          <p:nvPr>
            <p:ph type="dt" sz="half" idx="10"/>
          </p:nvPr>
        </p:nvSpPr>
        <p:spPr/>
        <p:txBody>
          <a:bodyPr/>
          <a:lstStyle/>
          <a:p>
            <a:fld id="{0F155A1E-ECD2-44B8-8A9E-13EA05D14551}" type="datetimeFigureOut">
              <a:rPr lang="cs-CZ" smtClean="0"/>
              <a:t>02.08.2022</a:t>
            </a:fld>
            <a:endParaRPr lang="cs-CZ"/>
          </a:p>
        </p:txBody>
      </p:sp>
      <p:sp>
        <p:nvSpPr>
          <p:cNvPr id="6" name="Zástupný symbol pro zápatí 5">
            <a:extLst>
              <a:ext uri="{FF2B5EF4-FFF2-40B4-BE49-F238E27FC236}">
                <a16:creationId xmlns:a16="http://schemas.microsoft.com/office/drawing/2014/main" id="{96196E3C-5099-4357-A714-44098DA4FA5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F147AF1-C80D-4EBA-AEA0-322F2C3914B7}"/>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135854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8106D-6B74-4D8C-BA2E-585352B77D7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7277BFA-A4C8-4BAE-A531-02B38871B0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FDA39C23-5838-448D-83D2-748873DA8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435C018A-0364-46ED-A1AD-47078F927DCA}"/>
              </a:ext>
            </a:extLst>
          </p:cNvPr>
          <p:cNvSpPr>
            <a:spLocks noGrp="1"/>
          </p:cNvSpPr>
          <p:nvPr>
            <p:ph type="dt" sz="half" idx="10"/>
          </p:nvPr>
        </p:nvSpPr>
        <p:spPr/>
        <p:txBody>
          <a:bodyPr/>
          <a:lstStyle/>
          <a:p>
            <a:fld id="{0F155A1E-ECD2-44B8-8A9E-13EA05D14551}" type="datetimeFigureOut">
              <a:rPr lang="cs-CZ" smtClean="0"/>
              <a:t>02.08.2022</a:t>
            </a:fld>
            <a:endParaRPr lang="cs-CZ"/>
          </a:p>
        </p:txBody>
      </p:sp>
      <p:sp>
        <p:nvSpPr>
          <p:cNvPr id="6" name="Zástupný symbol pro zápatí 5">
            <a:extLst>
              <a:ext uri="{FF2B5EF4-FFF2-40B4-BE49-F238E27FC236}">
                <a16:creationId xmlns:a16="http://schemas.microsoft.com/office/drawing/2014/main" id="{6E4B477D-9CA7-4B13-85B0-1B952283259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77E4D50-DF92-4D3A-A748-741836E923DE}"/>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79172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495E883-E764-413A-9B10-0A5EF33C4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39E1BEA7-ABAF-44EE-83BB-8CA020E90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B7030C8-8246-463E-8C5E-BDEBF38E1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55A1E-ECD2-44B8-8A9E-13EA05D14551}" type="datetimeFigureOut">
              <a:rPr lang="cs-CZ" smtClean="0"/>
              <a:t>02.08.2022</a:t>
            </a:fld>
            <a:endParaRPr lang="cs-CZ"/>
          </a:p>
        </p:txBody>
      </p:sp>
      <p:sp>
        <p:nvSpPr>
          <p:cNvPr id="5" name="Zástupný symbol pro zápatí 4">
            <a:extLst>
              <a:ext uri="{FF2B5EF4-FFF2-40B4-BE49-F238E27FC236}">
                <a16:creationId xmlns:a16="http://schemas.microsoft.com/office/drawing/2014/main" id="{E34DB98E-34DB-4DD3-9A9E-6D6BC2EB5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BBAF79E-DFC9-4420-ACFB-ACCF7FF0D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E598F-F237-4D49-AC55-29BEE9DE216D}" type="slidenum">
              <a:rPr lang="cs-CZ" smtClean="0"/>
              <a:t>‹#›</a:t>
            </a:fld>
            <a:endParaRPr lang="cs-CZ"/>
          </a:p>
        </p:txBody>
      </p:sp>
    </p:spTree>
    <p:extLst>
      <p:ext uri="{BB962C8B-B14F-4D97-AF65-F5344CB8AC3E}">
        <p14:creationId xmlns:p14="http://schemas.microsoft.com/office/powerpoint/2010/main" val="3535878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321203075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B2BDA4-C249-4A8E-9FC9-9473E81E263A}"/>
              </a:ext>
            </a:extLst>
          </p:cNvPr>
          <p:cNvSpPr>
            <a:spLocks noGrp="1"/>
          </p:cNvSpPr>
          <p:nvPr>
            <p:ph type="title"/>
          </p:nvPr>
        </p:nvSpPr>
        <p:spPr>
          <a:xfrm>
            <a:off x="1036948" y="2300139"/>
            <a:ext cx="10316852" cy="795142"/>
          </a:xfrm>
        </p:spPr>
        <p:txBody>
          <a:bodyPr>
            <a:normAutofit fontScale="90000"/>
          </a:bodyPr>
          <a:lstStyle/>
          <a:p>
            <a:pPr algn="ctr"/>
            <a:r>
              <a:rPr lang="el-GR" b="1" dirty="0">
                <a:solidFill>
                  <a:srgbClr val="124591"/>
                </a:solidFill>
              </a:rPr>
              <a:t>Καινοτόμος Κύκλος Διαχείρισης Έργων
</a:t>
            </a:r>
            <a:endParaRPr lang="cs-CZ" b="1" dirty="0">
              <a:solidFill>
                <a:srgbClr val="124591"/>
              </a:solidFill>
            </a:endParaRPr>
          </a:p>
        </p:txBody>
      </p:sp>
      <p:sp>
        <p:nvSpPr>
          <p:cNvPr id="3" name="Zástupný symbol pro obsah 2">
            <a:extLst>
              <a:ext uri="{FF2B5EF4-FFF2-40B4-BE49-F238E27FC236}">
                <a16:creationId xmlns:a16="http://schemas.microsoft.com/office/drawing/2014/main" id="{D5E98ACE-E3AB-4932-BD01-927A7B1A65D3}"/>
              </a:ext>
            </a:extLst>
          </p:cNvPr>
          <p:cNvSpPr>
            <a:spLocks noGrp="1"/>
          </p:cNvSpPr>
          <p:nvPr>
            <p:ph idx="1"/>
          </p:nvPr>
        </p:nvSpPr>
        <p:spPr>
          <a:xfrm>
            <a:off x="1366886" y="3165050"/>
            <a:ext cx="10316852" cy="1040123"/>
          </a:xfrm>
        </p:spPr>
        <p:txBody>
          <a:bodyPr/>
          <a:lstStyle/>
          <a:p>
            <a:pPr marL="0" indent="0" algn="ctr">
              <a:buNone/>
            </a:pPr>
            <a:r>
              <a:rPr lang="el-GR" b="1" dirty="0"/>
              <a:t>Στάδιο 3: Σχεδιασμός
</a:t>
            </a:r>
            <a:r>
              <a:rPr lang="cs-CZ" dirty="0"/>
              <a:t>Lukáš Melecký</a:t>
            </a:r>
            <a:r>
              <a:rPr lang="en-US" dirty="0"/>
              <a:t> &amp; </a:t>
            </a:r>
            <a:r>
              <a:rPr lang="en-US" dirty="0" err="1"/>
              <a:t>Mi</a:t>
            </a:r>
            <a:r>
              <a:rPr lang="cs-CZ" dirty="0" err="1"/>
              <a:t>chaela</a:t>
            </a:r>
            <a:r>
              <a:rPr lang="cs-CZ" dirty="0"/>
              <a:t> Staníčková</a:t>
            </a:r>
            <a:endParaRPr lang="en-US" dirty="0"/>
          </a:p>
          <a:p>
            <a:pPr marL="0" indent="0" algn="ctr">
              <a:buNone/>
            </a:pPr>
            <a:endParaRPr lang="cs-CZ" b="1" dirty="0"/>
          </a:p>
        </p:txBody>
      </p:sp>
    </p:spTree>
    <p:extLst>
      <p:ext uri="{BB962C8B-B14F-4D97-AF65-F5344CB8AC3E}">
        <p14:creationId xmlns:p14="http://schemas.microsoft.com/office/powerpoint/2010/main" val="163240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7019778" y="168506"/>
            <a:ext cx="4157210" cy="763036"/>
          </a:xfrm>
        </p:spPr>
        <p:txBody>
          <a:bodyPr>
            <a:normAutofit fontScale="90000"/>
          </a:bodyPr>
          <a:lstStyle/>
          <a:p>
            <a:pPr algn="r"/>
            <a:r>
              <a:rPr lang="el-GR" sz="3600" b="1" dirty="0">
                <a:solidFill>
                  <a:srgbClr val="124591"/>
                </a:solidFill>
              </a:rPr>
              <a:t>Χαρακτηριστικά σταδίου σχεδιασμού
</a:t>
            </a:r>
            <a:endParaRPr lang="en-GB" sz="3600" b="1" dirty="0">
              <a:solidFill>
                <a:srgbClr val="124591"/>
              </a:solidFill>
            </a:endParaRPr>
          </a:p>
        </p:txBody>
      </p:sp>
      <p:sp>
        <p:nvSpPr>
          <p:cNvPr id="4" name="Content Placeholder 4">
            <a:extLst>
              <a:ext uri="{FF2B5EF4-FFF2-40B4-BE49-F238E27FC236}">
                <a16:creationId xmlns:a16="http://schemas.microsoft.com/office/drawing/2014/main" id="{D7F633ED-AF8F-4898-94C1-75EA298CF2B5}"/>
              </a:ext>
            </a:extLst>
          </p:cNvPr>
          <p:cNvSpPr>
            <a:spLocks noGrp="1"/>
          </p:cNvSpPr>
          <p:nvPr>
            <p:ph idx="1"/>
          </p:nvPr>
        </p:nvSpPr>
        <p:spPr>
          <a:xfrm>
            <a:off x="935501" y="1115663"/>
            <a:ext cx="10403059" cy="5045986"/>
          </a:xfrm>
        </p:spPr>
        <p:txBody>
          <a:bodyPr>
            <a:noAutofit/>
          </a:bodyPr>
          <a:lstStyle/>
          <a:p>
            <a:pPr marL="0" indent="0" algn="just">
              <a:lnSpc>
                <a:spcPct val="100000"/>
              </a:lnSpc>
              <a:buNone/>
            </a:pPr>
            <a:r>
              <a:rPr lang="en-GB" b="1" dirty="0">
                <a:solidFill>
                  <a:srgbClr val="124591"/>
                </a:solidFill>
              </a:rPr>
              <a:t>5. </a:t>
            </a:r>
            <a:r>
              <a:rPr lang="el-GR" b="1" dirty="0">
                <a:solidFill>
                  <a:srgbClr val="124591"/>
                </a:solidFill>
              </a:rPr>
              <a:t>Πόροι</a:t>
            </a:r>
            <a:endParaRPr lang="en-GB" b="1" dirty="0">
              <a:solidFill>
                <a:srgbClr val="124591"/>
              </a:solidFill>
            </a:endParaRPr>
          </a:p>
          <a:p>
            <a:pPr algn="just"/>
            <a:r>
              <a:rPr lang="el-GR" sz="2000" dirty="0"/>
              <a:t>Οι πόροι μπορεί να είναι άνθρωποι, εξοπλισμός, τόπος, χρήματα ή οτιδήποτε άλλο που πρέπει να κάνετε όλες τις δραστηριότητες για τις οποίες προγραμματίσατε</a:t>
            </a:r>
            <a:r>
              <a:rPr lang="en-GB" sz="2000" dirty="0"/>
              <a:t>. </a:t>
            </a:r>
          </a:p>
          <a:p>
            <a:pPr algn="just"/>
            <a:r>
              <a:rPr lang="el-GR" sz="2000" dirty="0"/>
              <a:t>Σε κάθε δραστηριότητα στη λίστα σας πρέπει να έχουν εκχωρηθεί πόροι</a:t>
            </a:r>
            <a:r>
              <a:rPr lang="en-GB" sz="2000" dirty="0"/>
              <a:t>. </a:t>
            </a:r>
          </a:p>
          <a:p>
            <a:pPr algn="just"/>
            <a:r>
              <a:rPr lang="el-GR" sz="2000" dirty="0"/>
              <a:t>Η </a:t>
            </a:r>
            <a:r>
              <a:rPr lang="el-GR" sz="2000" b="1" dirty="0"/>
              <a:t>διαθεσιμότητα πόρων </a:t>
            </a:r>
            <a:r>
              <a:rPr lang="el-GR" sz="2000" dirty="0"/>
              <a:t>περιλαμβάνει πληροφορίες σχετικά με τους πόρους που μπορείτε να χρησιμοποιήσετε στο έργο σας όταν είναι διαθέσιμοι σε εσάς και τις συνθήκες διαθεσιμότητάς τους</a:t>
            </a:r>
            <a:r>
              <a:rPr lang="en-GB" sz="2000" dirty="0"/>
              <a:t>. </a:t>
            </a:r>
          </a:p>
          <a:p>
            <a:pPr algn="just">
              <a:buClr>
                <a:schemeClr val="tx1"/>
              </a:buClr>
            </a:pPr>
            <a:r>
              <a:rPr lang="el-GR" sz="2400" b="1" dirty="0">
                <a:solidFill>
                  <a:srgbClr val="C00000"/>
                </a:solidFill>
              </a:rPr>
              <a:t>Είναι οι πόροι μας επαρκείς και κατάλληλοι;  
</a:t>
            </a:r>
            <a:r>
              <a:rPr lang="el-GR" sz="2400" dirty="0"/>
              <a:t>Η ανάλυση των πόρων είναι ένα εργαλείο στρατηγικού σχεδιασμού που εξετάζει</a:t>
            </a:r>
            <a:r>
              <a:rPr lang="en-GB" sz="2400" dirty="0"/>
              <a:t>:</a:t>
            </a:r>
          </a:p>
          <a:p>
            <a:pPr lvl="1" algn="just" fontAlgn="base"/>
            <a:r>
              <a:rPr lang="el-GR" sz="2000" dirty="0"/>
              <a:t>Πόροι που απαιτούνται για την υποστήριξη συγκεκριμένων στρατηγικών και εκείνοι που απαιτούνται για την απόκτηση </a:t>
            </a:r>
            <a:r>
              <a:rPr lang="el-GR" sz="2000" dirty="0">
                <a:solidFill>
                  <a:schemeClr val="accent1"/>
                </a:solidFill>
              </a:rPr>
              <a:t>«ανταγωνιστικού» πλεονεκτήματος</a:t>
            </a:r>
            <a:r>
              <a:rPr lang="el-GR" sz="2000" dirty="0"/>
              <a:t>.
Απαιτούμενες ικανότητες για την αποτελεσματική χρήση αυτών </a:t>
            </a:r>
          </a:p>
          <a:p>
            <a:pPr lvl="1" algn="just" fontAlgn="base"/>
            <a:r>
              <a:rPr lang="el-GR" sz="2000" dirty="0"/>
              <a:t>των πόρων</a:t>
            </a:r>
            <a:r>
              <a:rPr lang="en-GB" sz="2000" dirty="0"/>
              <a:t>.  </a:t>
            </a:r>
          </a:p>
          <a:p>
            <a:pPr marL="457200" lvl="1" indent="0" algn="just">
              <a:lnSpc>
                <a:spcPct val="100000"/>
              </a:lnSpc>
              <a:buNone/>
            </a:pPr>
            <a:endParaRPr lang="en-GB" sz="1600" b="1" dirty="0"/>
          </a:p>
          <a:p>
            <a:pPr marL="0" indent="0" algn="just">
              <a:lnSpc>
                <a:spcPct val="100000"/>
              </a:lnSpc>
              <a:buNone/>
            </a:pPr>
            <a:endParaRPr lang="en-GB" sz="2000" dirty="0"/>
          </a:p>
        </p:txBody>
      </p:sp>
      <p:sp>
        <p:nvSpPr>
          <p:cNvPr id="10" name="Arrow: Pentagon 4">
            <a:extLst>
              <a:ext uri="{FF2B5EF4-FFF2-40B4-BE49-F238E27FC236}">
                <a16:creationId xmlns:a16="http://schemas.microsoft.com/office/drawing/2014/main" id="{52AF44FA-6DAE-4B0C-E18B-D0550F0711C4}"/>
              </a:ext>
            </a:extLst>
          </p:cNvPr>
          <p:cNvSpPr/>
          <p:nvPr/>
        </p:nvSpPr>
        <p:spPr>
          <a:xfrm rot="10800000" flipV="1">
            <a:off x="9058999" y="3429000"/>
            <a:ext cx="2197500" cy="642509"/>
          </a:xfrm>
          <a:prstGeom prst="homePlate">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Κάντε μια ανάλυση πόρων</a:t>
            </a:r>
            <a:r>
              <a:rPr lang="cs-CZ" sz="2000" dirty="0">
                <a:solidFill>
                  <a:schemeClr val="tx1"/>
                </a:solidFill>
              </a:rPr>
              <a:t>.</a:t>
            </a:r>
            <a:endParaRPr lang="en-GB" sz="2000" dirty="0">
              <a:solidFill>
                <a:schemeClr val="tx1"/>
              </a:solidFill>
            </a:endParaRPr>
          </a:p>
        </p:txBody>
      </p:sp>
      <p:sp>
        <p:nvSpPr>
          <p:cNvPr id="11" name="Arrow: Pentagon 4">
            <a:extLst>
              <a:ext uri="{FF2B5EF4-FFF2-40B4-BE49-F238E27FC236}">
                <a16:creationId xmlns:a16="http://schemas.microsoft.com/office/drawing/2014/main" id="{1D4F591B-7B9F-4CD7-4E29-6E7CE0620A84}"/>
              </a:ext>
            </a:extLst>
          </p:cNvPr>
          <p:cNvSpPr/>
          <p:nvPr/>
        </p:nvSpPr>
        <p:spPr>
          <a:xfrm>
            <a:off x="9256578" y="5181601"/>
            <a:ext cx="2197501" cy="862174"/>
          </a:xfrm>
          <a:prstGeom prst="homePlate">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Δημιουργήστε ένα σχέδιο πόρων</a:t>
            </a:r>
            <a:r>
              <a:rPr lang="cs-CZ" sz="2000" dirty="0">
                <a:solidFill>
                  <a:schemeClr val="tx1"/>
                </a:solidFill>
              </a:rPr>
              <a:t>.</a:t>
            </a:r>
            <a:endParaRPr lang="en-GB" sz="2000" dirty="0">
              <a:solidFill>
                <a:schemeClr val="tx1"/>
              </a:solidFill>
            </a:endParaRPr>
          </a:p>
        </p:txBody>
      </p:sp>
    </p:spTree>
    <p:extLst>
      <p:ext uri="{BB962C8B-B14F-4D97-AF65-F5344CB8AC3E}">
        <p14:creationId xmlns:p14="http://schemas.microsoft.com/office/powerpoint/2010/main" val="361289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7033846" y="175540"/>
            <a:ext cx="4164244" cy="763036"/>
          </a:xfrm>
        </p:spPr>
        <p:txBody>
          <a:bodyPr>
            <a:normAutofit fontScale="90000"/>
          </a:bodyPr>
          <a:lstStyle/>
          <a:p>
            <a:pPr algn="r"/>
            <a:r>
              <a:rPr lang="el-GR" sz="3600" b="1" dirty="0">
                <a:solidFill>
                  <a:srgbClr val="124591"/>
                </a:solidFill>
              </a:rPr>
              <a:t>Χαρακτηριστικά σταδίου σχεδιασμού
</a:t>
            </a:r>
            <a:endParaRPr lang="en-GB" sz="3600" b="1" dirty="0">
              <a:solidFill>
                <a:srgbClr val="124591"/>
              </a:solidFill>
            </a:endParaRPr>
          </a:p>
        </p:txBody>
      </p:sp>
      <p:sp>
        <p:nvSpPr>
          <p:cNvPr id="4" name="Content Placeholder 4">
            <a:extLst>
              <a:ext uri="{FF2B5EF4-FFF2-40B4-BE49-F238E27FC236}">
                <a16:creationId xmlns:a16="http://schemas.microsoft.com/office/drawing/2014/main" id="{D7F633ED-AF8F-4898-94C1-75EA298CF2B5}"/>
              </a:ext>
            </a:extLst>
          </p:cNvPr>
          <p:cNvSpPr>
            <a:spLocks noGrp="1"/>
          </p:cNvSpPr>
          <p:nvPr>
            <p:ph idx="1"/>
          </p:nvPr>
        </p:nvSpPr>
        <p:spPr>
          <a:xfrm>
            <a:off x="936928" y="1007045"/>
            <a:ext cx="10436800" cy="5239010"/>
          </a:xfrm>
        </p:spPr>
        <p:txBody>
          <a:bodyPr>
            <a:noAutofit/>
          </a:bodyPr>
          <a:lstStyle/>
          <a:p>
            <a:pPr marL="0" indent="0" algn="just">
              <a:lnSpc>
                <a:spcPct val="100000"/>
              </a:lnSpc>
              <a:buNone/>
            </a:pPr>
            <a:r>
              <a:rPr lang="en-GB" b="1" dirty="0">
                <a:solidFill>
                  <a:srgbClr val="124591"/>
                </a:solidFill>
              </a:rPr>
              <a:t>6. </a:t>
            </a:r>
            <a:r>
              <a:rPr lang="el-GR" b="1" dirty="0">
                <a:solidFill>
                  <a:srgbClr val="124591"/>
                </a:solidFill>
              </a:rPr>
              <a:t>Εκτίμηση κινδύνου </a:t>
            </a:r>
            <a:endParaRPr lang="en-GB" b="1" dirty="0">
              <a:solidFill>
                <a:srgbClr val="124591"/>
              </a:solidFill>
            </a:endParaRPr>
          </a:p>
          <a:p>
            <a:pPr algn="just">
              <a:lnSpc>
                <a:spcPct val="100000"/>
              </a:lnSpc>
              <a:spcBef>
                <a:spcPts val="0"/>
              </a:spcBef>
              <a:spcAft>
                <a:spcPts val="600"/>
              </a:spcAft>
              <a:buClr>
                <a:schemeClr val="tx1"/>
              </a:buClr>
            </a:pPr>
            <a:r>
              <a:rPr lang="el-GR" sz="1800" dirty="0"/>
              <a:t>Ένας κίνδυνος είναι οτιδήποτε θα μπορούσε ενδεχομένως να επηρεάσει το χρονοδιάγραμμα, την απόδοση του έργου σας ή τον προϋπολογισμό</a:t>
            </a:r>
            <a:r>
              <a:rPr lang="en-GB" sz="2000" dirty="0"/>
              <a:t>. </a:t>
            </a:r>
            <a:endParaRPr lang="en-GB" sz="2000" b="1" dirty="0"/>
          </a:p>
          <a:p>
            <a:pPr algn="just">
              <a:lnSpc>
                <a:spcPct val="100000"/>
              </a:lnSpc>
              <a:spcBef>
                <a:spcPts val="0"/>
              </a:spcBef>
              <a:spcAft>
                <a:spcPts val="600"/>
              </a:spcAft>
              <a:buClr>
                <a:schemeClr val="tx1"/>
              </a:buClr>
            </a:pPr>
            <a:r>
              <a:rPr lang="el-GR" sz="1800" dirty="0"/>
              <a:t>Η </a:t>
            </a:r>
            <a:r>
              <a:rPr lang="el-GR" sz="1800" dirty="0">
                <a:solidFill>
                  <a:schemeClr val="accent1"/>
                </a:solidFill>
              </a:rPr>
              <a:t>εκτίμηση κινδύνου </a:t>
            </a:r>
            <a:r>
              <a:rPr lang="el-GR" sz="1800" dirty="0"/>
              <a:t>είναι μια συστηματική διαδικασία εντοπισμού των κινδύνων και αξιολόγησης τυχόν σχετικών κινδύνων εντός ενός χώρου εργασίας και, στη συνέχεια, εφαρμογή εύλογων μέτρων ελέγχου για την αφαίρεση ή τη μείωσή τους</a:t>
            </a:r>
            <a:r>
              <a:rPr lang="en-GB" sz="1800" dirty="0"/>
              <a:t>. </a:t>
            </a:r>
          </a:p>
          <a:p>
            <a:pPr algn="just">
              <a:lnSpc>
                <a:spcPct val="100000"/>
              </a:lnSpc>
              <a:spcBef>
                <a:spcPts val="0"/>
              </a:spcBef>
              <a:spcAft>
                <a:spcPts val="600"/>
              </a:spcAft>
              <a:buClr>
                <a:schemeClr val="tx1"/>
              </a:buClr>
            </a:pPr>
            <a:r>
              <a:rPr lang="el-GR" sz="1800" b="1" dirty="0">
                <a:solidFill>
                  <a:srgbClr val="124591"/>
                </a:solidFill>
              </a:rPr>
              <a:t>Διαχείριση κινδύνων έργου </a:t>
            </a:r>
            <a:r>
              <a:rPr lang="el-GR" sz="1800" dirty="0"/>
              <a:t>είναι η διαδικασία εντοπισμού, ανάλυσης και, στη συνέχεια, ανταπόκρισης σε κάθε κίνδυνο που προκύπτει κατά τη διάρκεια του κύκλου ζωής ενός έργου, ώστε να βοηθηθεί το έργο να παραμείνει σε καλό δρόμο και να επιτύχει τον στόχο του. </a:t>
            </a:r>
            <a:endParaRPr lang="en-GB" sz="1800" b="1" dirty="0"/>
          </a:p>
          <a:p>
            <a:pPr algn="just">
              <a:lnSpc>
                <a:spcPct val="100000"/>
              </a:lnSpc>
              <a:spcBef>
                <a:spcPts val="0"/>
              </a:spcBef>
              <a:spcAft>
                <a:spcPts val="600"/>
              </a:spcAft>
              <a:buClr>
                <a:schemeClr val="tx1"/>
              </a:buClr>
            </a:pPr>
            <a:r>
              <a:rPr lang="el-GR" sz="2100" b="1" dirty="0">
                <a:solidFill>
                  <a:srgbClr val="C00000"/>
                </a:solidFill>
              </a:rPr>
              <a:t>Πώς μπορείτε να βελτιώσετε τον εντοπισμό των κινδύνων σας; 
</a:t>
            </a:r>
            <a:r>
              <a:rPr lang="el-GR" sz="1800" dirty="0"/>
              <a:t>Νωρίς στο έργο</a:t>
            </a:r>
            <a:r>
              <a:rPr lang="en-GB" sz="1800" dirty="0"/>
              <a:t>.</a:t>
            </a:r>
          </a:p>
          <a:p>
            <a:pPr lvl="1" algn="just">
              <a:spcBef>
                <a:spcPts val="0"/>
              </a:spcBef>
              <a:spcAft>
                <a:spcPts val="600"/>
              </a:spcAft>
            </a:pPr>
            <a:r>
              <a:rPr lang="el-GR" sz="1800" dirty="0"/>
              <a:t>Με επαναληπτικό τρόπο</a:t>
            </a:r>
            <a:r>
              <a:rPr lang="en-GB" sz="1800" dirty="0"/>
              <a:t>.</a:t>
            </a:r>
          </a:p>
          <a:p>
            <a:pPr lvl="1" algn="just">
              <a:spcBef>
                <a:spcPts val="0"/>
              </a:spcBef>
              <a:spcAft>
                <a:spcPts val="600"/>
              </a:spcAft>
            </a:pPr>
            <a:r>
              <a:rPr lang="el-GR" sz="1800" dirty="0"/>
              <a:t>Σε μια σταθερή συχνότητα, όπως εβδομαδιαία</a:t>
            </a:r>
            <a:r>
              <a:rPr lang="en-GB" sz="1800" dirty="0"/>
              <a:t>.</a:t>
            </a:r>
          </a:p>
          <a:p>
            <a:pPr lvl="1" algn="just">
              <a:spcBef>
                <a:spcPts val="0"/>
              </a:spcBef>
              <a:spcAft>
                <a:spcPts val="600"/>
              </a:spcAft>
            </a:pPr>
            <a:r>
              <a:rPr lang="el-GR" sz="1800" dirty="0"/>
              <a:t>Όταν εκτελείται έλεγχος αλλαγής</a:t>
            </a:r>
            <a:r>
              <a:rPr lang="en-GB" sz="1800" dirty="0"/>
              <a:t>.</a:t>
            </a:r>
          </a:p>
          <a:p>
            <a:pPr lvl="1" algn="just">
              <a:spcBef>
                <a:spcPts val="0"/>
              </a:spcBef>
              <a:spcAft>
                <a:spcPts val="600"/>
              </a:spcAft>
            </a:pPr>
            <a:r>
              <a:rPr lang="el-GR" sz="1800" dirty="0"/>
              <a:t>Όταν επιτυγχάνονται σημαντικά ορόσημα</a:t>
            </a:r>
            <a:r>
              <a:rPr lang="en-GB" sz="1800" dirty="0"/>
              <a:t>.</a:t>
            </a:r>
            <a:endParaRPr lang="en-GB" sz="2000" dirty="0"/>
          </a:p>
        </p:txBody>
      </p:sp>
      <p:pic>
        <p:nvPicPr>
          <p:cNvPr id="5122" name="Picture 2" descr="Free photos of Risk">
            <a:extLst>
              <a:ext uri="{FF2B5EF4-FFF2-40B4-BE49-F238E27FC236}">
                <a16:creationId xmlns:a16="http://schemas.microsoft.com/office/drawing/2014/main" id="{7149FF0C-5ABC-4B45-8BB4-8DB49A7A8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9304" y="4192172"/>
            <a:ext cx="2978786" cy="19858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46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7019778" y="119269"/>
            <a:ext cx="4178312" cy="763036"/>
          </a:xfrm>
        </p:spPr>
        <p:txBody>
          <a:bodyPr>
            <a:normAutofit fontScale="90000"/>
          </a:bodyPr>
          <a:lstStyle/>
          <a:p>
            <a:pPr algn="r"/>
            <a:r>
              <a:rPr lang="el-GR" sz="3600" b="1" dirty="0">
                <a:solidFill>
                  <a:srgbClr val="124591"/>
                </a:solidFill>
              </a:rPr>
              <a:t>Χαρακτηριστικά σταδίου σχεδιασμού
</a:t>
            </a:r>
            <a:endParaRPr lang="en-GB" sz="3600" b="1" dirty="0">
              <a:solidFill>
                <a:srgbClr val="124591"/>
              </a:solidFill>
            </a:endParaRPr>
          </a:p>
        </p:txBody>
      </p:sp>
      <p:sp>
        <p:nvSpPr>
          <p:cNvPr id="4" name="Content Placeholder 4">
            <a:extLst>
              <a:ext uri="{FF2B5EF4-FFF2-40B4-BE49-F238E27FC236}">
                <a16:creationId xmlns:a16="http://schemas.microsoft.com/office/drawing/2014/main" id="{D7F633ED-AF8F-4898-94C1-75EA298CF2B5}"/>
              </a:ext>
            </a:extLst>
          </p:cNvPr>
          <p:cNvSpPr>
            <a:spLocks noGrp="1"/>
          </p:cNvSpPr>
          <p:nvPr>
            <p:ph idx="1"/>
          </p:nvPr>
        </p:nvSpPr>
        <p:spPr>
          <a:xfrm>
            <a:off x="921434" y="949570"/>
            <a:ext cx="10424160" cy="5247248"/>
          </a:xfrm>
        </p:spPr>
        <p:txBody>
          <a:bodyPr>
            <a:noAutofit/>
          </a:bodyPr>
          <a:lstStyle/>
          <a:p>
            <a:pPr marL="0" indent="0" algn="just">
              <a:lnSpc>
                <a:spcPct val="100000"/>
              </a:lnSpc>
              <a:buNone/>
            </a:pPr>
            <a:r>
              <a:rPr lang="en-GB" b="1" dirty="0">
                <a:solidFill>
                  <a:srgbClr val="124591"/>
                </a:solidFill>
              </a:rPr>
              <a:t>7. </a:t>
            </a:r>
            <a:r>
              <a:rPr lang="el-GR" b="1" dirty="0">
                <a:solidFill>
                  <a:srgbClr val="124591"/>
                </a:solidFill>
              </a:rPr>
              <a:t>Επικοινωνία</a:t>
            </a:r>
            <a:endParaRPr lang="cs-CZ" b="1" dirty="0">
              <a:solidFill>
                <a:srgbClr val="124591"/>
              </a:solidFill>
            </a:endParaRPr>
          </a:p>
          <a:p>
            <a:pPr marL="0" indent="0" algn="just">
              <a:lnSpc>
                <a:spcPct val="100000"/>
              </a:lnSpc>
              <a:spcBef>
                <a:spcPts val="0"/>
              </a:spcBef>
              <a:spcAft>
                <a:spcPts val="600"/>
              </a:spcAft>
              <a:buNone/>
            </a:pPr>
            <a:endParaRPr lang="en-GB" sz="1400" b="1" dirty="0">
              <a:solidFill>
                <a:srgbClr val="124591"/>
              </a:solidFill>
            </a:endParaRPr>
          </a:p>
          <a:p>
            <a:pPr algn="just">
              <a:lnSpc>
                <a:spcPct val="100000"/>
              </a:lnSpc>
              <a:spcBef>
                <a:spcPts val="0"/>
              </a:spcBef>
              <a:spcAft>
                <a:spcPts val="600"/>
              </a:spcAft>
            </a:pPr>
            <a:r>
              <a:rPr lang="el-GR" sz="1800" dirty="0"/>
              <a:t>Η επιτυχία ενός έργου εξαρτάται σε μεγάλο βαθμό από την αποτελεσματικότητα του δικτύου επικοινωνίας του</a:t>
            </a:r>
            <a:r>
              <a:rPr lang="en-GB" sz="1800" dirty="0"/>
              <a:t>. </a:t>
            </a:r>
          </a:p>
          <a:p>
            <a:pPr algn="just">
              <a:lnSpc>
                <a:spcPct val="100000"/>
              </a:lnSpc>
              <a:spcBef>
                <a:spcPts val="0"/>
              </a:spcBef>
              <a:spcAft>
                <a:spcPts val="600"/>
              </a:spcAft>
            </a:pPr>
            <a:r>
              <a:rPr lang="el-GR" sz="1800" dirty="0"/>
              <a:t>Η επικοινωνία αρχίζει να λειτουργεί από την πρώτη ημέρα των εγχειρημάτων και συνεχίζεται για όλη τη διάρκεια ζωής του έργου.
Η επικοινωνία παρέχει τακτικές ενημερώσεις για την ειδοποίηση της κατάστασης του έργου καθώς και της ικανότητας απόδοσής του</a:t>
            </a:r>
            <a:r>
              <a:rPr lang="el-GR" sz="2000" dirty="0"/>
              <a:t>. 
</a:t>
            </a:r>
            <a:r>
              <a:rPr lang="el-GR" sz="2200" b="1" dirty="0">
                <a:solidFill>
                  <a:srgbClr val="C00000"/>
                </a:solidFill>
              </a:rPr>
              <a:t>Πώς μπορεί να επιτευχθεί μια αποτελεσματική επικοινωνία</a:t>
            </a:r>
            <a:r>
              <a:rPr lang="en-GB" sz="2200" b="1" dirty="0">
                <a:solidFill>
                  <a:srgbClr val="C00000"/>
                </a:solidFill>
              </a:rPr>
              <a:t>? </a:t>
            </a:r>
          </a:p>
          <a:p>
            <a:pPr lvl="1" algn="just">
              <a:buClr>
                <a:schemeClr val="tx1"/>
              </a:buClr>
            </a:pPr>
            <a:r>
              <a:rPr lang="en-GB" sz="2000" b="1" i="1" dirty="0">
                <a:solidFill>
                  <a:srgbClr val="124591"/>
                </a:solidFill>
              </a:rPr>
              <a:t>OBS</a:t>
            </a:r>
            <a:r>
              <a:rPr lang="en-GB" sz="2000" i="1" dirty="0"/>
              <a:t> </a:t>
            </a:r>
          </a:p>
          <a:p>
            <a:pPr lvl="2" algn="just"/>
            <a:r>
              <a:rPr lang="el-GR" sz="1400" i="1" dirty="0"/>
              <a:t>Ιεραρχικό μοντέλο που περιγράφει το καθιερωμένο οργανωτικό πλαίσιο για το σχεδιασμό έργων, τη διαχείριση πόρων, την παρακολούθηση χρόνου και εξόδων, την κατανομή κόστους, την αναφορά εσόδων / κερδών και τη διαχείριση εργασίας. 
Συγκεντρώνει παρόμοιες δραστηριότητες του σχεδίου ή «πακέτα εργασίας» και τις συσχετίζει με τη δομή του οργανισμού. 
Το OBS χρησιμοποιείται για τον καθορισμό των ευθυνών για τη διαχείριση έργων, την αναφορά κόστους, τη χρέωση και τον προϋπολογισμό και τον έλεγχο του έργου.
</a:t>
            </a:r>
            <a:r>
              <a:rPr lang="el-GR" sz="1600" b="1" i="1" dirty="0">
                <a:solidFill>
                  <a:srgbClr val="124591"/>
                </a:solidFill>
              </a:rPr>
              <a:t>Το OBS βοηθά στον προσδιορισμό των υπαλλήλων ή των τμημάτων που είναι υπεύθυνα για την ολοκλήρωση συγκεκριμένων εργασιών που σχετίζονται με ένα έργο</a:t>
            </a:r>
            <a:r>
              <a:rPr lang="en-GB" sz="1800" b="1" dirty="0">
                <a:solidFill>
                  <a:srgbClr val="124591"/>
                </a:solidFill>
              </a:rPr>
              <a:t>.</a:t>
            </a:r>
            <a:br>
              <a:rPr lang="en-GB" sz="1800" dirty="0"/>
            </a:br>
            <a:endParaRPr lang="en-GB" sz="1800" dirty="0"/>
          </a:p>
          <a:p>
            <a:pPr marL="0" indent="0" algn="just">
              <a:lnSpc>
                <a:spcPct val="100000"/>
              </a:lnSpc>
              <a:buNone/>
            </a:pPr>
            <a:endParaRPr lang="en-GB" sz="2000" dirty="0"/>
          </a:p>
        </p:txBody>
      </p:sp>
      <p:sp>
        <p:nvSpPr>
          <p:cNvPr id="7" name="Nadpis 1">
            <a:extLst>
              <a:ext uri="{FF2B5EF4-FFF2-40B4-BE49-F238E27FC236}">
                <a16:creationId xmlns:a16="http://schemas.microsoft.com/office/drawing/2014/main" id="{382FBC4C-B8AF-C70F-E880-FB1F8C0E269E}"/>
              </a:ext>
            </a:extLst>
          </p:cNvPr>
          <p:cNvSpPr txBox="1">
            <a:spLocks/>
          </p:cNvSpPr>
          <p:nvPr/>
        </p:nvSpPr>
        <p:spPr>
          <a:xfrm>
            <a:off x="7030712" y="279664"/>
            <a:ext cx="4178312" cy="7630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GB" sz="3600" b="1" dirty="0">
              <a:solidFill>
                <a:srgbClr val="124591"/>
              </a:solidFill>
            </a:endParaRPr>
          </a:p>
        </p:txBody>
      </p:sp>
      <p:sp>
        <p:nvSpPr>
          <p:cNvPr id="10" name="Arrow: Pentagon 4">
            <a:extLst>
              <a:ext uri="{FF2B5EF4-FFF2-40B4-BE49-F238E27FC236}">
                <a16:creationId xmlns:a16="http://schemas.microsoft.com/office/drawing/2014/main" id="{F5593868-16C1-3F34-2030-425B43AC67FF}"/>
              </a:ext>
            </a:extLst>
          </p:cNvPr>
          <p:cNvSpPr/>
          <p:nvPr/>
        </p:nvSpPr>
        <p:spPr>
          <a:xfrm rot="10206406" flipV="1">
            <a:off x="8314064" y="3408380"/>
            <a:ext cx="3022214" cy="864853"/>
          </a:xfrm>
          <a:prstGeom prst="homePlate">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Δημιουργήστε μια οργανωτική δομή κατανομής (OBS).
</a:t>
            </a:r>
            <a:endParaRPr lang="en-GB" dirty="0">
              <a:solidFill>
                <a:schemeClr val="tx1"/>
              </a:solidFill>
            </a:endParaRPr>
          </a:p>
        </p:txBody>
      </p:sp>
    </p:spTree>
    <p:extLst>
      <p:ext uri="{BB962C8B-B14F-4D97-AF65-F5344CB8AC3E}">
        <p14:creationId xmlns:p14="http://schemas.microsoft.com/office/powerpoint/2010/main" val="396232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7047914" y="119269"/>
            <a:ext cx="4150176" cy="763036"/>
          </a:xfrm>
        </p:spPr>
        <p:txBody>
          <a:bodyPr>
            <a:normAutofit fontScale="90000"/>
          </a:bodyPr>
          <a:lstStyle/>
          <a:p>
            <a:pPr algn="r"/>
            <a:r>
              <a:rPr lang="el-GR" sz="3100" b="1" dirty="0">
                <a:solidFill>
                  <a:srgbClr val="124591"/>
                </a:solidFill>
              </a:rPr>
              <a:t>Χαρακτηριστικά σταδίου σχεδιασμού
</a:t>
            </a:r>
            <a:endParaRPr lang="en-GB" sz="3600" b="1" dirty="0">
              <a:solidFill>
                <a:srgbClr val="124591"/>
              </a:solidFill>
            </a:endParaRPr>
          </a:p>
        </p:txBody>
      </p:sp>
      <p:sp>
        <p:nvSpPr>
          <p:cNvPr id="4" name="Content Placeholder 4">
            <a:extLst>
              <a:ext uri="{FF2B5EF4-FFF2-40B4-BE49-F238E27FC236}">
                <a16:creationId xmlns:a16="http://schemas.microsoft.com/office/drawing/2014/main" id="{D7F633ED-AF8F-4898-94C1-75EA298CF2B5}"/>
              </a:ext>
            </a:extLst>
          </p:cNvPr>
          <p:cNvSpPr>
            <a:spLocks noGrp="1"/>
          </p:cNvSpPr>
          <p:nvPr>
            <p:ph idx="1"/>
          </p:nvPr>
        </p:nvSpPr>
        <p:spPr>
          <a:xfrm>
            <a:off x="956603" y="1097280"/>
            <a:ext cx="10410092" cy="4866197"/>
          </a:xfrm>
        </p:spPr>
        <p:txBody>
          <a:bodyPr>
            <a:noAutofit/>
          </a:bodyPr>
          <a:lstStyle/>
          <a:p>
            <a:pPr marL="0" indent="0">
              <a:lnSpc>
                <a:spcPct val="100000"/>
              </a:lnSpc>
              <a:buNone/>
            </a:pPr>
            <a:r>
              <a:rPr lang="en-GB" b="1" dirty="0">
                <a:solidFill>
                  <a:srgbClr val="124591"/>
                </a:solidFill>
              </a:rPr>
              <a:t>7. </a:t>
            </a:r>
            <a:r>
              <a:rPr lang="el-GR" b="1" dirty="0">
                <a:solidFill>
                  <a:srgbClr val="124591"/>
                </a:solidFill>
              </a:rPr>
              <a:t>Επικοινωνία</a:t>
            </a:r>
            <a:br>
              <a:rPr lang="en-GB" b="1" dirty="0">
                <a:solidFill>
                  <a:srgbClr val="124591"/>
                </a:solidFill>
              </a:rPr>
            </a:br>
            <a:endParaRPr lang="en-GB" b="1" dirty="0">
              <a:solidFill>
                <a:srgbClr val="124591"/>
              </a:solidFill>
            </a:endParaRPr>
          </a:p>
          <a:p>
            <a:pPr>
              <a:buClr>
                <a:schemeClr val="tx1"/>
              </a:buClr>
            </a:pPr>
            <a:r>
              <a:rPr lang="el-GR" sz="2400" b="1" dirty="0">
                <a:solidFill>
                  <a:srgbClr val="C00000"/>
                </a:solidFill>
              </a:rPr>
              <a:t>Πώς αναπτύσσεται το </a:t>
            </a:r>
            <a:r>
              <a:rPr lang="en-GB" sz="2400" b="1" dirty="0">
                <a:solidFill>
                  <a:srgbClr val="C00000"/>
                </a:solidFill>
              </a:rPr>
              <a:t>OBS: 
</a:t>
            </a:r>
            <a:r>
              <a:rPr lang="el-GR" sz="2000" dirty="0"/>
              <a:t>Σχεδιάστε ολόκληρο τον οργανισμό ως ιεραρχία</a:t>
            </a:r>
            <a:r>
              <a:rPr lang="en-GB" sz="2000" dirty="0"/>
              <a:t>.</a:t>
            </a:r>
          </a:p>
          <a:p>
            <a:pPr lvl="1"/>
            <a:r>
              <a:rPr lang="el-GR" sz="2000" dirty="0"/>
              <a:t>Ορισμός όλων των τμημάτων και των ομάδων έργου</a:t>
            </a:r>
            <a:r>
              <a:rPr lang="en-GB" sz="2000" dirty="0"/>
              <a:t>.</a:t>
            </a:r>
          </a:p>
          <a:p>
            <a:pPr lvl="1"/>
            <a:r>
              <a:rPr lang="el-GR" sz="2000" dirty="0"/>
              <a:t>Καθορισμός λειτουργικών ομάδων (εάν το κόστος για την εργασία που κάνει ο χρήστης) και έγκρισης (ποιος εγκρίνει την εργασία που εκτελεί ο χρήστης και τυχόν εγκρίσεις χρόνου άδειας) για κάθε χρήστη</a:t>
            </a:r>
            <a:r>
              <a:rPr lang="en-GB" sz="2000" dirty="0"/>
              <a:t>.</a:t>
            </a:r>
          </a:p>
          <a:p>
            <a:pPr algn="just">
              <a:lnSpc>
                <a:spcPct val="100000"/>
              </a:lnSpc>
              <a:buClr>
                <a:schemeClr val="tx1"/>
              </a:buClr>
            </a:pPr>
            <a:r>
              <a:rPr lang="el-GR" sz="2400" b="1" dirty="0">
                <a:solidFill>
                  <a:srgbClr val="C00000"/>
                </a:solidFill>
              </a:rPr>
              <a:t>Ενδιαφερόμενα μέρη του έργου στο OBS</a:t>
            </a:r>
            <a:r>
              <a:rPr lang="en-GB" sz="2400" b="1" dirty="0">
                <a:solidFill>
                  <a:srgbClr val="C00000"/>
                </a:solidFill>
              </a:rPr>
              <a:t>:</a:t>
            </a:r>
          </a:p>
          <a:p>
            <a:pPr marL="1976438" lvl="1" indent="-92075" algn="just">
              <a:lnSpc>
                <a:spcPct val="100000"/>
              </a:lnSpc>
              <a:buAutoNum type="arabicPeriod"/>
            </a:pPr>
            <a:r>
              <a:rPr lang="el-GR" sz="2000" dirty="0"/>
              <a:t>Υπεύθυνος Έργου</a:t>
            </a:r>
            <a:r>
              <a:rPr lang="en-GB" sz="2000" dirty="0"/>
              <a:t>.		 5. </a:t>
            </a:r>
            <a:r>
              <a:rPr lang="el-GR" sz="2000" dirty="0"/>
              <a:t>Επιχειρηματικός Αναλυτής</a:t>
            </a:r>
            <a:r>
              <a:rPr lang="en-GB" sz="2000" dirty="0"/>
              <a:t>.</a:t>
            </a:r>
          </a:p>
          <a:p>
            <a:pPr marL="1976438" lvl="1" indent="-92075" algn="just">
              <a:lnSpc>
                <a:spcPct val="100000"/>
              </a:lnSpc>
              <a:buAutoNum type="arabicPeriod"/>
            </a:pPr>
            <a:r>
              <a:rPr lang="el-GR" sz="2000" dirty="0"/>
              <a:t>Μέλος ομάδας έργου</a:t>
            </a:r>
            <a:r>
              <a:rPr lang="en-GB" sz="2000" dirty="0"/>
              <a:t>.	 	6. Advisory Board.</a:t>
            </a:r>
          </a:p>
          <a:p>
            <a:pPr marL="1976438" lvl="1" indent="-92075" algn="just">
              <a:lnSpc>
                <a:spcPct val="100000"/>
              </a:lnSpc>
              <a:buAutoNum type="arabicPeriod"/>
            </a:pPr>
            <a:r>
              <a:rPr lang="el-GR" sz="2000" dirty="0"/>
              <a:t>Χορηγός Έργου.</a:t>
            </a:r>
            <a:r>
              <a:rPr lang="en-GB" sz="2000" dirty="0"/>
              <a:t>		 7. </a:t>
            </a:r>
            <a:r>
              <a:rPr lang="el-GR" sz="2000" dirty="0"/>
              <a:t>Επικεφαλής πακέτου εργασίας</a:t>
            </a:r>
            <a:r>
              <a:rPr lang="en-GB" sz="2000" dirty="0"/>
              <a:t>.</a:t>
            </a:r>
          </a:p>
          <a:p>
            <a:pPr marL="1976438" lvl="1" indent="-92075" algn="just">
              <a:lnSpc>
                <a:spcPct val="100000"/>
              </a:lnSpc>
              <a:buAutoNum type="arabicPeriod"/>
            </a:pPr>
            <a:r>
              <a:rPr lang="el-GR" sz="2000" dirty="0"/>
              <a:t>Εκτελεστικός Χορηγός</a:t>
            </a:r>
            <a:r>
              <a:rPr lang="en-GB" sz="2000" dirty="0"/>
              <a:t>.		 8. </a:t>
            </a:r>
            <a:r>
              <a:rPr lang="el-GR" sz="2000" dirty="0"/>
              <a:t>Επικεφαλής εργασιών</a:t>
            </a:r>
            <a:r>
              <a:rPr lang="en-GB" sz="2000" dirty="0"/>
              <a:t>.</a:t>
            </a:r>
          </a:p>
          <a:p>
            <a:pPr marL="0" indent="0" algn="just">
              <a:lnSpc>
                <a:spcPct val="100000"/>
              </a:lnSpc>
              <a:buNone/>
            </a:pPr>
            <a:endParaRPr lang="en-US" sz="2000" dirty="0"/>
          </a:p>
        </p:txBody>
      </p:sp>
      <p:pic>
        <p:nvPicPr>
          <p:cNvPr id="2" name="Obrázek 1"/>
          <p:cNvPicPr>
            <a:picLocks noChangeAspect="1"/>
          </p:cNvPicPr>
          <p:nvPr/>
        </p:nvPicPr>
        <p:blipFill>
          <a:blip r:embed="rId4"/>
          <a:stretch>
            <a:fillRect/>
          </a:stretch>
        </p:blipFill>
        <p:spPr>
          <a:xfrm>
            <a:off x="6849997" y="1048042"/>
            <a:ext cx="3853464" cy="2081433"/>
          </a:xfrm>
          <a:prstGeom prst="rect">
            <a:avLst/>
          </a:prstGeom>
        </p:spPr>
      </p:pic>
    </p:spTree>
    <p:extLst>
      <p:ext uri="{BB962C8B-B14F-4D97-AF65-F5344CB8AC3E}">
        <p14:creationId xmlns:p14="http://schemas.microsoft.com/office/powerpoint/2010/main" val="799372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7012745" y="119269"/>
            <a:ext cx="4185345" cy="763036"/>
          </a:xfrm>
        </p:spPr>
        <p:txBody>
          <a:bodyPr>
            <a:normAutofit fontScale="90000"/>
          </a:bodyPr>
          <a:lstStyle/>
          <a:p>
            <a:pPr algn="r"/>
            <a:r>
              <a:rPr lang="el-GR" sz="3100" b="1" dirty="0">
                <a:solidFill>
                  <a:srgbClr val="124591"/>
                </a:solidFill>
              </a:rPr>
              <a:t>Χαρακτηριστικά σταδίου σχεδιασμού
</a:t>
            </a:r>
            <a:endParaRPr lang="en-GB" sz="3600" b="1" dirty="0">
              <a:solidFill>
                <a:srgbClr val="124591"/>
              </a:solidFill>
            </a:endParaRPr>
          </a:p>
        </p:txBody>
      </p:sp>
      <p:sp>
        <p:nvSpPr>
          <p:cNvPr id="4" name="Content Placeholder 4">
            <a:extLst>
              <a:ext uri="{FF2B5EF4-FFF2-40B4-BE49-F238E27FC236}">
                <a16:creationId xmlns:a16="http://schemas.microsoft.com/office/drawing/2014/main" id="{D7F633ED-AF8F-4898-94C1-75EA298CF2B5}"/>
              </a:ext>
            </a:extLst>
          </p:cNvPr>
          <p:cNvSpPr>
            <a:spLocks noGrp="1"/>
          </p:cNvSpPr>
          <p:nvPr>
            <p:ph idx="1"/>
          </p:nvPr>
        </p:nvSpPr>
        <p:spPr>
          <a:xfrm>
            <a:off x="963637" y="855798"/>
            <a:ext cx="10410092" cy="5193310"/>
          </a:xfrm>
        </p:spPr>
        <p:txBody>
          <a:bodyPr>
            <a:noAutofit/>
          </a:bodyPr>
          <a:lstStyle/>
          <a:p>
            <a:pPr marL="0" indent="0">
              <a:buNone/>
            </a:pPr>
            <a:r>
              <a:rPr lang="en-GB" sz="2400" b="1" dirty="0">
                <a:solidFill>
                  <a:srgbClr val="124591"/>
                </a:solidFill>
              </a:rPr>
              <a:t>7. </a:t>
            </a:r>
            <a:r>
              <a:rPr lang="el-GR" sz="2400" b="1" dirty="0">
                <a:solidFill>
                  <a:srgbClr val="124591"/>
                </a:solidFill>
              </a:rPr>
              <a:t>Επικοινωνία</a:t>
            </a:r>
            <a:endParaRPr lang="en-GB" sz="2400" b="1" dirty="0">
              <a:solidFill>
                <a:srgbClr val="124591"/>
              </a:solidFill>
            </a:endParaRPr>
          </a:p>
          <a:p>
            <a:pPr marL="0" indent="0">
              <a:spcBef>
                <a:spcPts val="0"/>
              </a:spcBef>
              <a:spcAft>
                <a:spcPts val="600"/>
              </a:spcAft>
              <a:buNone/>
            </a:pPr>
            <a:endParaRPr lang="en-GB" sz="1400" b="1" dirty="0"/>
          </a:p>
          <a:p>
            <a:pPr>
              <a:buClr>
                <a:schemeClr val="tx1"/>
              </a:buClr>
            </a:pPr>
            <a:r>
              <a:rPr lang="el-GR" sz="1800" dirty="0"/>
              <a:t>Η </a:t>
            </a:r>
            <a:r>
              <a:rPr lang="el-GR" sz="1800" dirty="0">
                <a:solidFill>
                  <a:schemeClr val="accent1"/>
                </a:solidFill>
              </a:rPr>
              <a:t>αποτελεσματική επικοινωνία </a:t>
            </a:r>
            <a:r>
              <a:rPr lang="el-GR" sz="1800" dirty="0"/>
              <a:t>μεταξύ των μελών της ομάδας έργου και των ενδιαφερόμενων μερών είναι σημαντική για κάθε ομάδα έργου. 
Η </a:t>
            </a:r>
            <a:r>
              <a:rPr lang="el-GR" sz="1800" dirty="0">
                <a:solidFill>
                  <a:schemeClr val="accent1"/>
                </a:solidFill>
              </a:rPr>
              <a:t>κακή επικοινωνία </a:t>
            </a:r>
            <a:r>
              <a:rPr lang="el-GR" sz="1800" dirty="0"/>
              <a:t>μπορεί να δημιουργήσει σκληρά συναισθήματα που μπορεί να παραμείνουν απαρατήρητα για μεγάλο χρονικό διάστημα, υπονομεύοντας την επιτυχία της ομάδας. 
Η </a:t>
            </a:r>
            <a:r>
              <a:rPr lang="el-GR" sz="1800" dirty="0">
                <a:solidFill>
                  <a:schemeClr val="accent1"/>
                </a:solidFill>
              </a:rPr>
              <a:t>ανοιχτή επικοινωνία </a:t>
            </a:r>
            <a:r>
              <a:rPr lang="el-GR" sz="1800" dirty="0"/>
              <a:t>προς όλες τις κατευθύνσεις, χωρίς φόβο αντιποίνων, πρέπει να ενθαρρύνεται έτσι ώστε κάθε μέλος της ομάδας να αισθάνεται άνετα να συνεισφέρει σε συζητήσεις και συζητήσεις. 
Οι </a:t>
            </a:r>
            <a:r>
              <a:rPr lang="el-GR" sz="1800" dirty="0">
                <a:solidFill>
                  <a:schemeClr val="accent1"/>
                </a:solidFill>
              </a:rPr>
              <a:t>συζητήσεις</a:t>
            </a:r>
            <a:r>
              <a:rPr lang="el-GR" sz="1800" dirty="0"/>
              <a:t> για τα έργα είναι εξαιρετικά χρήσιμες επειδή κατά τη διάρκεια αυτών των συζητήσεων τα μέλη της ομάδας παρέχουν χρήσιμες και σημαντικές πληροφορίες σε άλλους. 
Η </a:t>
            </a:r>
            <a:r>
              <a:rPr lang="el-GR" sz="1800" dirty="0">
                <a:solidFill>
                  <a:schemeClr val="accent1"/>
                </a:solidFill>
              </a:rPr>
              <a:t>βελτίωση της επικοινωνίας </a:t>
            </a:r>
            <a:r>
              <a:rPr lang="el-GR" sz="1800" dirty="0"/>
              <a:t>περιλαμβάνει τον προσδιορισμό των αναγκών πληροφόρησης και των τρόπων για την καλύτερη ανταλλαγή πληροφοριών μεταξύ της ομάδας. 
Η </a:t>
            </a:r>
            <a:r>
              <a:rPr lang="el-GR" sz="1800" dirty="0">
                <a:solidFill>
                  <a:schemeClr val="accent1"/>
                </a:solidFill>
              </a:rPr>
              <a:t>προβλέψιμη και αποτελεσματική επικοινωνία</a:t>
            </a:r>
            <a:r>
              <a:rPr lang="el-GR" sz="1800" dirty="0"/>
              <a:t> θα βοηθήσει στη διατήρηση της εμπιστοσύνης και της ορμής. Οι πολιτικές της ομάδας θα πρέπει να παρέχουν ένα περιβάλλον που διασφαλίζει ότι οι πληροφορίες που κοινοποιούνται είναι πολύτιμες για το έργο.</a:t>
            </a:r>
            <a:endParaRPr lang="en-US" sz="1800" dirty="0"/>
          </a:p>
        </p:txBody>
      </p:sp>
      <p:sp>
        <p:nvSpPr>
          <p:cNvPr id="5" name="Arrow: Pentagon 4">
            <a:extLst>
              <a:ext uri="{FF2B5EF4-FFF2-40B4-BE49-F238E27FC236}">
                <a16:creationId xmlns:a16="http://schemas.microsoft.com/office/drawing/2014/main" id="{A6B5B61B-B63F-4437-AAB9-8C1EBAF526D6}"/>
              </a:ext>
            </a:extLst>
          </p:cNvPr>
          <p:cNvSpPr/>
          <p:nvPr/>
        </p:nvSpPr>
        <p:spPr>
          <a:xfrm>
            <a:off x="6771860" y="5764694"/>
            <a:ext cx="4876799" cy="371060"/>
          </a:xfrm>
          <a:prstGeom prst="homePlate">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r>
              <a:rPr lang="el-GR" sz="2000" dirty="0">
                <a:solidFill>
                  <a:schemeClr val="tx1"/>
                </a:solidFill>
              </a:rPr>
              <a:t>Κάντε ένα σχέδιο επικοινωνίας
</a:t>
            </a:r>
            <a:endParaRPr lang="en-GB" sz="2000" dirty="0">
              <a:solidFill>
                <a:schemeClr val="tx1"/>
              </a:solidFill>
            </a:endParaRPr>
          </a:p>
        </p:txBody>
      </p:sp>
    </p:spTree>
    <p:extLst>
      <p:ext uri="{BB962C8B-B14F-4D97-AF65-F5344CB8AC3E}">
        <p14:creationId xmlns:p14="http://schemas.microsoft.com/office/powerpoint/2010/main" val="140805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7005711" y="193567"/>
            <a:ext cx="4185345" cy="763036"/>
          </a:xfrm>
        </p:spPr>
        <p:txBody>
          <a:bodyPr>
            <a:normAutofit/>
          </a:bodyPr>
          <a:lstStyle/>
          <a:p>
            <a:pPr algn="r"/>
            <a:r>
              <a:rPr lang="en-GB" sz="3600" b="1" dirty="0">
                <a:solidFill>
                  <a:srgbClr val="124591"/>
                </a:solidFill>
              </a:rPr>
              <a:t>Design Stage Features</a:t>
            </a:r>
          </a:p>
        </p:txBody>
      </p:sp>
      <p:sp>
        <p:nvSpPr>
          <p:cNvPr id="4" name="Content Placeholder 4">
            <a:extLst>
              <a:ext uri="{FF2B5EF4-FFF2-40B4-BE49-F238E27FC236}">
                <a16:creationId xmlns:a16="http://schemas.microsoft.com/office/drawing/2014/main" id="{D7F633ED-AF8F-4898-94C1-75EA298CF2B5}"/>
              </a:ext>
            </a:extLst>
          </p:cNvPr>
          <p:cNvSpPr>
            <a:spLocks noGrp="1"/>
          </p:cNvSpPr>
          <p:nvPr>
            <p:ph idx="1"/>
          </p:nvPr>
        </p:nvSpPr>
        <p:spPr>
          <a:xfrm>
            <a:off x="949569" y="956603"/>
            <a:ext cx="10586856" cy="4591877"/>
          </a:xfrm>
        </p:spPr>
        <p:txBody>
          <a:bodyPr>
            <a:noAutofit/>
          </a:bodyPr>
          <a:lstStyle/>
          <a:p>
            <a:pPr marL="0" indent="0">
              <a:buNone/>
            </a:pPr>
            <a:r>
              <a:rPr lang="cs-CZ" b="1" dirty="0">
                <a:solidFill>
                  <a:srgbClr val="124591"/>
                </a:solidFill>
              </a:rPr>
              <a:t>8</a:t>
            </a:r>
            <a:r>
              <a:rPr lang="en-GB" b="1" dirty="0">
                <a:solidFill>
                  <a:srgbClr val="124591"/>
                </a:solidFill>
              </a:rPr>
              <a:t>. </a:t>
            </a:r>
            <a:r>
              <a:rPr lang="el-GR" b="1" dirty="0">
                <a:solidFill>
                  <a:srgbClr val="124591"/>
                </a:solidFill>
              </a:rPr>
              <a:t>Παρακολούθηση και έλεγχος</a:t>
            </a:r>
            <a:endParaRPr lang="en-GB" b="1" dirty="0">
              <a:solidFill>
                <a:srgbClr val="124591"/>
              </a:solidFill>
            </a:endParaRPr>
          </a:p>
          <a:p>
            <a:r>
              <a:rPr lang="el-GR" sz="2200" dirty="0"/>
              <a:t>Οι δραστηριότητες παρακολούθησης και ελέγχου επιτηρούν την ύπαρξη τυχόν αποκλίσεων από τα αναμενόμενα αποτελέσματα του έργου και παρακολουθούν, αναθεωρούν, προσαρμόζουν και αναφέρουν συνεχώς τις επιδόσεις του έργου</a:t>
            </a:r>
            <a:r>
              <a:rPr lang="en-GB" sz="2200" dirty="0"/>
              <a:t>.</a:t>
            </a:r>
          </a:p>
          <a:p>
            <a:pPr marL="0" indent="0">
              <a:buNone/>
            </a:pPr>
            <a:r>
              <a:rPr lang="el-GR" sz="2200" b="1" dirty="0">
                <a:solidFill>
                  <a:srgbClr val="C00000"/>
                </a:solidFill>
              </a:rPr>
              <a:t> Διαδικασία Παρακολούθησης και Ελέγχου Έργου
</a:t>
            </a:r>
            <a:endParaRPr lang="en-GB" sz="2200" b="1" dirty="0"/>
          </a:p>
          <a:p>
            <a:pPr marL="0" indent="0">
              <a:buNone/>
            </a:pPr>
            <a:endParaRPr lang="en-US" sz="2000" dirty="0"/>
          </a:p>
        </p:txBody>
      </p:sp>
      <p:pic>
        <p:nvPicPr>
          <p:cNvPr id="9218" name="image15.png">
            <a:extLst>
              <a:ext uri="{FF2B5EF4-FFF2-40B4-BE49-F238E27FC236}">
                <a16:creationId xmlns:a16="http://schemas.microsoft.com/office/drawing/2014/main" id="{ED02355B-D6CE-4DCE-B33F-C86B435DB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426" y="2875395"/>
            <a:ext cx="9734167"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1266085" y="5680507"/>
            <a:ext cx="3048014" cy="538609"/>
          </a:xfrm>
          <a:prstGeom prst="rect">
            <a:avLst/>
          </a:prstGeom>
        </p:spPr>
        <p:txBody>
          <a:bodyPr wrap="none">
            <a:spAutoFit/>
          </a:bodyPr>
          <a:lstStyle/>
          <a:p>
            <a:pPr indent="-1270" algn="just">
              <a:spcAft>
                <a:spcPts val="600"/>
              </a:spcAft>
            </a:pPr>
            <a:r>
              <a:rPr lang="el-GR" sz="1200" dirty="0">
                <a:solidFill>
                  <a:srgbClr val="000000"/>
                </a:solidFill>
                <a:ea typeface="Times New Roman" panose="02020603050405020304" pitchFamily="18" charset="0"/>
              </a:rPr>
              <a:t>Πηγή: Πιστοποίηση Διαχείρισης Έργου (2019)
</a:t>
            </a:r>
            <a:endParaRPr lang="cs-CZ" sz="1200"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1724259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3829883" y="119269"/>
            <a:ext cx="7368207" cy="763036"/>
          </a:xfrm>
        </p:spPr>
        <p:txBody>
          <a:bodyPr>
            <a:normAutofit fontScale="90000"/>
          </a:bodyPr>
          <a:lstStyle/>
          <a:p>
            <a:pPr algn="r"/>
            <a:r>
              <a:rPr lang="el-GR" sz="3600" b="1" dirty="0">
                <a:solidFill>
                  <a:srgbClr val="124591"/>
                </a:solidFill>
              </a:rPr>
              <a:t>Χαρακτηριστικά σταδίου σχεδιασμού
</a:t>
            </a:r>
            <a:endParaRPr lang="cs-CZ" sz="3600" b="1" dirty="0">
              <a:solidFill>
                <a:srgbClr val="124591"/>
              </a:solidFill>
            </a:endParaRPr>
          </a:p>
        </p:txBody>
      </p:sp>
      <p:sp>
        <p:nvSpPr>
          <p:cNvPr id="4" name="Content Placeholder 4">
            <a:extLst>
              <a:ext uri="{FF2B5EF4-FFF2-40B4-BE49-F238E27FC236}">
                <a16:creationId xmlns:a16="http://schemas.microsoft.com/office/drawing/2014/main" id="{D7F633ED-AF8F-4898-94C1-75EA298CF2B5}"/>
              </a:ext>
            </a:extLst>
          </p:cNvPr>
          <p:cNvSpPr>
            <a:spLocks noGrp="1"/>
          </p:cNvSpPr>
          <p:nvPr>
            <p:ph idx="1"/>
          </p:nvPr>
        </p:nvSpPr>
        <p:spPr>
          <a:xfrm>
            <a:off x="928468" y="1364566"/>
            <a:ext cx="10508566" cy="4598911"/>
          </a:xfrm>
        </p:spPr>
        <p:txBody>
          <a:bodyPr>
            <a:noAutofit/>
          </a:bodyPr>
          <a:lstStyle/>
          <a:p>
            <a:pPr marL="0" indent="0">
              <a:buNone/>
            </a:pPr>
            <a:r>
              <a:rPr lang="cs-CZ" b="1" dirty="0">
                <a:solidFill>
                  <a:srgbClr val="124591"/>
                </a:solidFill>
              </a:rPr>
              <a:t>8</a:t>
            </a:r>
            <a:r>
              <a:rPr lang="en-GB" b="1" dirty="0">
                <a:solidFill>
                  <a:srgbClr val="124591"/>
                </a:solidFill>
              </a:rPr>
              <a:t>. </a:t>
            </a:r>
            <a:r>
              <a:rPr lang="el-GR" b="1" dirty="0">
                <a:solidFill>
                  <a:srgbClr val="124591"/>
                </a:solidFill>
              </a:rPr>
              <a:t>Παρακολούθηση και έλεγχος</a:t>
            </a:r>
            <a:endParaRPr lang="en-GB" b="1" dirty="0">
              <a:solidFill>
                <a:srgbClr val="124591"/>
              </a:solidFill>
            </a:endParaRPr>
          </a:p>
          <a:p>
            <a:pPr marL="0" indent="0">
              <a:buNone/>
            </a:pPr>
            <a:endParaRPr lang="en-GB" sz="2000" b="1" dirty="0"/>
          </a:p>
          <a:p>
            <a:pPr>
              <a:buClr>
                <a:schemeClr val="tx1"/>
              </a:buClr>
            </a:pPr>
            <a:r>
              <a:rPr lang="el-GR" sz="2400" b="1" dirty="0">
                <a:solidFill>
                  <a:srgbClr val="C00000"/>
                </a:solidFill>
              </a:rPr>
              <a:t>Η διαδικασία ελέγχου του έργου επικεντρώνεται κυρίως στην</a:t>
            </a:r>
            <a:r>
              <a:rPr lang="en-GB" sz="2400" b="1" dirty="0">
                <a:solidFill>
                  <a:srgbClr val="C00000"/>
                </a:solidFill>
              </a:rPr>
              <a:t>:</a:t>
            </a:r>
            <a:endParaRPr lang="en-GB" sz="2400" dirty="0">
              <a:solidFill>
                <a:srgbClr val="C00000"/>
              </a:solidFill>
            </a:endParaRPr>
          </a:p>
          <a:p>
            <a:pPr lvl="1">
              <a:buClr>
                <a:schemeClr val="tx1"/>
              </a:buClr>
            </a:pPr>
            <a:r>
              <a:rPr lang="el-GR" sz="2000" dirty="0"/>
              <a:t>Μέτρηση της προγραμματισμένης απόδοσης έναντι της πραγματικής απόδοσης</a:t>
            </a:r>
            <a:r>
              <a:rPr lang="en-GB" sz="2000" dirty="0"/>
              <a:t>.</a:t>
            </a:r>
          </a:p>
          <a:p>
            <a:pPr lvl="1">
              <a:buClr>
                <a:schemeClr val="tx1"/>
              </a:buClr>
            </a:pPr>
            <a:r>
              <a:rPr lang="el-GR" sz="2000" dirty="0"/>
              <a:t>Συνεχής αξιολόγηση των επιδόσεων του έργου για τον προσδιορισμό τυχόν προληπτικών ή διορθωτικών ενεργειών που απαιτούνται</a:t>
            </a:r>
            <a:r>
              <a:rPr lang="en-GB" sz="2000" dirty="0"/>
              <a:t>.</a:t>
            </a:r>
          </a:p>
          <a:p>
            <a:pPr lvl="1">
              <a:buClr>
                <a:schemeClr val="tx1"/>
              </a:buClr>
            </a:pPr>
            <a:r>
              <a:rPr lang="el-GR" sz="2000" dirty="0"/>
              <a:t>Διατήρηση ακριβών και έγκαιρων πληροφοριών με βάση το αποτέλεσμα του έργου και τη σχετική τεκμηρίωση</a:t>
            </a:r>
            <a:r>
              <a:rPr lang="en-GB" sz="2000" dirty="0"/>
              <a:t>.</a:t>
            </a:r>
          </a:p>
          <a:p>
            <a:pPr lvl="1">
              <a:buClr>
                <a:schemeClr val="tx1"/>
              </a:buClr>
            </a:pPr>
            <a:r>
              <a:rPr lang="el-GR" sz="2000" dirty="0"/>
              <a:t>Παροχή πληροφοριών που υποστηρίζουν ενημερώσεις κατάστασης, πρόβλεψη και μέτρηση της προόδου</a:t>
            </a:r>
            <a:r>
              <a:rPr lang="en-GB" sz="2000" dirty="0"/>
              <a:t>.</a:t>
            </a:r>
          </a:p>
          <a:p>
            <a:pPr lvl="1">
              <a:buClr>
                <a:schemeClr val="tx1"/>
              </a:buClr>
            </a:pPr>
            <a:r>
              <a:rPr lang="el-GR" sz="2000" dirty="0"/>
              <a:t>Παροχή προβλέψεων που ενημερώνουν το τρέχον κόστος και το χρονοδιάγραμμα έργου</a:t>
            </a:r>
            <a:r>
              <a:rPr lang="en-GB" sz="2000" dirty="0"/>
              <a:t>.</a:t>
            </a:r>
          </a:p>
          <a:p>
            <a:pPr lvl="1">
              <a:buClr>
                <a:schemeClr val="tx1"/>
              </a:buClr>
            </a:pPr>
            <a:r>
              <a:rPr lang="el-GR" sz="1800" dirty="0"/>
              <a:t>Παρακολούθηση της εφαρμογής τυχόν εγκεκριμένων αλλαγών ή τροποποιήσεων του χρονοδιαγράμματος</a:t>
            </a:r>
            <a:r>
              <a:rPr lang="en-GB" sz="2000" dirty="0"/>
              <a:t>. </a:t>
            </a:r>
            <a:endParaRPr lang="en-US" sz="2000" dirty="0"/>
          </a:p>
        </p:txBody>
      </p:sp>
    </p:spTree>
    <p:extLst>
      <p:ext uri="{BB962C8B-B14F-4D97-AF65-F5344CB8AC3E}">
        <p14:creationId xmlns:p14="http://schemas.microsoft.com/office/powerpoint/2010/main" val="568156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7047914" y="119269"/>
            <a:ext cx="4150176" cy="763036"/>
          </a:xfrm>
        </p:spPr>
        <p:txBody>
          <a:bodyPr>
            <a:normAutofit fontScale="90000"/>
          </a:bodyPr>
          <a:lstStyle/>
          <a:p>
            <a:pPr algn="r"/>
            <a:r>
              <a:rPr lang="el-GR" sz="3100" b="1" dirty="0">
                <a:solidFill>
                  <a:srgbClr val="124591"/>
                </a:solidFill>
              </a:rPr>
              <a:t>Χαρακτηριστικά σταδίου σχεδιασμού
</a:t>
            </a:r>
            <a:endParaRPr lang="en-GB" sz="3600" b="1" dirty="0">
              <a:solidFill>
                <a:srgbClr val="124591"/>
              </a:solidFill>
            </a:endParaRPr>
          </a:p>
        </p:txBody>
      </p:sp>
      <p:sp>
        <p:nvSpPr>
          <p:cNvPr id="4" name="Content Placeholder 4">
            <a:extLst>
              <a:ext uri="{FF2B5EF4-FFF2-40B4-BE49-F238E27FC236}">
                <a16:creationId xmlns:a16="http://schemas.microsoft.com/office/drawing/2014/main" id="{D7F633ED-AF8F-4898-94C1-75EA298CF2B5}"/>
              </a:ext>
            </a:extLst>
          </p:cNvPr>
          <p:cNvSpPr>
            <a:spLocks noGrp="1"/>
          </p:cNvSpPr>
          <p:nvPr>
            <p:ph idx="1"/>
          </p:nvPr>
        </p:nvSpPr>
        <p:spPr>
          <a:xfrm>
            <a:off x="935501" y="1441938"/>
            <a:ext cx="10417127" cy="4521539"/>
          </a:xfrm>
        </p:spPr>
        <p:txBody>
          <a:bodyPr>
            <a:noAutofit/>
          </a:bodyPr>
          <a:lstStyle/>
          <a:p>
            <a:pPr marL="0" indent="0">
              <a:buNone/>
            </a:pPr>
            <a:r>
              <a:rPr lang="cs-CZ" b="1" dirty="0">
                <a:solidFill>
                  <a:srgbClr val="124591"/>
                </a:solidFill>
              </a:rPr>
              <a:t>8</a:t>
            </a:r>
            <a:r>
              <a:rPr lang="en-GB" b="1" dirty="0">
                <a:solidFill>
                  <a:srgbClr val="124591"/>
                </a:solidFill>
              </a:rPr>
              <a:t>. </a:t>
            </a:r>
            <a:r>
              <a:rPr lang="el-GR" b="1" dirty="0">
                <a:solidFill>
                  <a:srgbClr val="124591"/>
                </a:solidFill>
              </a:rPr>
              <a:t>Παρακολούθηση και έλεγχος</a:t>
            </a:r>
            <a:endParaRPr lang="en-GB" b="1" dirty="0">
              <a:solidFill>
                <a:srgbClr val="124591"/>
              </a:solidFill>
            </a:endParaRPr>
          </a:p>
          <a:p>
            <a:pPr marL="0" indent="0">
              <a:spcBef>
                <a:spcPts val="0"/>
              </a:spcBef>
              <a:spcAft>
                <a:spcPts val="600"/>
              </a:spcAft>
              <a:buNone/>
            </a:pPr>
            <a:endParaRPr lang="en-GB" sz="1200" b="1" dirty="0"/>
          </a:p>
          <a:p>
            <a:pPr>
              <a:buClr>
                <a:schemeClr val="tx1"/>
              </a:buClr>
            </a:pPr>
            <a:r>
              <a:rPr lang="el-GR" sz="2400" b="1" dirty="0">
                <a:solidFill>
                  <a:srgbClr val="C00000"/>
                </a:solidFill>
              </a:rPr>
              <a:t>Τεχνικές παρακολούθησης και ελέγχου</a:t>
            </a:r>
            <a:r>
              <a:rPr lang="en-GB" sz="2400" b="1" dirty="0">
                <a:solidFill>
                  <a:srgbClr val="C00000"/>
                </a:solidFill>
              </a:rPr>
              <a:t>:</a:t>
            </a:r>
            <a:endParaRPr lang="en-GB" sz="2400" dirty="0">
              <a:solidFill>
                <a:srgbClr val="C00000"/>
              </a:solidFill>
            </a:endParaRPr>
          </a:p>
          <a:p>
            <a:pPr marL="914400" lvl="1" indent="-457200">
              <a:buFont typeface="+mj-lt"/>
              <a:buAutoNum type="arabicPeriod"/>
            </a:pPr>
            <a:r>
              <a:rPr lang="el-GR" sz="2000" b="1" dirty="0">
                <a:solidFill>
                  <a:srgbClr val="124591"/>
                </a:solidFill>
              </a:rPr>
              <a:t>Πίνακας ιχνηλασιμότητας απαιτήσεων </a:t>
            </a:r>
            <a:r>
              <a:rPr lang="en-GB" sz="2000" dirty="0">
                <a:solidFill>
                  <a:srgbClr val="124591"/>
                </a:solidFill>
              </a:rPr>
              <a:t>(RTM)</a:t>
            </a:r>
            <a:r>
              <a:rPr lang="en-GB" sz="2000" dirty="0"/>
              <a:t> </a:t>
            </a:r>
            <a:r>
              <a:rPr lang="el-GR" sz="2000" dirty="0"/>
              <a:t>χαρτογραφεί, ή εντοπίζει, τις απαιτήσεις του έργου στα παραδοτέα. Αυτό κάνει τις εργασίες του έργου πιο ορατές. Αποτρέπει επίσης την προσθήκη νέων εργασιών ή απαιτήσεων στο έργο χωρίς έγκριση</a:t>
            </a:r>
            <a:r>
              <a:rPr lang="en-GB" sz="2000" dirty="0"/>
              <a:t>.</a:t>
            </a:r>
          </a:p>
          <a:p>
            <a:pPr marL="914400" lvl="1" indent="-457200">
              <a:buFont typeface="+mj-lt"/>
              <a:buAutoNum type="arabicPeriod"/>
            </a:pPr>
            <a:r>
              <a:rPr lang="el-GR" sz="2000" b="1" dirty="0">
                <a:solidFill>
                  <a:srgbClr val="124591"/>
                </a:solidFill>
              </a:rPr>
              <a:t>Ένα γράφημα ελέγχου </a:t>
            </a:r>
            <a:r>
              <a:rPr lang="el-GR" sz="2000" dirty="0"/>
              <a:t>παρακολουθεί την ποιότητα του έργου</a:t>
            </a:r>
            <a:r>
              <a:rPr lang="en-GB" sz="2000" dirty="0"/>
              <a:t>. </a:t>
            </a:r>
            <a:br>
              <a:rPr lang="cs-CZ" sz="2000" dirty="0"/>
            </a:br>
            <a:r>
              <a:rPr lang="el-GR" sz="2000" dirty="0"/>
              <a:t>Υπάρχουν δύο βασικές μορφές γραφήματος ελέγχου - το </a:t>
            </a:r>
            <a:r>
              <a:rPr lang="el-GR" sz="2000" dirty="0" err="1"/>
              <a:t>μονομεταβλητή</a:t>
            </a:r>
            <a:r>
              <a:rPr lang="el-GR" sz="2000" dirty="0"/>
              <a:t> γράφημα ελέγχου εμφανίζει ένα χαρακτηριστικό του έργου, ενώ το </a:t>
            </a:r>
            <a:r>
              <a:rPr lang="el-GR" sz="2000" dirty="0" err="1"/>
              <a:t>πολυμεταβλητή</a:t>
            </a:r>
            <a:r>
              <a:rPr lang="el-GR" sz="2000" dirty="0"/>
              <a:t> γράφημα εμφανίζει περισσότερες από μία</a:t>
            </a:r>
            <a:r>
              <a:rPr lang="en-GB" sz="2000" dirty="0"/>
              <a:t>. </a:t>
            </a:r>
          </a:p>
          <a:p>
            <a:pPr marL="914400" lvl="1" indent="-457200">
              <a:buFont typeface="+mj-lt"/>
              <a:buAutoNum type="arabicPeriod"/>
            </a:pPr>
            <a:r>
              <a:rPr lang="el-GR" sz="2000" b="1" dirty="0">
                <a:solidFill>
                  <a:srgbClr val="124591"/>
                </a:solidFill>
              </a:rPr>
              <a:t>Συνεδριάσεις επανεξέτασης και κατάστασης </a:t>
            </a:r>
            <a:r>
              <a:rPr lang="el-GR" sz="2000" dirty="0"/>
              <a:t>αναλύστε περαιτέρω τα προβλήματα, ανακαλύπτοντας γιατί συνέβη κάτι. Μπορούν επίσης να επισημάνουν τυχόν ζητήματα που ενδέχεται να συμβούν αργότερα</a:t>
            </a:r>
            <a:r>
              <a:rPr lang="en-GB" sz="2000" dirty="0"/>
              <a:t>.</a:t>
            </a:r>
          </a:p>
          <a:p>
            <a:endParaRPr lang="en-US" sz="2000" dirty="0"/>
          </a:p>
        </p:txBody>
      </p:sp>
      <p:sp>
        <p:nvSpPr>
          <p:cNvPr id="2" name="Obdélník 1"/>
          <p:cNvSpPr/>
          <p:nvPr/>
        </p:nvSpPr>
        <p:spPr>
          <a:xfrm>
            <a:off x="5977217" y="3244334"/>
            <a:ext cx="237566" cy="369332"/>
          </a:xfrm>
          <a:prstGeom prst="rect">
            <a:avLst/>
          </a:prstGeom>
        </p:spPr>
        <p:txBody>
          <a:bodyPr wrap="none">
            <a:spAutoFit/>
          </a:bodyPr>
          <a:lstStyle/>
          <a:p>
            <a:r>
              <a:rPr lang="cs-CZ" dirty="0"/>
              <a:t> </a:t>
            </a:r>
            <a:endParaRPr lang="en-GB" dirty="0"/>
          </a:p>
        </p:txBody>
      </p:sp>
    </p:spTree>
    <p:extLst>
      <p:ext uri="{BB962C8B-B14F-4D97-AF65-F5344CB8AC3E}">
        <p14:creationId xmlns:p14="http://schemas.microsoft.com/office/powerpoint/2010/main" val="2355999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15"/>
          <p:cNvSpPr txBox="1">
            <a:spLocks noGrp="1"/>
          </p:cNvSpPr>
          <p:nvPr>
            <p:ph type="body" idx="1"/>
          </p:nvPr>
        </p:nvSpPr>
        <p:spPr>
          <a:xfrm>
            <a:off x="3402599" y="2475857"/>
            <a:ext cx="6385874" cy="1622078"/>
          </a:xfrm>
          <a:prstGeom prst="rect">
            <a:avLst/>
          </a:prstGeom>
          <a:noFill/>
          <a:ln>
            <a:noFill/>
          </a:ln>
        </p:spPr>
        <p:txBody>
          <a:bodyPr spcFirstLastPara="1" wrap="square" lIns="91425" tIns="45700" rIns="91425" bIns="45700" anchor="t" anchorCtr="0">
            <a:noAutofit/>
          </a:bodyPr>
          <a:lstStyle/>
          <a:p>
            <a:pPr marL="0" lvl="0" indent="0" algn="ctr">
              <a:spcBef>
                <a:spcPts val="0"/>
              </a:spcBef>
              <a:buSzPts val="5400"/>
              <a:buNone/>
            </a:pPr>
            <a:r>
              <a:rPr lang="el-GR" sz="5400" dirty="0"/>
              <a:t>ΣΑΣ ΕΥΧΑΡΙΣΤΟΥΜΕ ΓΙΑ ΤΗΝ ΠΡΟΣΟΧΗ ΣΑΣ
</a:t>
            </a:r>
            <a:endParaRPr dirty="0"/>
          </a:p>
        </p:txBody>
      </p:sp>
    </p:spTree>
    <p:extLst>
      <p:ext uri="{BB962C8B-B14F-4D97-AF65-F5344CB8AC3E}">
        <p14:creationId xmlns:p14="http://schemas.microsoft.com/office/powerpoint/2010/main" val="95117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04EF615-F8ED-4D5B-8B21-05486DDC7BD5}"/>
              </a:ext>
            </a:extLst>
          </p:cNvPr>
          <p:cNvSpPr>
            <a:spLocks noGrp="1"/>
          </p:cNvSpPr>
          <p:nvPr>
            <p:ph idx="1"/>
          </p:nvPr>
        </p:nvSpPr>
        <p:spPr>
          <a:xfrm>
            <a:off x="838200" y="1611029"/>
            <a:ext cx="10515600" cy="4351338"/>
          </a:xfrm>
        </p:spPr>
        <p:txBody>
          <a:bodyPr>
            <a:normAutofit fontScale="92500" lnSpcReduction="10000"/>
          </a:bodyPr>
          <a:lstStyle/>
          <a:p>
            <a:pPr marL="0" indent="0" algn="just">
              <a:buNone/>
            </a:pPr>
            <a:r>
              <a:rPr lang="en-GB" b="1" dirty="0"/>
              <a:t> </a:t>
            </a:r>
          </a:p>
          <a:p>
            <a:pPr algn="just">
              <a:buClr>
                <a:schemeClr val="tx1"/>
              </a:buClr>
            </a:pPr>
            <a:r>
              <a:rPr lang="el-GR" sz="2600" dirty="0">
                <a:solidFill>
                  <a:schemeClr val="accent1"/>
                </a:solidFill>
              </a:rPr>
              <a:t>Μεγάλο βήμα </a:t>
            </a:r>
            <a:r>
              <a:rPr lang="el-GR" sz="2600" dirty="0"/>
              <a:t>προς ένα επιτυχημένο έργο!
</a:t>
            </a:r>
            <a:r>
              <a:rPr lang="el-GR" sz="2600" dirty="0">
                <a:solidFill>
                  <a:schemeClr val="accent1"/>
                </a:solidFill>
              </a:rPr>
              <a:t>Στρατηγική οργάνωση ιδεών</a:t>
            </a:r>
            <a:r>
              <a:rPr lang="el-GR" sz="2600" dirty="0"/>
              <a:t>, υλικών και διαδικασιών για την επίτευξη του στόχου ή του στόχου του έργου, του αποτελέσματος και του αποτελέσματος. 
Μία από τις πρώτες ευθύνες του </a:t>
            </a:r>
            <a:r>
              <a:rPr lang="el-GR" sz="2600" dirty="0">
                <a:solidFill>
                  <a:schemeClr val="accent1"/>
                </a:solidFill>
              </a:rPr>
              <a:t>διαχειριστή έργου </a:t>
            </a:r>
            <a:r>
              <a:rPr lang="el-GR" sz="2600" dirty="0"/>
              <a:t>για ένα συγκεκριμένο έργο. 
</a:t>
            </a:r>
            <a:r>
              <a:rPr lang="el-GR" sz="2600" dirty="0">
                <a:solidFill>
                  <a:schemeClr val="accent1"/>
                </a:solidFill>
              </a:rPr>
              <a:t>Στάδιο του κύκλου του έργου </a:t>
            </a:r>
            <a:r>
              <a:rPr lang="el-GR" sz="2600" dirty="0"/>
              <a:t>που περιλαμβάνει τη συλλογή αποφάσεων σχετικά με τον σχεδιασμό του τρόπου διαχείρισης και διακυβέρνησης ενός έργου στο στάδιο υλοποίησης.
Μια βήμα προς βήμα άποψη εισάγει ένα σχέδιο έργου κατά την άποψη των τριπλών περιορισμών ενός έργου (πεδίο </a:t>
            </a:r>
            <a:r>
              <a:rPr lang="el-GR" sz="2600" dirty="0">
                <a:solidFill>
                  <a:schemeClr val="accent1"/>
                </a:solidFill>
              </a:rPr>
              <a:t>εφαρμογής - χρόνος - κόστος</a:t>
            </a:r>
            <a:r>
              <a:rPr lang="el-GR" sz="2600" dirty="0"/>
              <a:t>). 
</a:t>
            </a:r>
            <a:endParaRPr lang="en-GB" sz="2600" dirty="0"/>
          </a:p>
        </p:txBody>
      </p:sp>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977706" y="927652"/>
            <a:ext cx="9965276" cy="763036"/>
          </a:xfrm>
        </p:spPr>
        <p:txBody>
          <a:bodyPr>
            <a:normAutofit fontScale="90000"/>
          </a:bodyPr>
          <a:lstStyle/>
          <a:p>
            <a:r>
              <a:rPr lang="el-GR" sz="3600" b="1" dirty="0">
                <a:solidFill>
                  <a:srgbClr val="124591"/>
                </a:solidFill>
              </a:rPr>
              <a:t>Σχεδιασμός Έργου: Περιγραφή
</a:t>
            </a:r>
            <a:endParaRPr lang="en-GB" sz="3600" b="1" dirty="0">
              <a:solidFill>
                <a:srgbClr val="124591"/>
              </a:solidFill>
            </a:endParaRPr>
          </a:p>
        </p:txBody>
      </p:sp>
      <p:pic>
        <p:nvPicPr>
          <p:cNvPr id="2" name="Picture 1">
            <a:extLst>
              <a:ext uri="{FF2B5EF4-FFF2-40B4-BE49-F238E27FC236}">
                <a16:creationId xmlns:a16="http://schemas.microsoft.com/office/drawing/2014/main" id="{558EDD5C-2F79-4946-9317-82F3A8324E01}"/>
              </a:ext>
            </a:extLst>
          </p:cNvPr>
          <p:cNvPicPr>
            <a:picLocks noChangeAspect="1"/>
          </p:cNvPicPr>
          <p:nvPr/>
        </p:nvPicPr>
        <p:blipFill>
          <a:blip r:embed="rId4"/>
          <a:stretch>
            <a:fillRect/>
          </a:stretch>
        </p:blipFill>
        <p:spPr>
          <a:xfrm>
            <a:off x="7724531" y="464234"/>
            <a:ext cx="3288027" cy="2072184"/>
          </a:xfrm>
          <a:prstGeom prst="rect">
            <a:avLst/>
          </a:prstGeom>
        </p:spPr>
      </p:pic>
    </p:spTree>
    <p:extLst>
      <p:ext uri="{BB962C8B-B14F-4D97-AF65-F5344CB8AC3E}">
        <p14:creationId xmlns:p14="http://schemas.microsoft.com/office/powerpoint/2010/main" val="218949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04EF615-F8ED-4D5B-8B21-05486DDC7BD5}"/>
              </a:ext>
            </a:extLst>
          </p:cNvPr>
          <p:cNvSpPr>
            <a:spLocks noGrp="1"/>
          </p:cNvSpPr>
          <p:nvPr>
            <p:ph idx="1"/>
          </p:nvPr>
        </p:nvSpPr>
        <p:spPr>
          <a:xfrm>
            <a:off x="838200" y="1690688"/>
            <a:ext cx="10515600" cy="4351338"/>
          </a:xfrm>
        </p:spPr>
        <p:txBody>
          <a:bodyPr>
            <a:normAutofit/>
          </a:bodyPr>
          <a:lstStyle/>
          <a:p>
            <a:pPr algn="just">
              <a:buClr>
                <a:schemeClr val="tx1"/>
              </a:buClr>
            </a:pPr>
            <a:r>
              <a:rPr lang="el-GR" dirty="0"/>
              <a:t>Συνολική περιγραφή του έργου (</a:t>
            </a:r>
            <a:r>
              <a:rPr lang="el-GR" dirty="0">
                <a:solidFill>
                  <a:srgbClr val="FF0000"/>
                </a:solidFill>
              </a:rPr>
              <a:t>σχέδιο έργου</a:t>
            </a:r>
            <a:r>
              <a:rPr lang="el-GR" dirty="0"/>
              <a:t>).
</a:t>
            </a:r>
            <a:r>
              <a:rPr lang="el-GR" dirty="0">
                <a:solidFill>
                  <a:schemeClr val="accent1"/>
                </a:solidFill>
              </a:rPr>
              <a:t>Αρμοδιότητες</a:t>
            </a:r>
            <a:r>
              <a:rPr lang="el-GR" dirty="0"/>
              <a:t> για την ολοκλήρωση του έργου</a:t>
            </a:r>
            <a:r>
              <a:rPr lang="en-GB" dirty="0"/>
              <a:t>.</a:t>
            </a:r>
          </a:p>
          <a:p>
            <a:pPr algn="just">
              <a:buClr>
                <a:schemeClr val="tx1"/>
              </a:buClr>
            </a:pPr>
            <a:r>
              <a:rPr lang="el-GR" dirty="0">
                <a:solidFill>
                  <a:schemeClr val="accent1"/>
                </a:solidFill>
              </a:rPr>
              <a:t>Σκοποί/στόχοι</a:t>
            </a:r>
            <a:r>
              <a:rPr lang="el-GR" dirty="0"/>
              <a:t>, </a:t>
            </a:r>
            <a:r>
              <a:rPr lang="el-GR" dirty="0">
                <a:solidFill>
                  <a:schemeClr val="accent1"/>
                </a:solidFill>
              </a:rPr>
              <a:t>αποτελέσματα</a:t>
            </a:r>
            <a:r>
              <a:rPr lang="el-GR" dirty="0"/>
              <a:t> και </a:t>
            </a:r>
            <a:r>
              <a:rPr lang="el-GR" dirty="0" err="1">
                <a:solidFill>
                  <a:schemeClr val="accent1"/>
                </a:solidFill>
              </a:rPr>
              <a:t>εκκροές</a:t>
            </a:r>
            <a:r>
              <a:rPr lang="el-GR" dirty="0"/>
              <a:t> του έργου</a:t>
            </a:r>
            <a:r>
              <a:rPr lang="en-GB" dirty="0"/>
              <a:t>. </a:t>
            </a:r>
          </a:p>
          <a:p>
            <a:pPr algn="just">
              <a:buClr>
                <a:schemeClr val="tx1"/>
              </a:buClr>
            </a:pPr>
            <a:r>
              <a:rPr lang="el-GR" dirty="0"/>
              <a:t>Περιγραφή του πότε θα επιτευχθούν όλες οι ρυθμίσεις του έργου (στόχοι, αποτελέσματα και </a:t>
            </a:r>
            <a:r>
              <a:rPr lang="el-GR" dirty="0" err="1"/>
              <a:t>εκκροές</a:t>
            </a:r>
            <a:r>
              <a:rPr lang="el-GR" dirty="0"/>
              <a:t>)</a:t>
            </a:r>
            <a:r>
              <a:rPr lang="en-GB" dirty="0"/>
              <a:t>.</a:t>
            </a:r>
          </a:p>
          <a:p>
            <a:pPr algn="just">
              <a:buClr>
                <a:schemeClr val="tx1"/>
              </a:buClr>
            </a:pPr>
            <a:r>
              <a:rPr lang="el-GR" dirty="0">
                <a:solidFill>
                  <a:schemeClr val="accent1"/>
                </a:solidFill>
              </a:rPr>
              <a:t>Χρονοδιάγραμμα</a:t>
            </a:r>
            <a:r>
              <a:rPr lang="el-GR" dirty="0"/>
              <a:t> για το πότε θα ολοκληρωθούν τα κύρια παραδοτέα, προϊόντα ή λειτουργίες</a:t>
            </a:r>
            <a:r>
              <a:rPr lang="en-GB" dirty="0"/>
              <a:t>. </a:t>
            </a:r>
          </a:p>
          <a:p>
            <a:pPr algn="just">
              <a:buClr>
                <a:schemeClr val="tx1"/>
              </a:buClr>
            </a:pPr>
            <a:r>
              <a:rPr lang="el-GR" dirty="0">
                <a:solidFill>
                  <a:schemeClr val="accent1"/>
                </a:solidFill>
              </a:rPr>
              <a:t>Εκτίμηση</a:t>
            </a:r>
            <a:r>
              <a:rPr lang="el-GR" dirty="0"/>
              <a:t> του προϋπολογισμού και περιγράφει τον τρόπο παρακολούθησης και αξιολόγησης της προόδου του έργου</a:t>
            </a:r>
            <a:r>
              <a:rPr lang="en-GB" dirty="0"/>
              <a:t>. </a:t>
            </a:r>
          </a:p>
        </p:txBody>
      </p:sp>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949570" y="927652"/>
            <a:ext cx="9993412" cy="763036"/>
          </a:xfrm>
        </p:spPr>
        <p:txBody>
          <a:bodyPr>
            <a:normAutofit fontScale="90000"/>
          </a:bodyPr>
          <a:lstStyle/>
          <a:p>
            <a:r>
              <a:rPr lang="el-GR" sz="3600" b="1" dirty="0">
                <a:solidFill>
                  <a:srgbClr val="124591"/>
                </a:solidFill>
              </a:rPr>
              <a:t>Σχεδιασμός έργου: Εστίαση 
</a:t>
            </a:r>
            <a:endParaRPr lang="en-GB" sz="3600" b="1" dirty="0">
              <a:solidFill>
                <a:srgbClr val="124591"/>
              </a:solidFill>
            </a:endParaRPr>
          </a:p>
        </p:txBody>
      </p:sp>
      <p:pic>
        <p:nvPicPr>
          <p:cNvPr id="9" name="Picture 8">
            <a:extLst>
              <a:ext uri="{FF2B5EF4-FFF2-40B4-BE49-F238E27FC236}">
                <a16:creationId xmlns:a16="http://schemas.microsoft.com/office/drawing/2014/main" id="{7692FF3E-B84F-4D74-A314-238FB0F1A3D3}"/>
              </a:ext>
            </a:extLst>
          </p:cNvPr>
          <p:cNvPicPr>
            <a:picLocks noChangeAspect="1"/>
          </p:cNvPicPr>
          <p:nvPr/>
        </p:nvPicPr>
        <p:blipFill>
          <a:blip r:embed="rId4"/>
          <a:stretch>
            <a:fillRect/>
          </a:stretch>
        </p:blipFill>
        <p:spPr>
          <a:xfrm>
            <a:off x="7699892" y="777211"/>
            <a:ext cx="3653908" cy="1826954"/>
          </a:xfrm>
          <a:prstGeom prst="rect">
            <a:avLst/>
          </a:prstGeom>
        </p:spPr>
      </p:pic>
    </p:spTree>
    <p:extLst>
      <p:ext uri="{BB962C8B-B14F-4D97-AF65-F5344CB8AC3E}">
        <p14:creationId xmlns:p14="http://schemas.microsoft.com/office/powerpoint/2010/main" val="344937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881448" y="768628"/>
            <a:ext cx="9763539" cy="763036"/>
          </a:xfrm>
        </p:spPr>
        <p:txBody>
          <a:bodyPr>
            <a:normAutofit fontScale="90000"/>
          </a:bodyPr>
          <a:lstStyle/>
          <a:p>
            <a:r>
              <a:rPr lang="el-GR" sz="3600" b="1" dirty="0">
                <a:solidFill>
                  <a:srgbClr val="124591"/>
                </a:solidFill>
              </a:rPr>
              <a:t>Σχεδιασμός έργου: Ροή εργασιών 
</a:t>
            </a:r>
            <a:endParaRPr lang="en-GB" sz="3600" b="1" dirty="0">
              <a:solidFill>
                <a:srgbClr val="124591"/>
              </a:solidFill>
            </a:endParaRPr>
          </a:p>
        </p:txBody>
      </p:sp>
      <p:pic>
        <p:nvPicPr>
          <p:cNvPr id="1026" name="image52.png">
            <a:extLst>
              <a:ext uri="{FF2B5EF4-FFF2-40B4-BE49-F238E27FC236}">
                <a16:creationId xmlns:a16="http://schemas.microsoft.com/office/drawing/2014/main" id="{B5A0A4BB-CA9E-4291-91E2-DD330B82C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448" y="1531664"/>
            <a:ext cx="10475668" cy="417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délník 1"/>
          <p:cNvSpPr/>
          <p:nvPr/>
        </p:nvSpPr>
        <p:spPr>
          <a:xfrm>
            <a:off x="789525" y="5635841"/>
            <a:ext cx="1919115" cy="276999"/>
          </a:xfrm>
          <a:prstGeom prst="rect">
            <a:avLst/>
          </a:prstGeom>
        </p:spPr>
        <p:txBody>
          <a:bodyPr wrap="none">
            <a:spAutoFit/>
          </a:bodyPr>
          <a:lstStyle/>
          <a:p>
            <a:pPr indent="-1270" algn="just">
              <a:spcAft>
                <a:spcPts val="600"/>
              </a:spcAft>
            </a:pPr>
            <a:r>
              <a:rPr lang="cs-CZ" sz="1200" dirty="0">
                <a:solidFill>
                  <a:srgbClr val="000000"/>
                </a:solidFill>
                <a:ea typeface="Times New Roman" panose="02020603050405020304" pitchFamily="18" charset="0"/>
              </a:rPr>
              <a:t>Source: </a:t>
            </a:r>
            <a:r>
              <a:rPr lang="cs-CZ" sz="1200" dirty="0" err="1">
                <a:solidFill>
                  <a:srgbClr val="000000"/>
                </a:solidFill>
                <a:ea typeface="Times New Roman" panose="02020603050405020304" pitchFamily="18" charset="0"/>
              </a:rPr>
              <a:t>Ray</a:t>
            </a:r>
            <a:r>
              <a:rPr lang="cs-CZ" sz="1200" dirty="0">
                <a:solidFill>
                  <a:srgbClr val="000000"/>
                </a:solidFill>
                <a:ea typeface="Times New Roman" panose="02020603050405020304" pitchFamily="18" charset="0"/>
              </a:rPr>
              <a:t> [online] (2018)</a:t>
            </a:r>
            <a:endParaRPr lang="cs-CZ"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37479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7069016" y="168506"/>
            <a:ext cx="4100732" cy="763036"/>
          </a:xfrm>
        </p:spPr>
        <p:txBody>
          <a:bodyPr>
            <a:normAutofit fontScale="90000"/>
          </a:bodyPr>
          <a:lstStyle/>
          <a:p>
            <a:r>
              <a:rPr lang="el-GR" sz="3600" b="1" dirty="0">
                <a:solidFill>
                  <a:srgbClr val="124591"/>
                </a:solidFill>
              </a:rPr>
              <a:t>Πεδίο εργασίας (</a:t>
            </a:r>
            <a:r>
              <a:rPr lang="en-US" sz="3600" b="1" dirty="0">
                <a:solidFill>
                  <a:srgbClr val="124591"/>
                </a:solidFill>
              </a:rPr>
              <a:t>SOW)
</a:t>
            </a:r>
            <a:endParaRPr lang="cs-CZ" sz="3600" b="1" dirty="0">
              <a:solidFill>
                <a:srgbClr val="124591"/>
              </a:solidFill>
            </a:endParaRPr>
          </a:p>
        </p:txBody>
      </p:sp>
      <p:sp>
        <p:nvSpPr>
          <p:cNvPr id="4" name="Content Placeholder 4">
            <a:extLst>
              <a:ext uri="{FF2B5EF4-FFF2-40B4-BE49-F238E27FC236}">
                <a16:creationId xmlns:a16="http://schemas.microsoft.com/office/drawing/2014/main" id="{D7F633ED-AF8F-4898-94C1-75EA298CF2B5}"/>
              </a:ext>
            </a:extLst>
          </p:cNvPr>
          <p:cNvSpPr>
            <a:spLocks noGrp="1"/>
          </p:cNvSpPr>
          <p:nvPr>
            <p:ph idx="1"/>
          </p:nvPr>
        </p:nvSpPr>
        <p:spPr>
          <a:xfrm>
            <a:off x="921434" y="1348843"/>
            <a:ext cx="10564838" cy="4911279"/>
          </a:xfrm>
        </p:spPr>
        <p:txBody>
          <a:bodyPr>
            <a:normAutofit fontScale="85000" lnSpcReduction="20000"/>
          </a:bodyPr>
          <a:lstStyle/>
          <a:p>
            <a:pPr algn="just">
              <a:lnSpc>
                <a:spcPct val="100000"/>
              </a:lnSpc>
              <a:spcBef>
                <a:spcPts val="0"/>
              </a:spcBef>
              <a:spcAft>
                <a:spcPts val="600"/>
              </a:spcAft>
            </a:pPr>
            <a:r>
              <a:rPr lang="el-GR" sz="2400" dirty="0"/>
              <a:t>Ένα από τα πιο σημαντικά έγγραφα που πρέπει να χρησιμοποιήσετε κατά το </a:t>
            </a:r>
            <a:r>
              <a:rPr lang="el-GR" sz="2400" dirty="0">
                <a:solidFill>
                  <a:schemeClr val="accent1"/>
                </a:solidFill>
              </a:rPr>
              <a:t>σχεδιασμό ενός έργου</a:t>
            </a:r>
            <a:r>
              <a:rPr lang="el-GR" sz="2400" dirty="0"/>
              <a:t>. 
Η SOW διασφαλίζει ότι οι </a:t>
            </a:r>
            <a:r>
              <a:rPr lang="el-GR" sz="2400" dirty="0">
                <a:solidFill>
                  <a:schemeClr val="accent1"/>
                </a:solidFill>
              </a:rPr>
              <a:t>προσδοκίες είναι σαφείς και συμφωνημένες </a:t>
            </a:r>
            <a:r>
              <a:rPr lang="el-GR" sz="2400" dirty="0"/>
              <a:t>και ότι όλοι οι ενδιαφερόμενοι γνωρίζουν ακριβώς τι πρέπει να κάνουν. 
</a:t>
            </a:r>
            <a:r>
              <a:rPr lang="el-GR" sz="2400" b="1" dirty="0">
                <a:solidFill>
                  <a:srgbClr val="C00000"/>
                </a:solidFill>
              </a:rPr>
              <a:t>Ένα αποτελεσματικό SOW θα πρέπει να περιλαμβάνει χαρακτηριστικά του έργου όπως</a:t>
            </a:r>
            <a:r>
              <a:rPr lang="cs-CZ" sz="2400" b="1" dirty="0">
                <a:solidFill>
                  <a:srgbClr val="C00000"/>
                </a:solidFill>
              </a:rPr>
              <a:t>:</a:t>
            </a:r>
            <a:endParaRPr lang="en-GB" sz="2400" b="1" dirty="0">
              <a:solidFill>
                <a:srgbClr val="C00000"/>
              </a:solidFill>
            </a:endParaRPr>
          </a:p>
          <a:p>
            <a:pPr lvl="1" algn="just">
              <a:lnSpc>
                <a:spcPct val="100000"/>
              </a:lnSpc>
              <a:spcBef>
                <a:spcPts val="0"/>
              </a:spcBef>
              <a:spcAft>
                <a:spcPts val="600"/>
              </a:spcAft>
              <a:buClr>
                <a:schemeClr val="tx1"/>
              </a:buClr>
            </a:pPr>
            <a:r>
              <a:rPr lang="el-GR" sz="2200" b="1" dirty="0">
                <a:solidFill>
                  <a:srgbClr val="124591"/>
                </a:solidFill>
              </a:rPr>
              <a:t>Στόχοι του έργου</a:t>
            </a:r>
            <a:r>
              <a:rPr lang="en-GB" sz="2200" dirty="0"/>
              <a:t>: </a:t>
            </a:r>
            <a:r>
              <a:rPr lang="el-GR" sz="2200" dirty="0"/>
              <a:t>Ποιο είναι το ζήτημα που αντιμετωπίζετε και τι θέλετε να επιτύχετε με αυτό το έργο;</a:t>
            </a:r>
            <a:endParaRPr lang="en-GB" sz="2200" dirty="0"/>
          </a:p>
          <a:p>
            <a:pPr lvl="1" algn="just">
              <a:lnSpc>
                <a:spcPct val="100000"/>
              </a:lnSpc>
              <a:spcBef>
                <a:spcPts val="0"/>
              </a:spcBef>
              <a:spcAft>
                <a:spcPts val="600"/>
              </a:spcAft>
              <a:buClr>
                <a:schemeClr val="tx1"/>
              </a:buClr>
            </a:pPr>
            <a:r>
              <a:rPr lang="el-GR" sz="2200" b="1" dirty="0">
                <a:solidFill>
                  <a:srgbClr val="124591"/>
                </a:solidFill>
              </a:rPr>
              <a:t>Πρόγραμμα/Ορόσημα</a:t>
            </a:r>
            <a:r>
              <a:rPr lang="en-GB" sz="2200" dirty="0"/>
              <a:t>: </a:t>
            </a:r>
            <a:r>
              <a:rPr lang="el-GR" sz="2200" dirty="0"/>
              <a:t>Πότε ξεκινά το έργο και πότε πρέπει να ολοκληρωθεί; </a:t>
            </a:r>
            <a:br>
              <a:rPr lang="el-GR" sz="2200" dirty="0"/>
            </a:br>
            <a:r>
              <a:rPr lang="el-GR" sz="2200" dirty="0"/>
              <a:t>Ποια είναι τα σημαντικότερα ορόσημα ή φάσεις του έργου που σας επιτρέπουν να παρακολουθείτε και να μετράτε την πρόοδο;
</a:t>
            </a:r>
            <a:r>
              <a:rPr lang="el-GR" sz="2200" b="1" dirty="0">
                <a:solidFill>
                  <a:srgbClr val="124591"/>
                </a:solidFill>
              </a:rPr>
              <a:t>Μεμονωμένες εργασίες</a:t>
            </a:r>
            <a:r>
              <a:rPr lang="en-GB" sz="2200" dirty="0"/>
              <a:t>: </a:t>
            </a:r>
            <a:r>
              <a:rPr lang="el-GR" sz="2200" dirty="0"/>
              <a:t>Τι ακριβώς πρέπει να γίνει για να ολοκληρωθεί από τώρα και στο εξής το έργο;</a:t>
            </a:r>
            <a:endParaRPr lang="en-US" sz="2200" dirty="0"/>
          </a:p>
          <a:p>
            <a:pPr lvl="1" algn="just">
              <a:lnSpc>
                <a:spcPct val="100000"/>
              </a:lnSpc>
              <a:spcBef>
                <a:spcPts val="0"/>
              </a:spcBef>
              <a:spcAft>
                <a:spcPts val="600"/>
              </a:spcAft>
              <a:buClr>
                <a:schemeClr val="tx1"/>
              </a:buClr>
            </a:pPr>
            <a:r>
              <a:rPr lang="el-GR" sz="2200" b="1" dirty="0">
                <a:solidFill>
                  <a:srgbClr val="124591"/>
                </a:solidFill>
              </a:rPr>
              <a:t>Παραδοτέα</a:t>
            </a:r>
            <a:r>
              <a:rPr lang="en-GB" sz="2200" dirty="0"/>
              <a:t>: </a:t>
            </a:r>
            <a:r>
              <a:rPr lang="el-GR" sz="2200" dirty="0"/>
              <a:t>Τι χρειάζεστε στο τέλος του έργου; </a:t>
            </a:r>
            <a:endParaRPr lang="en-GB" sz="2200" dirty="0"/>
          </a:p>
          <a:p>
            <a:pPr lvl="1" algn="just">
              <a:lnSpc>
                <a:spcPct val="100000"/>
              </a:lnSpc>
              <a:spcBef>
                <a:spcPts val="0"/>
              </a:spcBef>
              <a:spcAft>
                <a:spcPts val="600"/>
              </a:spcAft>
              <a:buClr>
                <a:schemeClr val="tx1"/>
              </a:buClr>
            </a:pPr>
            <a:r>
              <a:rPr lang="el-GR" sz="2200" b="1" dirty="0">
                <a:solidFill>
                  <a:srgbClr val="124591"/>
                </a:solidFill>
              </a:rPr>
              <a:t>Πληροφορίες πληρωμής</a:t>
            </a:r>
            <a:r>
              <a:rPr lang="en-GB" sz="2200" dirty="0"/>
              <a:t>: </a:t>
            </a:r>
            <a:r>
              <a:rPr lang="el-GR" sz="2200" dirty="0"/>
              <a:t>Πόσο θα κοστίσει το έργο και πώς θα πληρώσετε την ομάδα;
</a:t>
            </a:r>
            <a:r>
              <a:rPr lang="el-GR" sz="2200" b="1" dirty="0">
                <a:solidFill>
                  <a:srgbClr val="124591"/>
                </a:solidFill>
              </a:rPr>
              <a:t>Αναμενόμενα αποτελέσματα</a:t>
            </a:r>
            <a:r>
              <a:rPr lang="el-GR" sz="2200" dirty="0"/>
              <a:t>: Η απάντηση στη δήλωση προβλήματος</a:t>
            </a:r>
            <a:r>
              <a:rPr lang="en-GB" sz="2200" dirty="0"/>
              <a:t>. </a:t>
            </a:r>
          </a:p>
          <a:p>
            <a:pPr lvl="1" algn="just">
              <a:lnSpc>
                <a:spcPct val="100000"/>
              </a:lnSpc>
              <a:spcBef>
                <a:spcPts val="0"/>
              </a:spcBef>
              <a:spcAft>
                <a:spcPts val="600"/>
              </a:spcAft>
              <a:buClr>
                <a:schemeClr val="tx1"/>
              </a:buClr>
            </a:pPr>
            <a:r>
              <a:rPr lang="el-GR" sz="2200" b="1" dirty="0">
                <a:solidFill>
                  <a:srgbClr val="124591"/>
                </a:solidFill>
              </a:rPr>
              <a:t>Όροι, Προϋποθέσεις και Απαιτήσεις</a:t>
            </a:r>
            <a:r>
              <a:rPr lang="en-GB" sz="2200" dirty="0"/>
              <a:t>: </a:t>
            </a:r>
            <a:r>
              <a:rPr lang="el-GR" sz="2200" dirty="0"/>
              <a:t>Καθορίστε τους όρους που χρησιμοποιείτε στο SOW και διευκρινίστε τυχόν απαραίτητες προϋποθέσεις ή απαιτήσεις που δεν είναι ακόμη σαφείς</a:t>
            </a:r>
            <a:r>
              <a:rPr lang="en-GB" sz="2200" dirty="0"/>
              <a:t>.</a:t>
            </a:r>
          </a:p>
        </p:txBody>
      </p:sp>
    </p:spTree>
    <p:extLst>
      <p:ext uri="{BB962C8B-B14F-4D97-AF65-F5344CB8AC3E}">
        <p14:creationId xmlns:p14="http://schemas.microsoft.com/office/powerpoint/2010/main" val="117361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6464105" y="199937"/>
            <a:ext cx="4733985" cy="763036"/>
          </a:xfrm>
        </p:spPr>
        <p:txBody>
          <a:bodyPr>
            <a:normAutofit fontScale="90000"/>
          </a:bodyPr>
          <a:lstStyle/>
          <a:p>
            <a:pPr algn="r"/>
            <a:r>
              <a:rPr lang="el-GR" sz="3600" b="1" dirty="0">
                <a:solidFill>
                  <a:srgbClr val="124591"/>
                </a:solidFill>
              </a:rPr>
              <a:t>Πώς να σχεδιάσετε ένα έργο</a:t>
            </a:r>
            <a:r>
              <a:rPr lang="en-GB" sz="3600" b="1" dirty="0">
                <a:solidFill>
                  <a:srgbClr val="124591"/>
                </a:solidFill>
              </a:rPr>
              <a:t>? </a:t>
            </a:r>
          </a:p>
        </p:txBody>
      </p:sp>
      <p:sp>
        <p:nvSpPr>
          <p:cNvPr id="4" name="Content Placeholder 4">
            <a:extLst>
              <a:ext uri="{FF2B5EF4-FFF2-40B4-BE49-F238E27FC236}">
                <a16:creationId xmlns:a16="http://schemas.microsoft.com/office/drawing/2014/main" id="{D7F633ED-AF8F-4898-94C1-75EA298CF2B5}"/>
              </a:ext>
            </a:extLst>
          </p:cNvPr>
          <p:cNvSpPr>
            <a:spLocks noGrp="1"/>
          </p:cNvSpPr>
          <p:nvPr>
            <p:ph idx="1"/>
          </p:nvPr>
        </p:nvSpPr>
        <p:spPr>
          <a:xfrm>
            <a:off x="1069143" y="1466316"/>
            <a:ext cx="10727533" cy="4351338"/>
          </a:xfrm>
        </p:spPr>
        <p:txBody>
          <a:bodyPr>
            <a:noAutofit/>
          </a:bodyPr>
          <a:lstStyle/>
          <a:p>
            <a:pPr marL="0" indent="0">
              <a:lnSpc>
                <a:spcPct val="100000"/>
              </a:lnSpc>
              <a:buNone/>
            </a:pPr>
            <a:r>
              <a:rPr lang="el-GR" b="1" dirty="0">
                <a:solidFill>
                  <a:srgbClr val="C00000"/>
                </a:solidFill>
              </a:rPr>
              <a:t>Το στάδιο του σχεδιασμού περιλαμβάνει συνήθως</a:t>
            </a:r>
            <a:r>
              <a:rPr lang="en-GB" b="1" dirty="0">
                <a:solidFill>
                  <a:srgbClr val="C00000"/>
                </a:solidFill>
              </a:rPr>
              <a:t>: </a:t>
            </a:r>
          </a:p>
          <a:p>
            <a:pPr marL="457200" indent="-457200">
              <a:lnSpc>
                <a:spcPct val="100000"/>
              </a:lnSpc>
              <a:buAutoNum type="arabicPeriod"/>
            </a:pPr>
            <a:r>
              <a:rPr lang="el-GR" sz="2400" dirty="0"/>
              <a:t>Εκτίμηση του χρόνου και του προϋπολογισμού του έργου.
Ορόσημα.
Προγραμματισμός.
Προϋπολογισμός
Πόροι.
Εκτίμηση κινδύνου.
Επικοινωνία.
Παρακολούθηση και έλεγχος.</a:t>
            </a:r>
            <a:endParaRPr lang="en-GB" sz="2400" dirty="0"/>
          </a:p>
        </p:txBody>
      </p:sp>
      <p:pic>
        <p:nvPicPr>
          <p:cNvPr id="3" name="Picture 2">
            <a:extLst>
              <a:ext uri="{FF2B5EF4-FFF2-40B4-BE49-F238E27FC236}">
                <a16:creationId xmlns:a16="http://schemas.microsoft.com/office/drawing/2014/main" id="{DAB1636C-2BCB-48A8-A121-415706EE894C}"/>
              </a:ext>
            </a:extLst>
          </p:cNvPr>
          <p:cNvPicPr>
            <a:picLocks noChangeAspect="1"/>
          </p:cNvPicPr>
          <p:nvPr/>
        </p:nvPicPr>
        <p:blipFill>
          <a:blip r:embed="rId4"/>
          <a:stretch>
            <a:fillRect/>
          </a:stretch>
        </p:blipFill>
        <p:spPr>
          <a:xfrm>
            <a:off x="6096000" y="1702288"/>
            <a:ext cx="4736125" cy="3453424"/>
          </a:xfrm>
          <a:prstGeom prst="rect">
            <a:avLst/>
          </a:prstGeom>
        </p:spPr>
      </p:pic>
    </p:spTree>
    <p:extLst>
      <p:ext uri="{BB962C8B-B14F-4D97-AF65-F5344CB8AC3E}">
        <p14:creationId xmlns:p14="http://schemas.microsoft.com/office/powerpoint/2010/main" val="59410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7070855" y="161473"/>
            <a:ext cx="4127235" cy="763036"/>
          </a:xfrm>
        </p:spPr>
        <p:txBody>
          <a:bodyPr>
            <a:normAutofit fontScale="90000"/>
          </a:bodyPr>
          <a:lstStyle/>
          <a:p>
            <a:pPr algn="r"/>
            <a:r>
              <a:rPr lang="el-GR" sz="3600" b="1" dirty="0">
                <a:solidFill>
                  <a:srgbClr val="124591"/>
                </a:solidFill>
              </a:rPr>
              <a:t>Χαρακτηριστικά σταδίου σχεδιασμού
</a:t>
            </a:r>
            <a:endParaRPr lang="en-GB" sz="3600" b="1" dirty="0">
              <a:solidFill>
                <a:srgbClr val="124591"/>
              </a:solidFill>
            </a:endParaRPr>
          </a:p>
        </p:txBody>
      </p:sp>
      <p:sp>
        <p:nvSpPr>
          <p:cNvPr id="4" name="Content Placeholder 4">
            <a:extLst>
              <a:ext uri="{FF2B5EF4-FFF2-40B4-BE49-F238E27FC236}">
                <a16:creationId xmlns:a16="http://schemas.microsoft.com/office/drawing/2014/main" id="{D7F633ED-AF8F-4898-94C1-75EA298CF2B5}"/>
              </a:ext>
            </a:extLst>
          </p:cNvPr>
          <p:cNvSpPr>
            <a:spLocks noGrp="1"/>
          </p:cNvSpPr>
          <p:nvPr>
            <p:ph idx="1"/>
          </p:nvPr>
        </p:nvSpPr>
        <p:spPr>
          <a:xfrm>
            <a:off x="984737" y="1107589"/>
            <a:ext cx="10388991" cy="4892282"/>
          </a:xfrm>
        </p:spPr>
        <p:txBody>
          <a:bodyPr>
            <a:noAutofit/>
          </a:bodyPr>
          <a:lstStyle/>
          <a:p>
            <a:pPr marL="266700" indent="-266700" algn="just">
              <a:lnSpc>
                <a:spcPct val="100000"/>
              </a:lnSpc>
              <a:buAutoNum type="arabicPeriod"/>
            </a:pPr>
            <a:r>
              <a:rPr lang="cs-CZ" b="1" dirty="0">
                <a:solidFill>
                  <a:srgbClr val="124591"/>
                </a:solidFill>
              </a:rPr>
              <a:t> </a:t>
            </a:r>
            <a:r>
              <a:rPr lang="el-GR" b="1" dirty="0">
                <a:solidFill>
                  <a:srgbClr val="124591"/>
                </a:solidFill>
              </a:rPr>
              <a:t>Εκτίμηση του χρόνου και του προϋπολογισμού του έργου</a:t>
            </a:r>
            <a:endParaRPr lang="cs-CZ" b="1" dirty="0">
              <a:solidFill>
                <a:srgbClr val="124591"/>
              </a:solidFill>
            </a:endParaRPr>
          </a:p>
          <a:p>
            <a:pPr marL="0" indent="0" algn="just">
              <a:lnSpc>
                <a:spcPct val="100000"/>
              </a:lnSpc>
              <a:buNone/>
            </a:pPr>
            <a:endParaRPr lang="en-GB" b="1" dirty="0">
              <a:solidFill>
                <a:srgbClr val="124591"/>
              </a:solidFill>
            </a:endParaRPr>
          </a:p>
          <a:p>
            <a:pPr algn="just">
              <a:lnSpc>
                <a:spcPct val="100000"/>
              </a:lnSpc>
            </a:pPr>
            <a:r>
              <a:rPr lang="el-GR" sz="2400" dirty="0"/>
              <a:t>Ένα έργο πρέπει να είναι </a:t>
            </a:r>
            <a:r>
              <a:rPr lang="el-GR" sz="2400" dirty="0">
                <a:solidFill>
                  <a:srgbClr val="FF0000"/>
                </a:solidFill>
              </a:rPr>
              <a:t>ΕΝΤΟΣ ΧΡΟΝΟΥ </a:t>
            </a:r>
            <a:r>
              <a:rPr lang="el-GR" sz="2400" dirty="0"/>
              <a:t>ΚΑΙ </a:t>
            </a:r>
            <a:r>
              <a:rPr lang="el-GR" sz="2400" dirty="0">
                <a:solidFill>
                  <a:srgbClr val="FF0000"/>
                </a:solidFill>
              </a:rPr>
              <a:t>ΠΡΟΥΠΟΛΟΓΙΣΜΟΥ</a:t>
            </a:r>
            <a:endParaRPr lang="en-GB" sz="2200" b="1" dirty="0"/>
          </a:p>
          <a:p>
            <a:pPr algn="just">
              <a:lnSpc>
                <a:spcPct val="100000"/>
              </a:lnSpc>
              <a:buClr>
                <a:schemeClr val="tx1"/>
              </a:buClr>
            </a:pPr>
            <a:r>
              <a:rPr lang="el-GR" sz="2400" b="1" dirty="0">
                <a:solidFill>
                  <a:srgbClr val="C00000"/>
                </a:solidFill>
              </a:rPr>
              <a:t>Μέθοδοι που μπορούν να χρησιμοποιηθούν</a:t>
            </a:r>
            <a:r>
              <a:rPr lang="en-GB" sz="2400" b="1" dirty="0">
                <a:solidFill>
                  <a:srgbClr val="C00000"/>
                </a:solidFill>
              </a:rPr>
              <a:t>: </a:t>
            </a:r>
          </a:p>
          <a:p>
            <a:pPr lvl="1" algn="just">
              <a:lnSpc>
                <a:spcPct val="100000"/>
              </a:lnSpc>
              <a:buClr>
                <a:schemeClr val="tx1"/>
              </a:buClr>
            </a:pPr>
            <a:r>
              <a:rPr lang="el-GR" sz="2200" dirty="0">
                <a:solidFill>
                  <a:schemeClr val="accent1"/>
                </a:solidFill>
              </a:rPr>
              <a:t>Κόστος εργασίας </a:t>
            </a:r>
            <a:r>
              <a:rPr lang="el-GR" sz="2200" dirty="0"/>
              <a:t>– χωρίστε το έργο σε μικρές εργασίες και αναθέστε το κόστος. 
</a:t>
            </a:r>
            <a:r>
              <a:rPr lang="el-GR" sz="2200" dirty="0">
                <a:solidFill>
                  <a:schemeClr val="accent1"/>
                </a:solidFill>
              </a:rPr>
              <a:t>Διάρκειες δραστηριότητας </a:t>
            </a:r>
            <a:r>
              <a:rPr lang="el-GR" sz="2200" dirty="0"/>
              <a:t>– χωρίστε το έργο σε μικρές εργασίες και αναθέστε διάρκεια δραστηριότητας. 
</a:t>
            </a:r>
            <a:r>
              <a:rPr lang="el-GR" sz="2200" dirty="0">
                <a:solidFill>
                  <a:schemeClr val="accent1"/>
                </a:solidFill>
              </a:rPr>
              <a:t>Κόστος και χρονοδιάγραμμα </a:t>
            </a:r>
            <a:r>
              <a:rPr lang="el-GR" sz="2200" dirty="0"/>
              <a:t>- μόλις καθοριστεί το χρονοδιάγραμμα έργου κόστους δραστηριότητας, ο διαχειριστής έργου πρέπει να συνδέσει τις εκτιμήσεις έτσι ώστε να είναι σε θέση να καταλήξει σε κατά προσέγγιση ταμειακές ροές. Ο διαχειριστής πρέπει να εξετάσει τις δραστηριότητες που έχουν προγραμματιστεί και το κόστος που αποδίδεται σε κάθε δραστηριότητα για τον προγραμματισμό των πληρωμών</a:t>
            </a:r>
            <a:r>
              <a:rPr lang="en-GB" sz="2200" dirty="0"/>
              <a:t>.  </a:t>
            </a:r>
          </a:p>
          <a:p>
            <a:pPr marL="457200" indent="-457200" algn="just">
              <a:lnSpc>
                <a:spcPct val="100000"/>
              </a:lnSpc>
              <a:buAutoNum type="arabicPeriod"/>
            </a:pPr>
            <a:endParaRPr lang="en-GB" sz="2200" dirty="0"/>
          </a:p>
        </p:txBody>
      </p:sp>
      <p:pic>
        <p:nvPicPr>
          <p:cNvPr id="6" name="Picture 2">
            <a:extLst>
              <a:ext uri="{FF2B5EF4-FFF2-40B4-BE49-F238E27FC236}">
                <a16:creationId xmlns:a16="http://schemas.microsoft.com/office/drawing/2014/main" id="{91FBA441-578C-1D7A-E024-2E605754F29D}"/>
              </a:ext>
            </a:extLst>
          </p:cNvPr>
          <p:cNvPicPr>
            <a:picLocks noChangeAspect="1"/>
          </p:cNvPicPr>
          <p:nvPr/>
        </p:nvPicPr>
        <p:blipFill>
          <a:blip r:embed="rId4"/>
          <a:stretch>
            <a:fillRect/>
          </a:stretch>
        </p:blipFill>
        <p:spPr>
          <a:xfrm>
            <a:off x="9895051" y="1729417"/>
            <a:ext cx="1727906" cy="1854087"/>
          </a:xfrm>
          <a:prstGeom prst="rect">
            <a:avLst/>
          </a:prstGeom>
        </p:spPr>
      </p:pic>
    </p:spTree>
    <p:extLst>
      <p:ext uri="{BB962C8B-B14F-4D97-AF65-F5344CB8AC3E}">
        <p14:creationId xmlns:p14="http://schemas.microsoft.com/office/powerpoint/2010/main" val="29515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7090117" y="182574"/>
            <a:ext cx="4100939" cy="763036"/>
          </a:xfrm>
        </p:spPr>
        <p:txBody>
          <a:bodyPr>
            <a:normAutofit fontScale="90000"/>
          </a:bodyPr>
          <a:lstStyle/>
          <a:p>
            <a:pPr algn="r"/>
            <a:r>
              <a:rPr lang="el-GR" sz="3600" b="1" dirty="0">
                <a:solidFill>
                  <a:srgbClr val="124591"/>
                </a:solidFill>
              </a:rPr>
              <a:t>Χαρακτηριστικά σταδίου σχεδιασμού
</a:t>
            </a:r>
            <a:endParaRPr lang="en-GB" sz="3600" b="1" dirty="0">
              <a:solidFill>
                <a:srgbClr val="124591"/>
              </a:solidFill>
            </a:endParaRPr>
          </a:p>
        </p:txBody>
      </p:sp>
      <p:sp>
        <p:nvSpPr>
          <p:cNvPr id="4" name="Content Placeholder 4">
            <a:extLst>
              <a:ext uri="{FF2B5EF4-FFF2-40B4-BE49-F238E27FC236}">
                <a16:creationId xmlns:a16="http://schemas.microsoft.com/office/drawing/2014/main" id="{D7F633ED-AF8F-4898-94C1-75EA298CF2B5}"/>
              </a:ext>
            </a:extLst>
          </p:cNvPr>
          <p:cNvSpPr>
            <a:spLocks noGrp="1"/>
          </p:cNvSpPr>
          <p:nvPr>
            <p:ph idx="1"/>
          </p:nvPr>
        </p:nvSpPr>
        <p:spPr>
          <a:xfrm>
            <a:off x="817354" y="1010543"/>
            <a:ext cx="10654849" cy="5107679"/>
          </a:xfrm>
        </p:spPr>
        <p:txBody>
          <a:bodyPr>
            <a:noAutofit/>
          </a:bodyPr>
          <a:lstStyle/>
          <a:p>
            <a:pPr marL="0" indent="0" algn="just">
              <a:lnSpc>
                <a:spcPct val="100000"/>
              </a:lnSpc>
              <a:buNone/>
            </a:pPr>
            <a:r>
              <a:rPr lang="el-GR" b="1" dirty="0">
                <a:solidFill>
                  <a:srgbClr val="124591"/>
                </a:solidFill>
              </a:rPr>
              <a:t>2. Ορόσημα
</a:t>
            </a:r>
            <a:r>
              <a:rPr lang="el-GR" sz="1800" i="1" dirty="0"/>
              <a:t>Ένα ορόσημο έργου δείχνει ένα σημαντικό επίτευγμα σε ένα έργο. Τα ορόσημα θα πρέπει να αντιπροσωπεύουν μια σαφή ακολουθία συμβάντων που συσσωρεύονται σταδιακά μέχρι να ολοκληρωθεί το έργο σας</a:t>
            </a:r>
            <a:r>
              <a:rPr lang="en-GB" sz="1800" dirty="0"/>
              <a:t>.</a:t>
            </a:r>
          </a:p>
          <a:p>
            <a:pPr algn="just">
              <a:lnSpc>
                <a:spcPct val="100000"/>
              </a:lnSpc>
              <a:spcBef>
                <a:spcPts val="0"/>
              </a:spcBef>
              <a:spcAft>
                <a:spcPts val="600"/>
              </a:spcAft>
            </a:pPr>
            <a:r>
              <a:rPr lang="el-GR" sz="1800" dirty="0">
                <a:solidFill>
                  <a:srgbClr val="124591"/>
                </a:solidFill>
              </a:rPr>
              <a:t>Τα ορόσημα του έργου δείχνουν πώς εξελίσσεται το έργο</a:t>
            </a:r>
            <a:r>
              <a:rPr lang="en-GB" sz="1800" dirty="0"/>
              <a:t>. </a:t>
            </a:r>
            <a:r>
              <a:rPr lang="el-GR" sz="1800" dirty="0"/>
              <a:t>Έχουν </a:t>
            </a:r>
            <a:r>
              <a:rPr lang="el-GR" sz="1800" dirty="0">
                <a:solidFill>
                  <a:schemeClr val="accent1"/>
                </a:solidFill>
              </a:rPr>
              <a:t>μηδενική διάρκεια </a:t>
            </a:r>
            <a:r>
              <a:rPr lang="el-GR" sz="1800" dirty="0"/>
              <a:t>επειδή συμβολίζουν ένα επίτευγμα ή μια χρονική στιγμή σε ένα έργο</a:t>
            </a:r>
            <a:r>
              <a:rPr lang="en-GB" sz="1800" dirty="0"/>
              <a:t>. </a:t>
            </a:r>
            <a:endParaRPr lang="cs-CZ" sz="1800" dirty="0"/>
          </a:p>
          <a:p>
            <a:pPr algn="just">
              <a:lnSpc>
                <a:spcPct val="100000"/>
              </a:lnSpc>
              <a:spcBef>
                <a:spcPts val="0"/>
              </a:spcBef>
              <a:spcAft>
                <a:spcPts val="600"/>
              </a:spcAft>
            </a:pPr>
            <a:r>
              <a:rPr lang="el-GR" sz="1800" dirty="0"/>
              <a:t>Δεδομένου ότι η ημερομηνία έναρξης και λήξης ενός ορόσημου εξαρτάται από την ημερομηνία έναρξης και λήξης μιας εργασίας, η συσχέτιση εργασίας είναι ένα σημαντικό χαρακτηριστικό ενός ορόσημου</a:t>
            </a:r>
            <a:r>
              <a:rPr lang="en-GB" sz="1800" dirty="0"/>
              <a:t>. </a:t>
            </a:r>
          </a:p>
          <a:p>
            <a:pPr marL="0" indent="0" algn="just">
              <a:lnSpc>
                <a:spcPct val="100000"/>
              </a:lnSpc>
              <a:buNone/>
            </a:pPr>
            <a:r>
              <a:rPr lang="el-GR" b="1" dirty="0">
                <a:solidFill>
                  <a:srgbClr val="124591"/>
                </a:solidFill>
              </a:rPr>
              <a:t>3. Προγραμματισμός έργου 
</a:t>
            </a:r>
            <a:r>
              <a:rPr lang="el-GR" sz="1800" dirty="0"/>
              <a:t>Ο προγραμματισμός έργου είναι ένας μηχανισμός για την επικοινωνία των εργασιών που πρέπει να εκτελεστούν και των οργανωτικών πόρων που θα διατεθούν για την ολοκλήρωση αυτών των εργασιών σε ποιο χρονικό πλαίσιο.</a:t>
            </a:r>
            <a:r>
              <a:rPr lang="en-GB" sz="1800" dirty="0"/>
              <a:t> </a:t>
            </a:r>
          </a:p>
          <a:p>
            <a:pPr algn="just">
              <a:lnSpc>
                <a:spcPct val="100000"/>
              </a:lnSpc>
              <a:buClr>
                <a:schemeClr val="tx1"/>
              </a:buClr>
            </a:pPr>
            <a:r>
              <a:rPr lang="el-GR" sz="2000" b="1" dirty="0">
                <a:solidFill>
                  <a:srgbClr val="C00000"/>
                </a:solidFill>
              </a:rPr>
              <a:t>Γραφήματα και διαγράμματα που μπορούν να χρησιμοποιηθούν</a:t>
            </a:r>
            <a:r>
              <a:rPr lang="en-GB" sz="2000" b="1" dirty="0">
                <a:solidFill>
                  <a:srgbClr val="C00000"/>
                </a:solidFill>
              </a:rPr>
              <a:t>: </a:t>
            </a:r>
          </a:p>
          <a:p>
            <a:pPr lvl="1" algn="just">
              <a:lnSpc>
                <a:spcPct val="100000"/>
              </a:lnSpc>
            </a:pPr>
            <a:r>
              <a:rPr lang="el-GR" sz="2000" dirty="0"/>
              <a:t>Γράφημα </a:t>
            </a:r>
            <a:r>
              <a:rPr lang="el-GR" sz="2000" dirty="0" err="1"/>
              <a:t>Gantt</a:t>
            </a:r>
            <a:r>
              <a:rPr lang="el-GR" sz="2000" dirty="0"/>
              <a:t>, γράφημα γραμμών, διαγράμματα δικτύου με βάση τη μέθοδο της κρίσιμης διαδρομής (CPM) ή τεχνική αξιολόγησης και αναθεώρησης προγράμματος (PERT)</a:t>
            </a:r>
            <a:r>
              <a:rPr lang="cs-CZ" sz="2000" dirty="0"/>
              <a:t>.</a:t>
            </a:r>
            <a:endParaRPr lang="en-GB" sz="2000" dirty="0"/>
          </a:p>
        </p:txBody>
      </p:sp>
    </p:spTree>
    <p:extLst>
      <p:ext uri="{BB962C8B-B14F-4D97-AF65-F5344CB8AC3E}">
        <p14:creationId xmlns:p14="http://schemas.microsoft.com/office/powerpoint/2010/main" val="364487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DFC122FB-2CAC-436E-A87B-9F2259235012}"/>
              </a:ext>
            </a:extLst>
          </p:cNvPr>
          <p:cNvSpPr>
            <a:spLocks noGrp="1"/>
          </p:cNvSpPr>
          <p:nvPr>
            <p:ph type="title"/>
          </p:nvPr>
        </p:nvSpPr>
        <p:spPr>
          <a:xfrm>
            <a:off x="7019779" y="189607"/>
            <a:ext cx="4185345" cy="763036"/>
          </a:xfrm>
        </p:spPr>
        <p:txBody>
          <a:bodyPr>
            <a:normAutofit fontScale="90000"/>
          </a:bodyPr>
          <a:lstStyle/>
          <a:p>
            <a:pPr algn="r"/>
            <a:r>
              <a:rPr lang="el-GR" sz="3600" b="1" dirty="0">
                <a:solidFill>
                  <a:srgbClr val="124591"/>
                </a:solidFill>
              </a:rPr>
              <a:t>Χαρακτηριστικά σταδίου σχεδιασμού
</a:t>
            </a:r>
            <a:endParaRPr lang="en-GB" sz="3600" b="1" dirty="0">
              <a:solidFill>
                <a:srgbClr val="124591"/>
              </a:solidFill>
            </a:endParaRPr>
          </a:p>
        </p:txBody>
      </p:sp>
      <p:sp>
        <p:nvSpPr>
          <p:cNvPr id="4" name="Content Placeholder 4">
            <a:extLst>
              <a:ext uri="{FF2B5EF4-FFF2-40B4-BE49-F238E27FC236}">
                <a16:creationId xmlns:a16="http://schemas.microsoft.com/office/drawing/2014/main" id="{D7F633ED-AF8F-4898-94C1-75EA298CF2B5}"/>
              </a:ext>
            </a:extLst>
          </p:cNvPr>
          <p:cNvSpPr>
            <a:spLocks noGrp="1"/>
          </p:cNvSpPr>
          <p:nvPr>
            <p:ph idx="1"/>
          </p:nvPr>
        </p:nvSpPr>
        <p:spPr>
          <a:xfrm>
            <a:off x="943963" y="1453674"/>
            <a:ext cx="10866782" cy="4451805"/>
          </a:xfrm>
        </p:spPr>
        <p:txBody>
          <a:bodyPr>
            <a:noAutofit/>
          </a:bodyPr>
          <a:lstStyle/>
          <a:p>
            <a:pPr marL="0" indent="0" algn="just">
              <a:lnSpc>
                <a:spcPct val="100000"/>
              </a:lnSpc>
              <a:buNone/>
            </a:pPr>
            <a:r>
              <a:rPr lang="en-GB" b="1" dirty="0">
                <a:solidFill>
                  <a:srgbClr val="124591"/>
                </a:solidFill>
              </a:rPr>
              <a:t>4. </a:t>
            </a:r>
            <a:r>
              <a:rPr lang="el-GR" b="1" dirty="0">
                <a:solidFill>
                  <a:srgbClr val="124591"/>
                </a:solidFill>
              </a:rPr>
              <a:t>Προϋπολογισμός</a:t>
            </a:r>
            <a:endParaRPr lang="cs-CZ" b="1" dirty="0">
              <a:solidFill>
                <a:srgbClr val="124591"/>
              </a:solidFill>
            </a:endParaRPr>
          </a:p>
          <a:p>
            <a:pPr marL="0" indent="0" algn="just">
              <a:lnSpc>
                <a:spcPct val="100000"/>
              </a:lnSpc>
              <a:buNone/>
            </a:pPr>
            <a:endParaRPr lang="en-GB" sz="2000" b="1" dirty="0">
              <a:solidFill>
                <a:srgbClr val="124591"/>
              </a:solidFill>
            </a:endParaRPr>
          </a:p>
          <a:p>
            <a:pPr>
              <a:buClr>
                <a:schemeClr val="tx1"/>
              </a:buClr>
            </a:pPr>
            <a:r>
              <a:rPr lang="el-GR" sz="2400" dirty="0"/>
              <a:t>Προϋπολογισμός έργου καθορίζει το συνολικό ποσό των οικονομικών πόρων που διατίθενται για τη χρήση του έργου</a:t>
            </a:r>
            <a:r>
              <a:rPr lang="en-GB" sz="2400" dirty="0"/>
              <a:t>.  </a:t>
            </a:r>
          </a:p>
          <a:p>
            <a:pPr>
              <a:buClr>
                <a:schemeClr val="tx1"/>
              </a:buClr>
            </a:pPr>
            <a:r>
              <a:rPr lang="el-GR" sz="2400" dirty="0"/>
              <a:t>Ο προϋπολογισμός για ένα έργο είναι το συνδυασμένο κόστος όλων των δραστηριοτήτων, εργασιών και οροσήμων που πρέπει να εκπληρώσει το έργο.</a:t>
            </a:r>
          </a:p>
          <a:p>
            <a:pPr marL="0" indent="0">
              <a:buClr>
                <a:schemeClr val="tx1"/>
              </a:buClr>
              <a:buNone/>
            </a:pPr>
            <a:r>
              <a:rPr lang="el-GR" sz="2400" b="1" dirty="0">
                <a:solidFill>
                  <a:srgbClr val="C00000"/>
                </a:solidFill>
              </a:rPr>
              <a:t>Γιατί</a:t>
            </a:r>
            <a:r>
              <a:rPr lang="en-GB" sz="2400" b="1" dirty="0">
                <a:solidFill>
                  <a:srgbClr val="C00000"/>
                </a:solidFill>
              </a:rPr>
              <a:t> </a:t>
            </a:r>
            <a:r>
              <a:rPr lang="el-GR" sz="2400" b="1" dirty="0">
                <a:solidFill>
                  <a:srgbClr val="C00000"/>
                </a:solidFill>
              </a:rPr>
              <a:t>είναι σημαντικός ο προϋπολογισμός του έργου;
</a:t>
            </a:r>
            <a:r>
              <a:rPr lang="en-GB" sz="2000" dirty="0"/>
              <a:t> </a:t>
            </a:r>
            <a:r>
              <a:rPr lang="el-GR" sz="2000" dirty="0"/>
              <a:t>Είναι ένα ουσιαστικό μέρος της εξασφάλισης χρηματοδότησης του έργου</a:t>
            </a:r>
            <a:r>
              <a:rPr lang="cs-CZ" sz="2000" dirty="0"/>
              <a:t>.</a:t>
            </a:r>
            <a:endParaRPr lang="en-GB" sz="2000" dirty="0"/>
          </a:p>
          <a:p>
            <a:pPr lvl="1"/>
            <a:r>
              <a:rPr lang="en-GB" sz="2000" dirty="0"/>
              <a:t> </a:t>
            </a:r>
            <a:r>
              <a:rPr lang="el-GR" sz="2000" dirty="0"/>
              <a:t>Ένας καλά σχεδιασμένος προϋπολογισμός παρέχει τη βάση για τον έλεγχο του κόστους του έργου</a:t>
            </a:r>
            <a:r>
              <a:rPr lang="cs-CZ" sz="2000" dirty="0"/>
              <a:t>.</a:t>
            </a:r>
            <a:r>
              <a:rPr lang="en-GB" sz="2000" dirty="0"/>
              <a:t> </a:t>
            </a:r>
          </a:p>
          <a:p>
            <a:pPr lvl="1"/>
            <a:r>
              <a:rPr lang="en-GB" sz="2000" dirty="0"/>
              <a:t> </a:t>
            </a:r>
            <a:r>
              <a:rPr lang="el-GR" sz="2000" dirty="0"/>
              <a:t>Ο προϋπολογισμός ενός έργου έχει άμεση επίδραση στην </a:t>
            </a:r>
          </a:p>
          <a:p>
            <a:pPr marL="457200" lvl="1" indent="0">
              <a:buNone/>
            </a:pPr>
            <a:r>
              <a:rPr lang="el-GR" sz="2000" dirty="0"/>
              <a:t>οικονομική βιωσιμότητα της εταιρείας.</a:t>
            </a:r>
            <a:endParaRPr lang="en-GB" sz="2000" b="1" dirty="0"/>
          </a:p>
        </p:txBody>
      </p:sp>
      <p:pic>
        <p:nvPicPr>
          <p:cNvPr id="2" name="Picture 1">
            <a:extLst>
              <a:ext uri="{FF2B5EF4-FFF2-40B4-BE49-F238E27FC236}">
                <a16:creationId xmlns:a16="http://schemas.microsoft.com/office/drawing/2014/main" id="{D2A42622-D5F5-4667-8369-F8738F5B20AE}"/>
              </a:ext>
            </a:extLst>
          </p:cNvPr>
          <p:cNvPicPr>
            <a:picLocks noChangeAspect="1"/>
          </p:cNvPicPr>
          <p:nvPr/>
        </p:nvPicPr>
        <p:blipFill>
          <a:blip r:embed="rId4"/>
          <a:stretch>
            <a:fillRect/>
          </a:stretch>
        </p:blipFill>
        <p:spPr>
          <a:xfrm>
            <a:off x="8699587" y="4092310"/>
            <a:ext cx="2719753" cy="18131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1130514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1899</Words>
  <Application>Microsoft Office PowerPoint</Application>
  <PresentationFormat>Ευρεία οθόνη</PresentationFormat>
  <Paragraphs>130</Paragraphs>
  <Slides>18</Slides>
  <Notes>18</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2</vt:i4>
      </vt:variant>
      <vt:variant>
        <vt:lpstr>Τίτλοι διαφανειών</vt:lpstr>
      </vt:variant>
      <vt:variant>
        <vt:i4>18</vt:i4>
      </vt:variant>
    </vt:vector>
  </HeadingPairs>
  <TitlesOfParts>
    <vt:vector size="23" baseType="lpstr">
      <vt:lpstr>Arial</vt:lpstr>
      <vt:lpstr>Calibri</vt:lpstr>
      <vt:lpstr>Calibri Light</vt:lpstr>
      <vt:lpstr>Motiv Office</vt:lpstr>
      <vt:lpstr>1_Motiv Office</vt:lpstr>
      <vt:lpstr>Καινοτόμος Κύκλος Διαχείρισης Έργων
</vt:lpstr>
      <vt:lpstr>Σχεδιασμός Έργου: Περιγραφή
</vt:lpstr>
      <vt:lpstr>Σχεδιασμός έργου: Εστίαση 
</vt:lpstr>
      <vt:lpstr>Σχεδιασμός έργου: Ροή εργασιών 
</vt:lpstr>
      <vt:lpstr>Πεδίο εργασίας (SOW)
</vt:lpstr>
      <vt:lpstr>Πώς να σχεδιάσετε ένα έργο? </vt:lpstr>
      <vt:lpstr>Χαρακτηριστικά σταδίου σχεδιασμού
</vt:lpstr>
      <vt:lpstr>Χαρακτηριστικά σταδίου σχεδιασμού
</vt:lpstr>
      <vt:lpstr>Χαρακτηριστικά σταδίου σχεδιασμού
</vt:lpstr>
      <vt:lpstr>Χαρακτηριστικά σταδίου σχεδιασμού
</vt:lpstr>
      <vt:lpstr>Χαρακτηριστικά σταδίου σχεδιασμού
</vt:lpstr>
      <vt:lpstr>Χαρακτηριστικά σταδίου σχεδιασμού
</vt:lpstr>
      <vt:lpstr>Χαρακτηριστικά σταδίου σχεδιασμού
</vt:lpstr>
      <vt:lpstr>Χαρακτηριστικά σταδίου σχεδιασμού
</vt:lpstr>
      <vt:lpstr>Design Stage Features</vt:lpstr>
      <vt:lpstr>Χαρακτηριστικά σταδίου σχεδιασμού
</vt:lpstr>
      <vt:lpstr>Χαρακτηριστικά σταδίου σχεδιασμού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Project Management Course</dc:title>
  <dc:creator>Μανωλούδη Χριστίνα (7078)</dc:creator>
  <cp:lastModifiedBy>Επισκέπτης</cp:lastModifiedBy>
  <cp:revision>40</cp:revision>
  <dcterms:created xsi:type="dcterms:W3CDTF">2022-07-28T08:58:54Z</dcterms:created>
  <dcterms:modified xsi:type="dcterms:W3CDTF">2022-08-02T10:04:02Z</dcterms:modified>
</cp:coreProperties>
</file>