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AiWCFhblikQOyu+aWVLGHaKr/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1" name="Google Shape;23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0" name="Google Shape;24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8" name="Google Shape;24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6" name="Google Shape;25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4" name="Google Shape;26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2" name="Google Shape;27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1" name="Google Shape;28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8" name="Google Shape;28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295" name="Google Shape;2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9" name="Google Shape;16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7" name="Google Shape;17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5" name="Google Shape;18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3" name="Google Shape;19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0" name="Google Shape;20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8" name="Google Shape;20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6" name="Google Shape;21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3" name="Google Shape;22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15"/>
        <p:cNvGrpSpPr/>
        <p:nvPr/>
      </p:nvGrpSpPr>
      <p:grpSpPr>
        <a:xfrm>
          <a:off x="0" y="0"/>
          <a:ext cx="0" cy="0"/>
          <a:chOff x="0" y="0"/>
          <a:chExt cx="0" cy="0"/>
        </a:xfrm>
      </p:grpSpPr>
      <p:sp>
        <p:nvSpPr>
          <p:cNvPr id="16" name="Google Shape;1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4" name="Google Shape;9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5" name="Google Shape;9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96"/>
        <p:cNvGrpSpPr/>
        <p:nvPr/>
      </p:nvGrpSpPr>
      <p:grpSpPr>
        <a:xfrm>
          <a:off x="0" y="0"/>
          <a:ext cx="0" cy="0"/>
          <a:chOff x="0" y="0"/>
          <a:chExt cx="0" cy="0"/>
        </a:xfrm>
      </p:grpSpPr>
      <p:sp>
        <p:nvSpPr>
          <p:cNvPr id="97" name="Google Shape;97;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9" name="Google Shape;9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0" name="Google Shape;10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1" name="Google Shape;10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Záhlaví oddílu" type="secHead">
  <p:cSld name="SECTION_HEADER">
    <p:spTree>
      <p:nvGrpSpPr>
        <p:cNvPr id="1" name="Shape 102"/>
        <p:cNvGrpSpPr/>
        <p:nvPr/>
      </p:nvGrpSpPr>
      <p:grpSpPr>
        <a:xfrm>
          <a:off x="0" y="0"/>
          <a:ext cx="0" cy="0"/>
          <a:chOff x="0" y="0"/>
          <a:chExt cx="0" cy="0"/>
        </a:xfrm>
      </p:grpSpPr>
      <p:sp>
        <p:nvSpPr>
          <p:cNvPr id="103" name="Google Shape;103;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6" name="Google Shape;10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7" name="Google Shape;10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108"/>
        <p:cNvGrpSpPr/>
        <p:nvPr/>
      </p:nvGrpSpPr>
      <p:grpSpPr>
        <a:xfrm>
          <a:off x="0" y="0"/>
          <a:ext cx="0" cy="0"/>
          <a:chOff x="0" y="0"/>
          <a:chExt cx="0" cy="0"/>
        </a:xfrm>
      </p:grpSpPr>
      <p:sp>
        <p:nvSpPr>
          <p:cNvPr id="109" name="Google Shape;109;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3" name="Google Shape;1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4" name="Google Shape;1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115"/>
        <p:cNvGrpSpPr/>
        <p:nvPr/>
      </p:nvGrpSpPr>
      <p:grpSpPr>
        <a:xfrm>
          <a:off x="0" y="0"/>
          <a:ext cx="0" cy="0"/>
          <a:chOff x="0" y="0"/>
          <a:chExt cx="0" cy="0"/>
        </a:xfrm>
      </p:grpSpPr>
      <p:sp>
        <p:nvSpPr>
          <p:cNvPr id="116" name="Google Shape;116;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2" name="Google Shape;12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3" name="Google Shape;12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Jenom nadpis" type="titleOnly">
  <p:cSld name="TITLE_ONLY">
    <p:spTree>
      <p:nvGrpSpPr>
        <p:cNvPr id="1" name="Shape 124"/>
        <p:cNvGrpSpPr/>
        <p:nvPr/>
      </p:nvGrpSpPr>
      <p:grpSpPr>
        <a:xfrm>
          <a:off x="0" y="0"/>
          <a:ext cx="0" cy="0"/>
          <a:chOff x="0" y="0"/>
          <a:chExt cx="0" cy="0"/>
        </a:xfrm>
      </p:grpSpPr>
      <p:sp>
        <p:nvSpPr>
          <p:cNvPr id="125" name="Google Shape;125;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7" name="Google Shape;12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8" name="Google Shape;12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129"/>
        <p:cNvGrpSpPr/>
        <p:nvPr/>
      </p:nvGrpSpPr>
      <p:grpSpPr>
        <a:xfrm>
          <a:off x="0" y="0"/>
          <a:ext cx="0" cy="0"/>
          <a:chOff x="0" y="0"/>
          <a:chExt cx="0" cy="0"/>
        </a:xfrm>
      </p:grpSpPr>
      <p:sp>
        <p:nvSpPr>
          <p:cNvPr id="130" name="Google Shape;1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1" name="Google Shape;1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2" name="Google Shape;1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133"/>
        <p:cNvGrpSpPr/>
        <p:nvPr/>
      </p:nvGrpSpPr>
      <p:grpSpPr>
        <a:xfrm>
          <a:off x="0" y="0"/>
          <a:ext cx="0" cy="0"/>
          <a:chOff x="0" y="0"/>
          <a:chExt cx="0" cy="0"/>
        </a:xfrm>
      </p:grpSpPr>
      <p:sp>
        <p:nvSpPr>
          <p:cNvPr id="134" name="Google Shape;134;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8" name="Google Shape;1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9" name="Google Shape;1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21"/>
        <p:cNvGrpSpPr/>
        <p:nvPr/>
      </p:nvGrpSpPr>
      <p:grpSpPr>
        <a:xfrm>
          <a:off x="0" y="0"/>
          <a:ext cx="0" cy="0"/>
          <a:chOff x="0" y="0"/>
          <a:chExt cx="0" cy="0"/>
        </a:xfrm>
      </p:grpSpPr>
      <p:sp>
        <p:nvSpPr>
          <p:cNvPr id="22" name="Google Shape;22;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140"/>
        <p:cNvGrpSpPr/>
        <p:nvPr/>
      </p:nvGrpSpPr>
      <p:grpSpPr>
        <a:xfrm>
          <a:off x="0" y="0"/>
          <a:ext cx="0" cy="0"/>
          <a:chOff x="0" y="0"/>
          <a:chExt cx="0" cy="0"/>
        </a:xfrm>
      </p:grpSpPr>
      <p:sp>
        <p:nvSpPr>
          <p:cNvPr id="141" name="Google Shape;141;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40"/>
          <p:cNvSpPr>
            <a:spLocks noGrp="1"/>
          </p:cNvSpPr>
          <p:nvPr>
            <p:ph type="pic" idx="2"/>
          </p:nvPr>
        </p:nvSpPr>
        <p:spPr>
          <a:xfrm>
            <a:off x="5183188" y="987425"/>
            <a:ext cx="6172200" cy="4873625"/>
          </a:xfrm>
          <a:prstGeom prst="rect">
            <a:avLst/>
          </a:prstGeom>
          <a:noFill/>
          <a:ln>
            <a:noFill/>
          </a:ln>
        </p:spPr>
      </p:sp>
      <p:sp>
        <p:nvSpPr>
          <p:cNvPr id="143" name="Google Shape;143;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5" name="Google Shape;145;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6" name="Google Shape;14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147"/>
        <p:cNvGrpSpPr/>
        <p:nvPr/>
      </p:nvGrpSpPr>
      <p:grpSpPr>
        <a:xfrm>
          <a:off x="0" y="0"/>
          <a:ext cx="0" cy="0"/>
          <a:chOff x="0" y="0"/>
          <a:chExt cx="0" cy="0"/>
        </a:xfrm>
      </p:grpSpPr>
      <p:sp>
        <p:nvSpPr>
          <p:cNvPr id="148" name="Google Shape;148;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1" name="Google Shape;151;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2" name="Google Shape;152;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153"/>
        <p:cNvGrpSpPr/>
        <p:nvPr/>
      </p:nvGrpSpPr>
      <p:grpSpPr>
        <a:xfrm>
          <a:off x="0" y="0"/>
          <a:ext cx="0" cy="0"/>
          <a:chOff x="0" y="0"/>
          <a:chExt cx="0" cy="0"/>
        </a:xfrm>
      </p:grpSpPr>
      <p:sp>
        <p:nvSpPr>
          <p:cNvPr id="154" name="Google Shape;154;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7" name="Google Shape;15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8" name="Google Shape;15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Záhlaví oddílu" type="secHead">
  <p:cSld name="SECTION_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enom nadpis"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54"/>
        <p:cNvGrpSpPr/>
        <p:nvPr/>
      </p:nvGrpSpPr>
      <p:grpSpPr>
        <a:xfrm>
          <a:off x="0" y="0"/>
          <a:ext cx="0" cy="0"/>
          <a:chOff x="0" y="0"/>
          <a:chExt cx="0" cy="0"/>
        </a:xfrm>
      </p:grpSpPr>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a:spLocks noGrp="1"/>
          </p:cNvSpPr>
          <p:nvPr>
            <p:ph type="pic" idx="2"/>
          </p:nvPr>
        </p:nvSpPr>
        <p:spPr>
          <a:xfrm>
            <a:off x="5183188" y="987425"/>
            <a:ext cx="6172200" cy="4873625"/>
          </a:xfrm>
          <a:prstGeom prst="rect">
            <a:avLst/>
          </a:prstGeom>
          <a:noFill/>
          <a:ln>
            <a:noFill/>
          </a:ln>
        </p:spPr>
      </p:sp>
      <p:sp>
        <p:nvSpPr>
          <p:cNvPr id="68" name="Google Shape;68;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p1"/>
          <p:cNvSpPr txBox="1">
            <a:spLocks noGrp="1"/>
          </p:cNvSpPr>
          <p:nvPr>
            <p:ph type="title"/>
          </p:nvPr>
        </p:nvSpPr>
        <p:spPr>
          <a:xfrm>
            <a:off x="1036948" y="2300139"/>
            <a:ext cx="10316852" cy="79514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124591"/>
              </a:buClr>
              <a:buSzPts val="4400"/>
              <a:buFont typeface="Calibri"/>
              <a:buNone/>
            </a:pPr>
            <a:r>
              <a:rPr lang="es-ES" b="1" dirty="0">
                <a:solidFill>
                  <a:srgbClr val="124591"/>
                </a:solidFill>
              </a:rPr>
              <a:t>C</a:t>
            </a:r>
            <a:r>
              <a:rPr lang="cs-CZ" b="1" dirty="0">
                <a:solidFill>
                  <a:srgbClr val="124591"/>
                </a:solidFill>
              </a:rPr>
              <a:t>urs</a:t>
            </a:r>
            <a:r>
              <a:rPr lang="es-ES" b="1" dirty="0">
                <a:solidFill>
                  <a:srgbClr val="124591"/>
                </a:solidFill>
              </a:rPr>
              <a:t>o de Gestión de Proyectos de Innovación</a:t>
            </a:r>
            <a:endParaRPr dirty="0"/>
          </a:p>
        </p:txBody>
      </p:sp>
      <p:sp>
        <p:nvSpPr>
          <p:cNvPr id="165" name="Google Shape;165;p1"/>
          <p:cNvSpPr txBox="1">
            <a:spLocks noGrp="1"/>
          </p:cNvSpPr>
          <p:nvPr>
            <p:ph type="body" idx="1"/>
          </p:nvPr>
        </p:nvSpPr>
        <p:spPr>
          <a:xfrm>
            <a:off x="1366886" y="3165050"/>
            <a:ext cx="10316852" cy="104012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GB" b="1" dirty="0"/>
              <a:t>Etapa 3: </a:t>
            </a:r>
            <a:r>
              <a:rPr lang="en-GB" b="1" dirty="0" err="1"/>
              <a:t>Diseño</a:t>
            </a:r>
            <a:endParaRPr b="1" dirty="0"/>
          </a:p>
          <a:p>
            <a:pPr marL="0" lvl="0" indent="0" algn="ctr" rtl="0">
              <a:lnSpc>
                <a:spcPct val="90000"/>
              </a:lnSpc>
              <a:spcBef>
                <a:spcPts val="1000"/>
              </a:spcBef>
              <a:spcAft>
                <a:spcPts val="0"/>
              </a:spcAft>
              <a:buClr>
                <a:schemeClr val="dk1"/>
              </a:buClr>
              <a:buSzPts val="2800"/>
              <a:buNone/>
            </a:pPr>
            <a:r>
              <a:rPr lang="en-GB" dirty="0" err="1"/>
              <a:t>Lukáš</a:t>
            </a:r>
            <a:r>
              <a:rPr lang="en-GB" dirty="0"/>
              <a:t> </a:t>
            </a:r>
            <a:r>
              <a:rPr lang="en-GB" dirty="0" err="1"/>
              <a:t>Melecký</a:t>
            </a:r>
            <a:r>
              <a:rPr lang="en-GB" dirty="0"/>
              <a:t> &amp; Michaela </a:t>
            </a:r>
            <a:r>
              <a:rPr lang="en-GB" dirty="0" err="1"/>
              <a:t>Staníčková</a:t>
            </a:r>
            <a:endParaRPr dirty="0"/>
          </a:p>
          <a:p>
            <a:pPr marL="0" lvl="0" indent="0" algn="ctr" rtl="0">
              <a:lnSpc>
                <a:spcPct val="90000"/>
              </a:lnSpc>
              <a:spcBef>
                <a:spcPts val="1000"/>
              </a:spcBef>
              <a:spcAft>
                <a:spcPts val="0"/>
              </a:spcAft>
              <a:buClr>
                <a:schemeClr val="dk1"/>
              </a:buClr>
              <a:buSzPts val="2800"/>
              <a:buNone/>
            </a:pP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2"/>
        <p:cNvGrpSpPr/>
        <p:nvPr/>
      </p:nvGrpSpPr>
      <p:grpSpPr>
        <a:xfrm>
          <a:off x="0" y="0"/>
          <a:ext cx="0" cy="0"/>
          <a:chOff x="0" y="0"/>
          <a:chExt cx="0" cy="0"/>
        </a:xfrm>
      </p:grpSpPr>
      <p:sp>
        <p:nvSpPr>
          <p:cNvPr id="233" name="Google Shape;233;p10"/>
          <p:cNvSpPr txBox="1">
            <a:spLocks noGrp="1"/>
          </p:cNvSpPr>
          <p:nvPr>
            <p:ph type="title"/>
          </p:nvPr>
        </p:nvSpPr>
        <p:spPr>
          <a:xfrm>
            <a:off x="7019778" y="168506"/>
            <a:ext cx="4157210" cy="763036"/>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rgbClr val="124591"/>
              </a:buClr>
              <a:buSzPts val="3600"/>
              <a:buFont typeface="Calibri"/>
              <a:buNone/>
            </a:pPr>
            <a:r>
              <a:rPr lang="en-GB" sz="3600" b="1" dirty="0" err="1">
                <a:solidFill>
                  <a:srgbClr val="124591"/>
                </a:solidFill>
              </a:rPr>
              <a:t>Características</a:t>
            </a:r>
            <a:r>
              <a:rPr lang="en-GB" sz="3600" b="1" dirty="0">
                <a:solidFill>
                  <a:srgbClr val="124591"/>
                </a:solidFill>
              </a:rPr>
              <a:t> de la Etapa de </a:t>
            </a:r>
            <a:r>
              <a:rPr lang="en-GB" sz="3600" b="1" dirty="0" err="1">
                <a:solidFill>
                  <a:srgbClr val="124591"/>
                </a:solidFill>
              </a:rPr>
              <a:t>Diseño</a:t>
            </a:r>
            <a:r>
              <a:rPr lang="en-GB" sz="3600" b="1" dirty="0">
                <a:solidFill>
                  <a:srgbClr val="124591"/>
                </a:solidFill>
              </a:rPr>
              <a:t> </a:t>
            </a:r>
            <a:endParaRPr sz="3600" b="1" dirty="0">
              <a:solidFill>
                <a:srgbClr val="124591"/>
              </a:solidFill>
            </a:endParaRPr>
          </a:p>
        </p:txBody>
      </p:sp>
      <p:sp>
        <p:nvSpPr>
          <p:cNvPr id="234" name="Google Shape;234;p10"/>
          <p:cNvSpPr txBox="1">
            <a:spLocks noGrp="1"/>
          </p:cNvSpPr>
          <p:nvPr>
            <p:ph type="body" idx="1"/>
          </p:nvPr>
        </p:nvSpPr>
        <p:spPr>
          <a:xfrm>
            <a:off x="935501" y="1115663"/>
            <a:ext cx="10403059" cy="5045986"/>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124591"/>
              </a:buClr>
              <a:buSzPts val="2800"/>
              <a:buNone/>
            </a:pPr>
            <a:r>
              <a:rPr lang="en-GB" b="1" dirty="0">
                <a:solidFill>
                  <a:srgbClr val="124591"/>
                </a:solidFill>
              </a:rPr>
              <a:t>5. Recursos</a:t>
            </a:r>
            <a:endParaRPr dirty="0"/>
          </a:p>
          <a:p>
            <a:pPr marL="228600" lvl="0" indent="-228600" algn="just" rtl="0">
              <a:lnSpc>
                <a:spcPct val="90000"/>
              </a:lnSpc>
              <a:spcBef>
                <a:spcPts val="1000"/>
              </a:spcBef>
              <a:spcAft>
                <a:spcPts val="0"/>
              </a:spcAft>
              <a:buClr>
                <a:schemeClr val="dk1"/>
              </a:buClr>
              <a:buSzPts val="2400"/>
              <a:buChar char="•"/>
            </a:pPr>
            <a:r>
              <a:rPr lang="es-ES" sz="2400" dirty="0"/>
              <a:t>Los recursos pueden ser </a:t>
            </a:r>
            <a:r>
              <a:rPr lang="es-ES" sz="2400" b="1" dirty="0"/>
              <a:t>personas, equipos, lugares, dinero o cualquier otra cosa </a:t>
            </a:r>
            <a:r>
              <a:rPr lang="es-ES" sz="2400" dirty="0"/>
              <a:t>que necesites para realizar todas las actividades que has planificado.</a:t>
            </a:r>
            <a:endParaRPr sz="2400" dirty="0"/>
          </a:p>
          <a:p>
            <a:pPr marL="228600" lvl="0" indent="-228600" algn="just" rtl="0">
              <a:lnSpc>
                <a:spcPct val="90000"/>
              </a:lnSpc>
              <a:spcBef>
                <a:spcPts val="1000"/>
              </a:spcBef>
              <a:spcAft>
                <a:spcPts val="0"/>
              </a:spcAft>
              <a:buClr>
                <a:schemeClr val="dk1"/>
              </a:buClr>
              <a:buSzPts val="2400"/>
              <a:buChar char="•"/>
            </a:pPr>
            <a:r>
              <a:rPr lang="es-ES" sz="2400" dirty="0"/>
              <a:t>Cada actividad de tu lista de actividades debe tener recursos asignados</a:t>
            </a:r>
            <a:r>
              <a:rPr lang="en-GB" sz="2400" dirty="0"/>
              <a:t>. </a:t>
            </a:r>
            <a:endParaRPr dirty="0"/>
          </a:p>
          <a:p>
            <a:pPr marL="228600" lvl="0" indent="-228600" algn="just" rtl="0">
              <a:lnSpc>
                <a:spcPct val="90000"/>
              </a:lnSpc>
              <a:spcBef>
                <a:spcPts val="1000"/>
              </a:spcBef>
              <a:spcAft>
                <a:spcPts val="0"/>
              </a:spcAft>
              <a:buClr>
                <a:schemeClr val="dk1"/>
              </a:buClr>
              <a:buSzPts val="2400"/>
              <a:buChar char="•"/>
            </a:pPr>
            <a:r>
              <a:rPr lang="es-ES" sz="2400" dirty="0"/>
              <a:t>La </a:t>
            </a:r>
            <a:r>
              <a:rPr lang="es-ES" sz="2400" b="1" dirty="0"/>
              <a:t>disponibilidad de recursos </a:t>
            </a:r>
            <a:r>
              <a:rPr lang="es-ES" sz="2400" dirty="0"/>
              <a:t>incluye información sobre los recursos que puedes utilizar en tu proyecto cuando están disponibles y las condiciones de su disponibilidad.</a:t>
            </a:r>
            <a:endParaRPr sz="2400" dirty="0"/>
          </a:p>
          <a:p>
            <a:pPr marL="228600" lvl="0" indent="-228600" algn="just" rtl="0">
              <a:lnSpc>
                <a:spcPct val="90000"/>
              </a:lnSpc>
              <a:spcBef>
                <a:spcPts val="1000"/>
              </a:spcBef>
              <a:spcAft>
                <a:spcPts val="0"/>
              </a:spcAft>
              <a:buClr>
                <a:schemeClr val="dk1"/>
              </a:buClr>
              <a:buSzPts val="2400"/>
              <a:buChar char="•"/>
            </a:pPr>
            <a:r>
              <a:rPr lang="en-GB" sz="2400" b="1" dirty="0">
                <a:solidFill>
                  <a:srgbClr val="C00000"/>
                </a:solidFill>
              </a:rPr>
              <a:t>¿Son </a:t>
            </a:r>
            <a:r>
              <a:rPr lang="en-GB" sz="2400" b="1" dirty="0" err="1">
                <a:solidFill>
                  <a:srgbClr val="C00000"/>
                </a:solidFill>
              </a:rPr>
              <a:t>adecuados</a:t>
            </a:r>
            <a:r>
              <a:rPr lang="en-GB" sz="2400" b="1" dirty="0">
                <a:solidFill>
                  <a:srgbClr val="C00000"/>
                </a:solidFill>
              </a:rPr>
              <a:t> </a:t>
            </a:r>
            <a:r>
              <a:rPr lang="en-GB" sz="2400" b="1" dirty="0" err="1">
                <a:solidFill>
                  <a:srgbClr val="C00000"/>
                </a:solidFill>
              </a:rPr>
              <a:t>tus</a:t>
            </a:r>
            <a:r>
              <a:rPr lang="en-GB" sz="2400" b="1" dirty="0">
                <a:solidFill>
                  <a:srgbClr val="C00000"/>
                </a:solidFill>
              </a:rPr>
              <a:t> </a:t>
            </a:r>
            <a:r>
              <a:rPr lang="en-GB" sz="2400" b="1" dirty="0" err="1">
                <a:solidFill>
                  <a:srgbClr val="C00000"/>
                </a:solidFill>
              </a:rPr>
              <a:t>recursos</a:t>
            </a:r>
            <a:r>
              <a:rPr lang="en-GB" sz="2400" b="1" dirty="0">
                <a:solidFill>
                  <a:srgbClr val="C00000"/>
                </a:solidFill>
              </a:rPr>
              <a:t>?  </a:t>
            </a:r>
            <a:endParaRPr dirty="0"/>
          </a:p>
          <a:p>
            <a:pPr marL="228600" lvl="0" indent="-228600" algn="just" rtl="0">
              <a:lnSpc>
                <a:spcPct val="90000"/>
              </a:lnSpc>
              <a:spcBef>
                <a:spcPts val="1000"/>
              </a:spcBef>
              <a:spcAft>
                <a:spcPts val="0"/>
              </a:spcAft>
              <a:buClr>
                <a:schemeClr val="dk1"/>
              </a:buClr>
              <a:buSzPts val="2400"/>
              <a:buChar char="•"/>
            </a:pPr>
            <a:r>
              <a:rPr lang="en-GB" sz="2400" dirty="0"/>
              <a:t>El </a:t>
            </a:r>
            <a:r>
              <a:rPr lang="en-GB" sz="2400" b="1" dirty="0" err="1"/>
              <a:t>análisis</a:t>
            </a:r>
            <a:r>
              <a:rPr lang="en-GB" sz="2400" b="1" dirty="0"/>
              <a:t> de </a:t>
            </a:r>
            <a:r>
              <a:rPr lang="en-GB" sz="2400" b="1" dirty="0" err="1"/>
              <a:t>recursos</a:t>
            </a:r>
            <a:r>
              <a:rPr lang="en-GB" sz="2400" b="1" dirty="0"/>
              <a:t> </a:t>
            </a:r>
            <a:r>
              <a:rPr lang="en-GB" sz="2400" dirty="0"/>
              <a:t>es </a:t>
            </a:r>
            <a:r>
              <a:rPr lang="en-GB" sz="2400" dirty="0" err="1"/>
              <a:t>una</a:t>
            </a:r>
            <a:r>
              <a:rPr lang="en-GB" sz="2400" dirty="0"/>
              <a:t> </a:t>
            </a:r>
            <a:r>
              <a:rPr lang="en-GB" sz="2400" dirty="0" err="1"/>
              <a:t>herramienta</a:t>
            </a:r>
            <a:r>
              <a:rPr lang="en-GB" sz="2400" dirty="0"/>
              <a:t> de </a:t>
            </a:r>
            <a:r>
              <a:rPr lang="en-GB" sz="2400" dirty="0" err="1"/>
              <a:t>planificación</a:t>
            </a:r>
            <a:r>
              <a:rPr lang="en-GB" sz="2400" dirty="0"/>
              <a:t> </a:t>
            </a:r>
            <a:r>
              <a:rPr lang="en-GB" sz="2400" dirty="0" err="1"/>
              <a:t>estratégica</a:t>
            </a:r>
            <a:r>
              <a:rPr lang="en-GB" sz="2400" dirty="0"/>
              <a:t> que </a:t>
            </a:r>
            <a:r>
              <a:rPr lang="en-GB" sz="2400" dirty="0" err="1"/>
              <a:t>tiene</a:t>
            </a:r>
            <a:r>
              <a:rPr lang="en-GB" sz="2400" dirty="0"/>
              <a:t> </a:t>
            </a:r>
            <a:r>
              <a:rPr lang="en-GB" sz="2400" dirty="0" err="1"/>
              <a:t>en</a:t>
            </a:r>
            <a:r>
              <a:rPr lang="en-GB" sz="2400" dirty="0"/>
              <a:t> </a:t>
            </a:r>
            <a:r>
              <a:rPr lang="en-GB" sz="2400" dirty="0" err="1"/>
              <a:t>cuenta</a:t>
            </a:r>
            <a:r>
              <a:rPr lang="en-GB" sz="2400" dirty="0"/>
              <a:t>:</a:t>
            </a:r>
            <a:endParaRPr dirty="0"/>
          </a:p>
          <a:p>
            <a:pPr marL="685800" lvl="1" indent="-228600" algn="just" rtl="0">
              <a:lnSpc>
                <a:spcPct val="90000"/>
              </a:lnSpc>
              <a:spcBef>
                <a:spcPts val="500"/>
              </a:spcBef>
              <a:spcAft>
                <a:spcPts val="0"/>
              </a:spcAft>
              <a:buClr>
                <a:schemeClr val="dk1"/>
              </a:buClr>
              <a:buSzPts val="2000"/>
              <a:buChar char="•"/>
            </a:pPr>
            <a:r>
              <a:rPr lang="es-ES" sz="2000" dirty="0"/>
              <a:t>Recursos necesarios para apoyar determinadas estrategias y los necesarios para obtener una </a:t>
            </a:r>
            <a:r>
              <a:rPr lang="es-ES" sz="2000" dirty="0">
                <a:solidFill>
                  <a:srgbClr val="124591"/>
                </a:solidFill>
              </a:rPr>
              <a:t>ventaja "competitiva</a:t>
            </a:r>
            <a:r>
              <a:rPr lang="es-ES" sz="2000" dirty="0"/>
              <a:t>“.</a:t>
            </a:r>
            <a:endParaRPr sz="2000" dirty="0"/>
          </a:p>
          <a:p>
            <a:pPr marL="685800" lvl="1" indent="-228600" algn="just" rtl="0">
              <a:lnSpc>
                <a:spcPct val="90000"/>
              </a:lnSpc>
              <a:spcBef>
                <a:spcPts val="500"/>
              </a:spcBef>
              <a:spcAft>
                <a:spcPts val="0"/>
              </a:spcAft>
              <a:buClr>
                <a:schemeClr val="dk1"/>
              </a:buClr>
              <a:buSzPts val="2000"/>
              <a:buChar char="•"/>
            </a:pPr>
            <a:r>
              <a:rPr lang="es-ES" sz="2000" dirty="0">
                <a:solidFill>
                  <a:srgbClr val="124591"/>
                </a:solidFill>
              </a:rPr>
              <a:t>Competencias necesarias </a:t>
            </a:r>
            <a:r>
              <a:rPr lang="es-ES" sz="2000" dirty="0"/>
              <a:t>para utilizar eficazmente esos recursos</a:t>
            </a:r>
            <a:endParaRPr sz="2000" dirty="0"/>
          </a:p>
          <a:p>
            <a:pPr marL="457200" lvl="1" indent="0" algn="just" rtl="0">
              <a:lnSpc>
                <a:spcPct val="100000"/>
              </a:lnSpc>
              <a:spcBef>
                <a:spcPts val="500"/>
              </a:spcBef>
              <a:spcAft>
                <a:spcPts val="0"/>
              </a:spcAft>
              <a:buClr>
                <a:schemeClr val="dk1"/>
              </a:buClr>
              <a:buSzPts val="1600"/>
              <a:buNone/>
            </a:pPr>
            <a:endParaRPr sz="1600" b="1" dirty="0"/>
          </a:p>
          <a:p>
            <a:pPr marL="0" lvl="0" indent="0" algn="just" rtl="0">
              <a:lnSpc>
                <a:spcPct val="100000"/>
              </a:lnSpc>
              <a:spcBef>
                <a:spcPts val="1000"/>
              </a:spcBef>
              <a:spcAft>
                <a:spcPts val="0"/>
              </a:spcAft>
              <a:buClr>
                <a:schemeClr val="dk1"/>
              </a:buClr>
              <a:buSzPts val="2000"/>
              <a:buNone/>
            </a:pPr>
            <a:endParaRPr sz="2000" dirty="0"/>
          </a:p>
        </p:txBody>
      </p:sp>
      <p:sp>
        <p:nvSpPr>
          <p:cNvPr id="235" name="Google Shape;235;p10"/>
          <p:cNvSpPr/>
          <p:nvPr/>
        </p:nvSpPr>
        <p:spPr>
          <a:xfrm>
            <a:off x="8979487" y="5547790"/>
            <a:ext cx="2197501" cy="613859"/>
          </a:xfrm>
          <a:prstGeom prst="homePlate">
            <a:avLst>
              <a:gd name="adj" fmla="val 50000"/>
            </a:avLst>
          </a:prstGeom>
          <a:solidFill>
            <a:srgbClr val="D8E2F3"/>
          </a:solidFill>
          <a:ln w="12700" cap="flat" cmpd="sng">
            <a:solidFill>
              <a:srgbClr val="ACB8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0" i="0" u="none" strike="noStrike" cap="none" dirty="0" err="1">
                <a:solidFill>
                  <a:schemeClr val="dk1"/>
                </a:solidFill>
                <a:latin typeface="Calibri"/>
                <a:ea typeface="Calibri"/>
                <a:cs typeface="Calibri"/>
                <a:sym typeface="Calibri"/>
              </a:rPr>
              <a:t>Realiza</a:t>
            </a:r>
            <a:r>
              <a:rPr lang="en-GB" sz="2000" b="0" i="0" u="none" strike="noStrike" cap="none" dirty="0">
                <a:solidFill>
                  <a:schemeClr val="dk1"/>
                </a:solidFill>
                <a:latin typeface="Calibri"/>
                <a:ea typeface="Calibri"/>
                <a:cs typeface="Calibri"/>
                <a:sym typeface="Calibri"/>
              </a:rPr>
              <a:t> un plan de </a:t>
            </a:r>
            <a:r>
              <a:rPr lang="en-GB" sz="2000" b="0" i="0" u="none" strike="noStrike" cap="none" dirty="0" err="1">
                <a:solidFill>
                  <a:schemeClr val="dk1"/>
                </a:solidFill>
                <a:latin typeface="Calibri"/>
                <a:ea typeface="Calibri"/>
                <a:cs typeface="Calibri"/>
                <a:sym typeface="Calibri"/>
              </a:rPr>
              <a:t>recursos</a:t>
            </a:r>
            <a:r>
              <a:rPr lang="en-GB" sz="2000" b="0" i="0" u="none" strike="noStrike" cap="none" dirty="0">
                <a:solidFill>
                  <a:schemeClr val="dk1"/>
                </a:solidFill>
                <a:latin typeface="Calibri"/>
                <a:ea typeface="Calibri"/>
                <a:cs typeface="Calibri"/>
                <a:sym typeface="Calibri"/>
              </a:rPr>
              <a:t>.</a:t>
            </a:r>
            <a:endParaRPr sz="2000" b="0" i="0" u="none" strike="noStrike" cap="none" dirty="0">
              <a:solidFill>
                <a:schemeClr val="dk1"/>
              </a:solidFill>
              <a:latin typeface="Calibri"/>
              <a:ea typeface="Calibri"/>
              <a:cs typeface="Calibri"/>
              <a:sym typeface="Calibri"/>
            </a:endParaRPr>
          </a:p>
        </p:txBody>
      </p:sp>
      <p:sp>
        <p:nvSpPr>
          <p:cNvPr id="236" name="Google Shape;236;p10"/>
          <p:cNvSpPr/>
          <p:nvPr/>
        </p:nvSpPr>
        <p:spPr>
          <a:xfrm flipH="1">
            <a:off x="8761228" y="3813589"/>
            <a:ext cx="2362911" cy="642509"/>
          </a:xfrm>
          <a:prstGeom prst="homePlate">
            <a:avLst>
              <a:gd name="adj" fmla="val 50000"/>
            </a:avLst>
          </a:prstGeom>
          <a:solidFill>
            <a:srgbClr val="D8E2F3"/>
          </a:solidFill>
          <a:ln w="12700" cap="flat" cmpd="sng">
            <a:solidFill>
              <a:srgbClr val="ACB8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dirty="0" err="1">
                <a:solidFill>
                  <a:schemeClr val="dk1"/>
                </a:solidFill>
                <a:latin typeface="Calibri"/>
                <a:ea typeface="Calibri"/>
                <a:cs typeface="Calibri"/>
                <a:sym typeface="Calibri"/>
              </a:rPr>
              <a:t>Realiza</a:t>
            </a:r>
            <a:r>
              <a:rPr lang="en-GB" sz="2000" b="0" i="0" u="none" strike="noStrike" cap="none" dirty="0">
                <a:solidFill>
                  <a:schemeClr val="dk1"/>
                </a:solidFill>
                <a:latin typeface="Calibri"/>
                <a:ea typeface="Calibri"/>
                <a:cs typeface="Calibri"/>
                <a:sym typeface="Calibri"/>
              </a:rPr>
              <a:t> </a:t>
            </a:r>
            <a:r>
              <a:rPr lang="en-GB" sz="2000" dirty="0">
                <a:solidFill>
                  <a:schemeClr val="dk1"/>
                </a:solidFill>
                <a:latin typeface="Calibri"/>
                <a:ea typeface="Calibri"/>
                <a:cs typeface="Calibri"/>
                <a:sym typeface="Calibri"/>
              </a:rPr>
              <a:t>un</a:t>
            </a:r>
            <a:r>
              <a:rPr lang="en-GB" sz="2000" b="0" i="0" u="none" strike="noStrike" cap="none" dirty="0">
                <a:solidFill>
                  <a:schemeClr val="dk1"/>
                </a:solidFill>
                <a:latin typeface="Calibri"/>
                <a:ea typeface="Calibri"/>
                <a:cs typeface="Calibri"/>
                <a:sym typeface="Calibri"/>
              </a:rPr>
              <a:t> </a:t>
            </a:r>
            <a:r>
              <a:rPr lang="en-GB" sz="2000" b="0" i="0" u="none" strike="noStrike" cap="none" dirty="0" err="1">
                <a:solidFill>
                  <a:schemeClr val="dk1"/>
                </a:solidFill>
                <a:latin typeface="Calibri"/>
                <a:ea typeface="Calibri"/>
                <a:cs typeface="Calibri"/>
                <a:sym typeface="Calibri"/>
              </a:rPr>
              <a:t>análisis</a:t>
            </a:r>
            <a:r>
              <a:rPr lang="en-GB" sz="2000" b="0" i="0" u="none" strike="noStrike" cap="none" dirty="0">
                <a:solidFill>
                  <a:schemeClr val="dk1"/>
                </a:solidFill>
                <a:latin typeface="Calibri"/>
                <a:ea typeface="Calibri"/>
                <a:cs typeface="Calibri"/>
                <a:sym typeface="Calibri"/>
              </a:rPr>
              <a:t> de </a:t>
            </a:r>
            <a:r>
              <a:rPr lang="en-GB" sz="2000" b="0" i="0" u="none" strike="noStrike" cap="none" dirty="0" err="1">
                <a:solidFill>
                  <a:schemeClr val="dk1"/>
                </a:solidFill>
                <a:latin typeface="Calibri"/>
                <a:ea typeface="Calibri"/>
                <a:cs typeface="Calibri"/>
                <a:sym typeface="Calibri"/>
              </a:rPr>
              <a:t>recursos</a:t>
            </a:r>
            <a:r>
              <a:rPr lang="en-GB" sz="2000" b="0" i="0" u="none" strike="noStrike" cap="none" dirty="0">
                <a:solidFill>
                  <a:schemeClr val="dk1"/>
                </a:solidFill>
                <a:latin typeface="Calibri"/>
                <a:ea typeface="Calibri"/>
                <a:cs typeface="Calibri"/>
                <a:sym typeface="Calibri"/>
              </a:rPr>
              <a:t>.</a:t>
            </a: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1"/>
        <p:cNvGrpSpPr/>
        <p:nvPr/>
      </p:nvGrpSpPr>
      <p:grpSpPr>
        <a:xfrm>
          <a:off x="0" y="0"/>
          <a:ext cx="0" cy="0"/>
          <a:chOff x="0" y="0"/>
          <a:chExt cx="0" cy="0"/>
        </a:xfrm>
      </p:grpSpPr>
      <p:sp>
        <p:nvSpPr>
          <p:cNvPr id="242" name="Google Shape;242;p11"/>
          <p:cNvSpPr txBox="1">
            <a:spLocks noGrp="1"/>
          </p:cNvSpPr>
          <p:nvPr>
            <p:ph type="title"/>
          </p:nvPr>
        </p:nvSpPr>
        <p:spPr>
          <a:xfrm>
            <a:off x="7033846" y="175540"/>
            <a:ext cx="4164244" cy="763036"/>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rgbClr val="124591"/>
              </a:buClr>
              <a:buSzPts val="3600"/>
              <a:buFont typeface="Calibri"/>
              <a:buNone/>
            </a:pPr>
            <a:r>
              <a:rPr lang="en-GB" sz="3600" b="1" dirty="0" err="1">
                <a:solidFill>
                  <a:srgbClr val="124591"/>
                </a:solidFill>
              </a:rPr>
              <a:t>Características</a:t>
            </a:r>
            <a:r>
              <a:rPr lang="en-GB" sz="3600" b="1" dirty="0">
                <a:solidFill>
                  <a:srgbClr val="124591"/>
                </a:solidFill>
              </a:rPr>
              <a:t> de la Etapa de </a:t>
            </a:r>
            <a:r>
              <a:rPr lang="en-GB" sz="3600" b="1" dirty="0" err="1">
                <a:solidFill>
                  <a:srgbClr val="124591"/>
                </a:solidFill>
              </a:rPr>
              <a:t>Diseño</a:t>
            </a:r>
            <a:r>
              <a:rPr lang="en-GB" sz="3600" b="1" dirty="0">
                <a:solidFill>
                  <a:srgbClr val="124591"/>
                </a:solidFill>
              </a:rPr>
              <a:t> </a:t>
            </a:r>
            <a:endParaRPr sz="3600" b="1" dirty="0">
              <a:solidFill>
                <a:srgbClr val="124591"/>
              </a:solidFill>
            </a:endParaRPr>
          </a:p>
        </p:txBody>
      </p:sp>
      <p:sp>
        <p:nvSpPr>
          <p:cNvPr id="243" name="Google Shape;243;p11"/>
          <p:cNvSpPr txBox="1">
            <a:spLocks noGrp="1"/>
          </p:cNvSpPr>
          <p:nvPr>
            <p:ph type="body" idx="1"/>
          </p:nvPr>
        </p:nvSpPr>
        <p:spPr>
          <a:xfrm>
            <a:off x="936928" y="714170"/>
            <a:ext cx="10436800" cy="523901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124591"/>
              </a:buClr>
              <a:buSzPts val="2800"/>
              <a:buNone/>
            </a:pPr>
            <a:r>
              <a:rPr lang="en-GB" b="1" dirty="0">
                <a:solidFill>
                  <a:srgbClr val="124591"/>
                </a:solidFill>
              </a:rPr>
              <a:t>6. </a:t>
            </a:r>
            <a:r>
              <a:rPr lang="en-GB" b="1" dirty="0" err="1">
                <a:solidFill>
                  <a:srgbClr val="124591"/>
                </a:solidFill>
              </a:rPr>
              <a:t>Evaluación</a:t>
            </a:r>
            <a:r>
              <a:rPr lang="en-GB" b="1" dirty="0">
                <a:solidFill>
                  <a:srgbClr val="124591"/>
                </a:solidFill>
              </a:rPr>
              <a:t> de </a:t>
            </a:r>
            <a:r>
              <a:rPr lang="en-GB" b="1" dirty="0" err="1">
                <a:solidFill>
                  <a:srgbClr val="124591"/>
                </a:solidFill>
              </a:rPr>
              <a:t>riesgos</a:t>
            </a:r>
            <a:r>
              <a:rPr lang="en-GB" b="1" dirty="0">
                <a:solidFill>
                  <a:srgbClr val="124591"/>
                </a:solidFill>
              </a:rPr>
              <a:t> </a:t>
            </a:r>
          </a:p>
          <a:p>
            <a:pPr marL="0" lvl="0" indent="0" algn="just" rtl="0">
              <a:lnSpc>
                <a:spcPct val="100000"/>
              </a:lnSpc>
              <a:spcBef>
                <a:spcPts val="0"/>
              </a:spcBef>
              <a:spcAft>
                <a:spcPts val="0"/>
              </a:spcAft>
              <a:buClr>
                <a:srgbClr val="124591"/>
              </a:buClr>
              <a:buSzPts val="2800"/>
              <a:buNone/>
            </a:pPr>
            <a:endParaRPr sz="1400" dirty="0"/>
          </a:p>
          <a:p>
            <a:pPr marL="228600" lvl="0" indent="-228600" algn="just" rtl="0">
              <a:lnSpc>
                <a:spcPct val="100000"/>
              </a:lnSpc>
              <a:spcBef>
                <a:spcPts val="0"/>
              </a:spcBef>
              <a:spcAft>
                <a:spcPts val="0"/>
              </a:spcAft>
              <a:buClr>
                <a:schemeClr val="dk1"/>
              </a:buClr>
              <a:buSzPts val="2100"/>
              <a:buChar char="•"/>
            </a:pPr>
            <a:r>
              <a:rPr lang="en-GB" sz="2100" b="1" dirty="0">
                <a:solidFill>
                  <a:srgbClr val="124591"/>
                </a:solidFill>
              </a:rPr>
              <a:t>Un </a:t>
            </a:r>
            <a:r>
              <a:rPr lang="en-GB" sz="2100" b="1" dirty="0" err="1">
                <a:solidFill>
                  <a:srgbClr val="124591"/>
                </a:solidFill>
              </a:rPr>
              <a:t>riesgo</a:t>
            </a:r>
            <a:r>
              <a:rPr lang="en-GB" sz="2100" dirty="0"/>
              <a:t> </a:t>
            </a:r>
            <a:r>
              <a:rPr lang="es-ES" sz="2100" dirty="0"/>
              <a:t>es cualquier cosa que pueda tener un impacto potencial en el calendario, el rendimiento o el presupuesto del proyecto.</a:t>
            </a:r>
            <a:endParaRPr sz="2100" dirty="0"/>
          </a:p>
          <a:p>
            <a:pPr marL="228600" lvl="0" indent="-228600" algn="just" rtl="0">
              <a:lnSpc>
                <a:spcPct val="100000"/>
              </a:lnSpc>
              <a:spcBef>
                <a:spcPts val="600"/>
              </a:spcBef>
              <a:spcAft>
                <a:spcPts val="0"/>
              </a:spcAft>
              <a:buClr>
                <a:schemeClr val="dk1"/>
              </a:buClr>
              <a:buSzPts val="2100"/>
              <a:buChar char="•"/>
            </a:pPr>
            <a:r>
              <a:rPr lang="en-GB" sz="2100" b="1" dirty="0">
                <a:solidFill>
                  <a:srgbClr val="124591"/>
                </a:solidFill>
              </a:rPr>
              <a:t>La </a:t>
            </a:r>
            <a:r>
              <a:rPr lang="en-GB" sz="2100" b="1" dirty="0" err="1">
                <a:solidFill>
                  <a:srgbClr val="124591"/>
                </a:solidFill>
              </a:rPr>
              <a:t>evaluación</a:t>
            </a:r>
            <a:r>
              <a:rPr lang="en-GB" sz="2100" b="1" dirty="0">
                <a:solidFill>
                  <a:srgbClr val="124591"/>
                </a:solidFill>
              </a:rPr>
              <a:t> de </a:t>
            </a:r>
            <a:r>
              <a:rPr lang="en-GB" sz="2100" b="1" dirty="0" err="1">
                <a:solidFill>
                  <a:srgbClr val="124591"/>
                </a:solidFill>
              </a:rPr>
              <a:t>riesgos</a:t>
            </a:r>
            <a:r>
              <a:rPr lang="en-GB" sz="2100" b="1" dirty="0">
                <a:solidFill>
                  <a:srgbClr val="124591"/>
                </a:solidFill>
              </a:rPr>
              <a:t> </a:t>
            </a:r>
            <a:r>
              <a:rPr lang="en-GB" sz="2100" dirty="0"/>
              <a:t>e</a:t>
            </a:r>
            <a:r>
              <a:rPr lang="es-ES" sz="2100" dirty="0"/>
              <a:t>s es un proceso sistemático de identificación de los peligros y de evaluación de los riesgos asociados en un lugar de trabajo, para luego aplicar medidas de control razonables para eliminarlos o reducirlos.</a:t>
            </a:r>
            <a:endParaRPr lang="en-GB" sz="2100" dirty="0"/>
          </a:p>
          <a:p>
            <a:pPr marL="228600" indent="-228600" algn="just">
              <a:lnSpc>
                <a:spcPct val="100000"/>
              </a:lnSpc>
              <a:spcBef>
                <a:spcPts val="600"/>
              </a:spcBef>
              <a:buSzPts val="2100"/>
            </a:pPr>
            <a:r>
              <a:rPr lang="es-ES" sz="2100" b="1" dirty="0">
                <a:solidFill>
                  <a:srgbClr val="124591"/>
                </a:solidFill>
              </a:rPr>
              <a:t>La gestión de riesgos del proyecto </a:t>
            </a:r>
            <a:r>
              <a:rPr lang="es-ES" sz="2100" dirty="0"/>
              <a:t>es el proceso de identificación, análisis y posterior respuesta a cualquier riesgo que surja a lo largo del ciclo de vida de un proyecto, para ayudar a que éste se mantenga en marcha y cumpla su objetivo.</a:t>
            </a:r>
            <a:endParaRPr sz="2100" b="1" dirty="0"/>
          </a:p>
          <a:p>
            <a:pPr marL="228600" lvl="0" indent="-228600" algn="just" rtl="0">
              <a:lnSpc>
                <a:spcPct val="100000"/>
              </a:lnSpc>
              <a:spcBef>
                <a:spcPts val="600"/>
              </a:spcBef>
              <a:spcAft>
                <a:spcPts val="0"/>
              </a:spcAft>
              <a:buClr>
                <a:schemeClr val="dk1"/>
              </a:buClr>
              <a:buSzPts val="2100"/>
              <a:buChar char="•"/>
            </a:pPr>
            <a:r>
              <a:rPr lang="en-GB" sz="2100" b="1" dirty="0">
                <a:solidFill>
                  <a:srgbClr val="C00000"/>
                </a:solidFill>
              </a:rPr>
              <a:t>¿</a:t>
            </a:r>
            <a:r>
              <a:rPr lang="en-GB" sz="2100" b="1" dirty="0" err="1">
                <a:solidFill>
                  <a:srgbClr val="C00000"/>
                </a:solidFill>
              </a:rPr>
              <a:t>Cuándo</a:t>
            </a:r>
            <a:r>
              <a:rPr lang="en-GB" sz="2100" b="1" dirty="0">
                <a:solidFill>
                  <a:srgbClr val="C00000"/>
                </a:solidFill>
              </a:rPr>
              <a:t> y </a:t>
            </a:r>
            <a:r>
              <a:rPr lang="en-GB" sz="2100" b="1" dirty="0" err="1">
                <a:solidFill>
                  <a:srgbClr val="C00000"/>
                </a:solidFill>
              </a:rPr>
              <a:t>cómo</a:t>
            </a:r>
            <a:r>
              <a:rPr lang="en-GB" sz="2100" b="1" dirty="0">
                <a:solidFill>
                  <a:srgbClr val="C00000"/>
                </a:solidFill>
              </a:rPr>
              <a:t> </a:t>
            </a:r>
            <a:r>
              <a:rPr lang="en-GB" sz="2100" b="1" dirty="0" err="1">
                <a:solidFill>
                  <a:srgbClr val="C00000"/>
                </a:solidFill>
              </a:rPr>
              <a:t>puedes</a:t>
            </a:r>
            <a:r>
              <a:rPr lang="en-GB" sz="2100" b="1" dirty="0">
                <a:solidFill>
                  <a:srgbClr val="C00000"/>
                </a:solidFill>
              </a:rPr>
              <a:t> </a:t>
            </a:r>
            <a:r>
              <a:rPr lang="en-GB" sz="2100" b="1" dirty="0" err="1">
                <a:solidFill>
                  <a:srgbClr val="C00000"/>
                </a:solidFill>
              </a:rPr>
              <a:t>mejorar</a:t>
            </a:r>
            <a:r>
              <a:rPr lang="en-GB" sz="2100" b="1" dirty="0">
                <a:solidFill>
                  <a:srgbClr val="C00000"/>
                </a:solidFill>
              </a:rPr>
              <a:t> </a:t>
            </a:r>
            <a:r>
              <a:rPr lang="en-GB" sz="2100" b="1" dirty="0" err="1">
                <a:solidFill>
                  <a:srgbClr val="C00000"/>
                </a:solidFill>
              </a:rPr>
              <a:t>tu</a:t>
            </a:r>
            <a:r>
              <a:rPr lang="en-GB" sz="2100" b="1" dirty="0">
                <a:solidFill>
                  <a:srgbClr val="C00000"/>
                </a:solidFill>
              </a:rPr>
              <a:t> </a:t>
            </a:r>
            <a:r>
              <a:rPr lang="en-GB" sz="2100" b="1" dirty="0" err="1">
                <a:solidFill>
                  <a:srgbClr val="C00000"/>
                </a:solidFill>
              </a:rPr>
              <a:t>identificación</a:t>
            </a:r>
            <a:r>
              <a:rPr lang="en-GB" sz="2100" b="1" dirty="0">
                <a:solidFill>
                  <a:srgbClr val="C00000"/>
                </a:solidFill>
              </a:rPr>
              <a:t> de </a:t>
            </a:r>
            <a:r>
              <a:rPr lang="en-GB" sz="2100" b="1" dirty="0" err="1">
                <a:solidFill>
                  <a:srgbClr val="C00000"/>
                </a:solidFill>
              </a:rPr>
              <a:t>riesgos</a:t>
            </a:r>
            <a:r>
              <a:rPr lang="en-GB" sz="2100" b="1" dirty="0">
                <a:solidFill>
                  <a:srgbClr val="C00000"/>
                </a:solidFill>
              </a:rPr>
              <a:t>? </a:t>
            </a:r>
          </a:p>
          <a:p>
            <a:pPr marL="685800" lvl="1" indent="-228600" algn="just">
              <a:lnSpc>
                <a:spcPct val="100000"/>
              </a:lnSpc>
              <a:spcBef>
                <a:spcPts val="600"/>
              </a:spcBef>
              <a:buSzPts val="2100"/>
            </a:pPr>
            <a:r>
              <a:rPr lang="en-GB" sz="1800" dirty="0"/>
              <a:t>Al </a:t>
            </a:r>
            <a:r>
              <a:rPr lang="en-GB" sz="1800" dirty="0" err="1"/>
              <a:t>inicio</a:t>
            </a:r>
            <a:r>
              <a:rPr lang="en-GB" sz="1800" dirty="0"/>
              <a:t> del </a:t>
            </a:r>
            <a:r>
              <a:rPr lang="en-GB" sz="1800" dirty="0" err="1"/>
              <a:t>proyecto</a:t>
            </a:r>
            <a:r>
              <a:rPr lang="en-GB" sz="1800" dirty="0"/>
              <a:t>.</a:t>
            </a:r>
            <a:endParaRPr sz="1800" dirty="0"/>
          </a:p>
          <a:p>
            <a:pPr marL="685800" lvl="1" indent="-228600" algn="just" rtl="0">
              <a:lnSpc>
                <a:spcPct val="90000"/>
              </a:lnSpc>
              <a:spcBef>
                <a:spcPts val="600"/>
              </a:spcBef>
              <a:spcAft>
                <a:spcPts val="0"/>
              </a:spcAft>
              <a:buClr>
                <a:schemeClr val="dk1"/>
              </a:buClr>
              <a:buSzPts val="1800"/>
              <a:buChar char="•"/>
            </a:pPr>
            <a:r>
              <a:rPr lang="en-GB" sz="1800" dirty="0"/>
              <a:t>De </a:t>
            </a:r>
            <a:r>
              <a:rPr lang="en-GB" sz="1800" dirty="0" err="1"/>
              <a:t>manera</a:t>
            </a:r>
            <a:r>
              <a:rPr lang="en-GB" sz="1800" dirty="0"/>
              <a:t> </a:t>
            </a:r>
            <a:r>
              <a:rPr lang="en-GB" sz="1800" dirty="0" err="1"/>
              <a:t>iterativa</a:t>
            </a:r>
            <a:r>
              <a:rPr lang="en-GB" sz="1800" dirty="0"/>
              <a:t>.</a:t>
            </a:r>
            <a:endParaRPr dirty="0"/>
          </a:p>
          <a:p>
            <a:pPr marL="685800" lvl="1" indent="-228600" algn="just" rtl="0">
              <a:lnSpc>
                <a:spcPct val="90000"/>
              </a:lnSpc>
              <a:spcBef>
                <a:spcPts val="600"/>
              </a:spcBef>
              <a:spcAft>
                <a:spcPts val="0"/>
              </a:spcAft>
              <a:buClr>
                <a:schemeClr val="dk1"/>
              </a:buClr>
              <a:buSzPts val="1800"/>
              <a:buChar char="•"/>
            </a:pPr>
            <a:r>
              <a:rPr lang="en-GB" sz="1800" dirty="0"/>
              <a:t>Con </a:t>
            </a:r>
            <a:r>
              <a:rPr lang="en-GB" sz="1800" dirty="0" err="1"/>
              <a:t>una</a:t>
            </a:r>
            <a:r>
              <a:rPr lang="en-GB" sz="1800" dirty="0"/>
              <a:t> </a:t>
            </a:r>
            <a:r>
              <a:rPr lang="en-GB" sz="1800" dirty="0" err="1"/>
              <a:t>frecuencia</a:t>
            </a:r>
            <a:r>
              <a:rPr lang="en-GB" sz="1800" dirty="0"/>
              <a:t> </a:t>
            </a:r>
            <a:r>
              <a:rPr lang="en-GB" sz="1800" dirty="0" err="1"/>
              <a:t>constante</a:t>
            </a:r>
            <a:r>
              <a:rPr lang="en-GB" sz="1800" dirty="0"/>
              <a:t>, </a:t>
            </a:r>
            <a:r>
              <a:rPr lang="en-GB" sz="1800" dirty="0" err="1"/>
              <a:t>por</a:t>
            </a:r>
            <a:r>
              <a:rPr lang="en-GB" sz="1800" dirty="0"/>
              <a:t> </a:t>
            </a:r>
            <a:r>
              <a:rPr lang="en-GB" sz="1800" dirty="0" err="1"/>
              <a:t>ejemplo</a:t>
            </a:r>
            <a:r>
              <a:rPr lang="en-GB" sz="1800" dirty="0"/>
              <a:t> </a:t>
            </a:r>
            <a:r>
              <a:rPr lang="en-GB" sz="1800" dirty="0" err="1"/>
              <a:t>semanal</a:t>
            </a:r>
            <a:r>
              <a:rPr lang="en-GB" sz="1800" dirty="0"/>
              <a:t>.</a:t>
            </a:r>
            <a:endParaRPr dirty="0"/>
          </a:p>
          <a:p>
            <a:pPr marL="685800" lvl="1" indent="-228600" algn="just" rtl="0">
              <a:lnSpc>
                <a:spcPct val="90000"/>
              </a:lnSpc>
              <a:spcBef>
                <a:spcPts val="600"/>
              </a:spcBef>
              <a:spcAft>
                <a:spcPts val="0"/>
              </a:spcAft>
              <a:buClr>
                <a:schemeClr val="dk1"/>
              </a:buClr>
              <a:buSzPts val="1800"/>
              <a:buChar char="•"/>
            </a:pPr>
            <a:r>
              <a:rPr lang="en-GB" sz="1800" dirty="0" err="1"/>
              <a:t>Cuando</a:t>
            </a:r>
            <a:r>
              <a:rPr lang="en-GB" sz="1800" dirty="0"/>
              <a:t> se </a:t>
            </a:r>
            <a:r>
              <a:rPr lang="en-GB" sz="1800" dirty="0" err="1"/>
              <a:t>realiza</a:t>
            </a:r>
            <a:r>
              <a:rPr lang="en-GB" sz="1800" dirty="0"/>
              <a:t> </a:t>
            </a:r>
            <a:r>
              <a:rPr lang="en-GB" sz="1800" dirty="0" err="1"/>
              <a:t>el</a:t>
            </a:r>
            <a:r>
              <a:rPr lang="en-GB" sz="1800" dirty="0"/>
              <a:t> control de </a:t>
            </a:r>
            <a:r>
              <a:rPr lang="en-GB" sz="1800" dirty="0" err="1"/>
              <a:t>cambios</a:t>
            </a:r>
            <a:r>
              <a:rPr lang="en-GB" sz="1800" dirty="0"/>
              <a:t>.</a:t>
            </a:r>
            <a:endParaRPr dirty="0"/>
          </a:p>
          <a:p>
            <a:pPr marL="685800" lvl="1" indent="-228600" algn="just" rtl="0">
              <a:lnSpc>
                <a:spcPct val="90000"/>
              </a:lnSpc>
              <a:spcBef>
                <a:spcPts val="600"/>
              </a:spcBef>
              <a:spcAft>
                <a:spcPts val="0"/>
              </a:spcAft>
              <a:buClr>
                <a:schemeClr val="dk1"/>
              </a:buClr>
              <a:buSzPts val="1800"/>
              <a:buChar char="•"/>
            </a:pPr>
            <a:r>
              <a:rPr lang="en-GB" sz="1800" dirty="0" err="1"/>
              <a:t>Cuando</a:t>
            </a:r>
            <a:r>
              <a:rPr lang="en-GB" sz="1800" dirty="0"/>
              <a:t> se </a:t>
            </a:r>
            <a:r>
              <a:rPr lang="en-GB" sz="1800" dirty="0" err="1"/>
              <a:t>alcanzan</a:t>
            </a:r>
            <a:r>
              <a:rPr lang="en-GB" sz="1800" dirty="0"/>
              <a:t> </a:t>
            </a:r>
            <a:r>
              <a:rPr lang="en-GB" sz="1800" dirty="0" err="1"/>
              <a:t>los</a:t>
            </a:r>
            <a:r>
              <a:rPr lang="en-GB" sz="1800" dirty="0"/>
              <a:t> </a:t>
            </a:r>
            <a:r>
              <a:rPr lang="en-GB" sz="1800" dirty="0" err="1"/>
              <a:t>principales</a:t>
            </a:r>
            <a:r>
              <a:rPr lang="en-GB" sz="1800" dirty="0"/>
              <a:t> </a:t>
            </a:r>
            <a:r>
              <a:rPr lang="en-GB" sz="1800" dirty="0" err="1"/>
              <a:t>hitos</a:t>
            </a:r>
            <a:r>
              <a:rPr lang="en-GB" sz="1800" dirty="0"/>
              <a:t>.</a:t>
            </a:r>
            <a:endParaRPr sz="2000" dirty="0"/>
          </a:p>
        </p:txBody>
      </p:sp>
      <p:pic>
        <p:nvPicPr>
          <p:cNvPr id="244" name="Google Shape;244;p11" descr="Free photos of Risk"/>
          <p:cNvPicPr preferRelativeResize="0"/>
          <p:nvPr/>
        </p:nvPicPr>
        <p:blipFill rotWithShape="1">
          <a:blip r:embed="rId4">
            <a:alphaModFix/>
          </a:blip>
          <a:srcRect/>
          <a:stretch/>
        </p:blipFill>
        <p:spPr>
          <a:xfrm>
            <a:off x="8394942" y="4157973"/>
            <a:ext cx="2978786" cy="1985857"/>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9"/>
        <p:cNvGrpSpPr/>
        <p:nvPr/>
      </p:nvGrpSpPr>
      <p:grpSpPr>
        <a:xfrm>
          <a:off x="0" y="0"/>
          <a:ext cx="0" cy="0"/>
          <a:chOff x="0" y="0"/>
          <a:chExt cx="0" cy="0"/>
        </a:xfrm>
      </p:grpSpPr>
      <p:sp>
        <p:nvSpPr>
          <p:cNvPr id="250" name="Google Shape;250;p12"/>
          <p:cNvSpPr txBox="1">
            <a:spLocks noGrp="1"/>
          </p:cNvSpPr>
          <p:nvPr>
            <p:ph type="title"/>
          </p:nvPr>
        </p:nvSpPr>
        <p:spPr>
          <a:xfrm>
            <a:off x="7019778" y="119269"/>
            <a:ext cx="4178312" cy="763036"/>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rgbClr val="124591"/>
              </a:buClr>
              <a:buSzPts val="3600"/>
              <a:buFont typeface="Calibri"/>
              <a:buNone/>
            </a:pPr>
            <a:r>
              <a:rPr lang="en-GB" sz="3600" b="1" dirty="0" err="1">
                <a:solidFill>
                  <a:srgbClr val="124591"/>
                </a:solidFill>
              </a:rPr>
              <a:t>Características</a:t>
            </a:r>
            <a:r>
              <a:rPr lang="en-GB" sz="3600" b="1" dirty="0">
                <a:solidFill>
                  <a:srgbClr val="124591"/>
                </a:solidFill>
              </a:rPr>
              <a:t> de la Etapa de </a:t>
            </a:r>
            <a:r>
              <a:rPr lang="en-GB" sz="3600" b="1" dirty="0" err="1">
                <a:solidFill>
                  <a:srgbClr val="124591"/>
                </a:solidFill>
              </a:rPr>
              <a:t>Diseño</a:t>
            </a:r>
            <a:r>
              <a:rPr lang="en-GB" sz="3600" b="1" dirty="0">
                <a:solidFill>
                  <a:srgbClr val="124591"/>
                </a:solidFill>
              </a:rPr>
              <a:t> </a:t>
            </a:r>
            <a:endParaRPr sz="3600" b="1" dirty="0">
              <a:solidFill>
                <a:srgbClr val="124591"/>
              </a:solidFill>
            </a:endParaRPr>
          </a:p>
        </p:txBody>
      </p:sp>
      <p:sp>
        <p:nvSpPr>
          <p:cNvPr id="251" name="Google Shape;251;p12"/>
          <p:cNvSpPr txBox="1">
            <a:spLocks noGrp="1"/>
          </p:cNvSpPr>
          <p:nvPr>
            <p:ph type="body" idx="1"/>
          </p:nvPr>
        </p:nvSpPr>
        <p:spPr>
          <a:xfrm>
            <a:off x="993910" y="711986"/>
            <a:ext cx="10521804" cy="5247248"/>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124591"/>
              </a:buClr>
              <a:buSzPts val="2800"/>
              <a:buNone/>
            </a:pPr>
            <a:r>
              <a:rPr lang="en-GB" b="1" dirty="0">
                <a:solidFill>
                  <a:srgbClr val="124591"/>
                </a:solidFill>
              </a:rPr>
              <a:t>7. Comunicación</a:t>
            </a:r>
            <a:endParaRPr sz="1400" b="1" dirty="0">
              <a:solidFill>
                <a:srgbClr val="124591"/>
              </a:solidFill>
            </a:endParaRPr>
          </a:p>
          <a:p>
            <a:pPr marL="228600" lvl="0" indent="-228600" algn="just" rtl="0">
              <a:lnSpc>
                <a:spcPct val="100000"/>
              </a:lnSpc>
              <a:spcBef>
                <a:spcPts val="600"/>
              </a:spcBef>
              <a:spcAft>
                <a:spcPts val="0"/>
              </a:spcAft>
              <a:buClr>
                <a:schemeClr val="dk1"/>
              </a:buClr>
              <a:buSzPts val="2000"/>
              <a:buChar char="•"/>
            </a:pPr>
            <a:r>
              <a:rPr lang="en-GB" sz="2000" dirty="0"/>
              <a:t>El </a:t>
            </a:r>
            <a:r>
              <a:rPr lang="en-GB" sz="2000" dirty="0" err="1"/>
              <a:t>éxito</a:t>
            </a:r>
            <a:r>
              <a:rPr lang="en-GB" sz="2000" dirty="0"/>
              <a:t> de un </a:t>
            </a:r>
            <a:r>
              <a:rPr lang="en-GB" sz="2000" dirty="0" err="1"/>
              <a:t>proyecto</a:t>
            </a:r>
            <a:r>
              <a:rPr lang="en-GB" sz="2000" dirty="0"/>
              <a:t> </a:t>
            </a:r>
            <a:r>
              <a:rPr lang="en-GB" sz="2000" dirty="0" err="1"/>
              <a:t>depende</a:t>
            </a:r>
            <a:r>
              <a:rPr lang="en-GB" sz="2000" dirty="0"/>
              <a:t> </a:t>
            </a:r>
            <a:r>
              <a:rPr lang="es-ES" sz="2000" dirty="0">
                <a:solidFill>
                  <a:srgbClr val="124591"/>
                </a:solidFill>
              </a:rPr>
              <a:t>en gran medida de la eficacia de su red de comunicación</a:t>
            </a:r>
            <a:r>
              <a:rPr lang="en-GB" sz="2000" dirty="0"/>
              <a:t>. </a:t>
            </a:r>
            <a:endParaRPr dirty="0"/>
          </a:p>
          <a:p>
            <a:pPr marL="228600" lvl="0" indent="-228600" algn="just" rtl="0">
              <a:lnSpc>
                <a:spcPct val="100000"/>
              </a:lnSpc>
              <a:spcBef>
                <a:spcPts val="600"/>
              </a:spcBef>
              <a:spcAft>
                <a:spcPts val="0"/>
              </a:spcAft>
              <a:buClr>
                <a:schemeClr val="dk1"/>
              </a:buClr>
              <a:buSzPts val="2000"/>
              <a:buChar char="•"/>
            </a:pPr>
            <a:r>
              <a:rPr lang="es-ES" sz="2000" dirty="0"/>
              <a:t>Empieza a funcionar desde el primer día de los emprendimientos y continúa durante toda la vida del proyecto.</a:t>
            </a:r>
            <a:endParaRPr sz="2000" dirty="0"/>
          </a:p>
          <a:p>
            <a:pPr marL="228600" lvl="0" indent="-228600" algn="just" rtl="0">
              <a:lnSpc>
                <a:spcPct val="100000"/>
              </a:lnSpc>
              <a:spcBef>
                <a:spcPts val="600"/>
              </a:spcBef>
              <a:spcAft>
                <a:spcPts val="0"/>
              </a:spcAft>
              <a:buClr>
                <a:schemeClr val="dk1"/>
              </a:buClr>
              <a:buSzPts val="2000"/>
              <a:buChar char="•"/>
            </a:pPr>
            <a:r>
              <a:rPr lang="es-ES" sz="2000" dirty="0"/>
              <a:t>Proporciona actualizaciones periódicas para notificar el estado del proyecto, así como su capacidad de rendimiento</a:t>
            </a:r>
            <a:endParaRPr sz="2000" dirty="0"/>
          </a:p>
          <a:p>
            <a:pPr marL="228600" lvl="0" indent="-228600" algn="just" rtl="0">
              <a:lnSpc>
                <a:spcPct val="100000"/>
              </a:lnSpc>
              <a:spcBef>
                <a:spcPts val="1600"/>
              </a:spcBef>
              <a:spcAft>
                <a:spcPts val="0"/>
              </a:spcAft>
              <a:buClr>
                <a:schemeClr val="dk1"/>
              </a:buClr>
              <a:buSzPts val="2200"/>
              <a:buChar char="•"/>
            </a:pPr>
            <a:r>
              <a:rPr lang="en-GB" sz="2200" b="1" dirty="0">
                <a:solidFill>
                  <a:srgbClr val="C00000"/>
                </a:solidFill>
              </a:rPr>
              <a:t>¿</a:t>
            </a:r>
            <a:r>
              <a:rPr lang="en-GB" sz="2200" b="1" dirty="0" err="1">
                <a:solidFill>
                  <a:srgbClr val="C00000"/>
                </a:solidFill>
              </a:rPr>
              <a:t>Cómo</a:t>
            </a:r>
            <a:r>
              <a:rPr lang="en-GB" sz="2200" b="1" dirty="0">
                <a:solidFill>
                  <a:srgbClr val="C00000"/>
                </a:solidFill>
              </a:rPr>
              <a:t> </a:t>
            </a:r>
            <a:r>
              <a:rPr lang="en-GB" sz="2200" b="1" dirty="0" err="1">
                <a:solidFill>
                  <a:srgbClr val="C00000"/>
                </a:solidFill>
              </a:rPr>
              <a:t>puede</a:t>
            </a:r>
            <a:r>
              <a:rPr lang="en-GB" sz="2200" b="1" dirty="0">
                <a:solidFill>
                  <a:srgbClr val="C00000"/>
                </a:solidFill>
              </a:rPr>
              <a:t> </a:t>
            </a:r>
            <a:r>
              <a:rPr lang="en-GB" sz="2200" b="1" dirty="0" err="1">
                <a:solidFill>
                  <a:srgbClr val="C00000"/>
                </a:solidFill>
              </a:rPr>
              <a:t>lograrse</a:t>
            </a:r>
            <a:r>
              <a:rPr lang="en-GB" sz="2200" b="1" dirty="0">
                <a:solidFill>
                  <a:srgbClr val="C00000"/>
                </a:solidFill>
              </a:rPr>
              <a:t> </a:t>
            </a:r>
            <a:r>
              <a:rPr lang="en-GB" sz="2200" b="1" dirty="0" err="1">
                <a:solidFill>
                  <a:srgbClr val="C00000"/>
                </a:solidFill>
              </a:rPr>
              <a:t>una</a:t>
            </a:r>
            <a:r>
              <a:rPr lang="en-GB" sz="2200" b="1" dirty="0">
                <a:solidFill>
                  <a:srgbClr val="C00000"/>
                </a:solidFill>
              </a:rPr>
              <a:t> </a:t>
            </a:r>
            <a:r>
              <a:rPr lang="en-GB" sz="2200" b="1" dirty="0" err="1">
                <a:solidFill>
                  <a:srgbClr val="C00000"/>
                </a:solidFill>
              </a:rPr>
              <a:t>comunicación</a:t>
            </a:r>
            <a:r>
              <a:rPr lang="en-GB" sz="2200" b="1" dirty="0">
                <a:solidFill>
                  <a:srgbClr val="C00000"/>
                </a:solidFill>
              </a:rPr>
              <a:t> </a:t>
            </a:r>
            <a:r>
              <a:rPr lang="en-GB" sz="2200" b="1" dirty="0" err="1">
                <a:solidFill>
                  <a:srgbClr val="C00000"/>
                </a:solidFill>
              </a:rPr>
              <a:t>efectiva</a:t>
            </a:r>
            <a:r>
              <a:rPr lang="en-GB" sz="2200" b="1" dirty="0">
                <a:solidFill>
                  <a:srgbClr val="C00000"/>
                </a:solidFill>
              </a:rPr>
              <a:t>? </a:t>
            </a:r>
            <a:r>
              <a:rPr lang="en-US" sz="2200" b="1" dirty="0">
                <a:solidFill>
                  <a:srgbClr val="C00000"/>
                </a:solidFill>
              </a:rPr>
              <a:t> </a:t>
            </a:r>
            <a:endParaRPr lang="en-US" dirty="0"/>
          </a:p>
          <a:p>
            <a:pPr marL="685800" lvl="1" indent="-228600" algn="just" rtl="0">
              <a:lnSpc>
                <a:spcPct val="90000"/>
              </a:lnSpc>
              <a:spcBef>
                <a:spcPts val="500"/>
              </a:spcBef>
              <a:spcAft>
                <a:spcPts val="0"/>
              </a:spcAft>
              <a:buClr>
                <a:schemeClr val="dk1"/>
              </a:buClr>
              <a:buSzPts val="2000"/>
              <a:buChar char="•"/>
            </a:pPr>
            <a:r>
              <a:rPr lang="en-US" sz="2000" b="1" i="1" dirty="0">
                <a:solidFill>
                  <a:srgbClr val="124591"/>
                </a:solidFill>
              </a:rPr>
              <a:t>OBS</a:t>
            </a:r>
            <a:r>
              <a:rPr lang="en-US" sz="2000" i="1" dirty="0"/>
              <a:t> </a:t>
            </a:r>
            <a:r>
              <a:rPr lang="en-GB" sz="1600" i="1" dirty="0"/>
              <a:t>. </a:t>
            </a:r>
          </a:p>
          <a:p>
            <a:pPr marL="1143000" lvl="2" indent="-228600" algn="just" rtl="0">
              <a:lnSpc>
                <a:spcPct val="90000"/>
              </a:lnSpc>
              <a:spcBef>
                <a:spcPts val="500"/>
              </a:spcBef>
              <a:spcAft>
                <a:spcPts val="0"/>
              </a:spcAft>
              <a:buClr>
                <a:schemeClr val="dk1"/>
              </a:buClr>
              <a:buSzPts val="1600"/>
              <a:buChar char="•"/>
            </a:pPr>
            <a:r>
              <a:rPr lang="es-ES" sz="1600" i="1" dirty="0"/>
              <a:t>Es un modelo jerárquico que describe el </a:t>
            </a:r>
            <a:r>
              <a:rPr lang="es-ES" sz="1600" i="1" dirty="0">
                <a:solidFill>
                  <a:srgbClr val="124591"/>
                </a:solidFill>
              </a:rPr>
              <a:t>marco organizativo establecido </a:t>
            </a:r>
            <a:r>
              <a:rPr lang="es-ES" sz="1600" i="1" dirty="0"/>
              <a:t>para la planificación de proyectos, la gestión de recursos, el seguimiento del tiempo y los gastos, la asignación de costes, los informes de ingresos y beneficios y la gestión del trabajo.</a:t>
            </a:r>
            <a:endParaRPr sz="1600" i="1" dirty="0"/>
          </a:p>
          <a:p>
            <a:pPr marL="1143000" lvl="2" indent="-228600" algn="just" rtl="0">
              <a:lnSpc>
                <a:spcPct val="90000"/>
              </a:lnSpc>
              <a:spcBef>
                <a:spcPts val="500"/>
              </a:spcBef>
              <a:spcAft>
                <a:spcPts val="0"/>
              </a:spcAft>
              <a:buClr>
                <a:schemeClr val="dk1"/>
              </a:buClr>
              <a:buSzPts val="1600"/>
              <a:buChar char="•"/>
            </a:pPr>
            <a:r>
              <a:rPr lang="es-ES" sz="1600" i="1" dirty="0"/>
              <a:t>Agrupa actividades de proyectos similares o "paquetes de trabajo" y los relaciona con la estructura de la organización.</a:t>
            </a:r>
            <a:endParaRPr sz="1600" i="1" dirty="0"/>
          </a:p>
          <a:p>
            <a:pPr marL="1143000" lvl="2" indent="-228600" algn="just" rtl="0">
              <a:lnSpc>
                <a:spcPct val="90000"/>
              </a:lnSpc>
              <a:spcBef>
                <a:spcPts val="500"/>
              </a:spcBef>
              <a:spcAft>
                <a:spcPts val="0"/>
              </a:spcAft>
              <a:buClr>
                <a:schemeClr val="dk1"/>
              </a:buClr>
              <a:buSzPts val="1600"/>
              <a:buChar char="•"/>
            </a:pPr>
            <a:r>
              <a:rPr lang="es-ES" sz="1600" i="1" dirty="0"/>
              <a:t>El OBS se utiliza para definir las responsabilidades de la gestión de proyectos, los informes de costes, la facturación y la elaboración de presupuestos y el control de proyectos</a:t>
            </a:r>
            <a:r>
              <a:rPr lang="es-ES" sz="1800" i="1" dirty="0">
                <a:effectLst/>
                <a:latin typeface="Times New Roman" panose="02020603050405020304" pitchFamily="18" charset="0"/>
                <a:ea typeface="Times New Roman" panose="02020603050405020304" pitchFamily="18" charset="0"/>
              </a:rPr>
              <a:t>. </a:t>
            </a:r>
            <a:endParaRPr dirty="0"/>
          </a:p>
          <a:p>
            <a:pPr marL="685800" lvl="1" indent="-228600" algn="just" rtl="0">
              <a:lnSpc>
                <a:spcPct val="90000"/>
              </a:lnSpc>
              <a:spcBef>
                <a:spcPts val="500"/>
              </a:spcBef>
              <a:spcAft>
                <a:spcPts val="0"/>
              </a:spcAft>
              <a:buClr>
                <a:schemeClr val="dk1"/>
              </a:buClr>
              <a:buSzPts val="2000"/>
              <a:buChar char="•"/>
            </a:pPr>
            <a:r>
              <a:rPr lang="en-GB" sz="2000" b="1" i="1" dirty="0">
                <a:solidFill>
                  <a:srgbClr val="124591"/>
                </a:solidFill>
              </a:rPr>
              <a:t>OBS </a:t>
            </a:r>
            <a:r>
              <a:rPr lang="en-GB" sz="2000" b="1" dirty="0" err="1">
                <a:solidFill>
                  <a:srgbClr val="124591"/>
                </a:solidFill>
              </a:rPr>
              <a:t>ayuda</a:t>
            </a:r>
            <a:r>
              <a:rPr lang="en-GB" sz="2000" b="1" dirty="0">
                <a:solidFill>
                  <a:srgbClr val="124591"/>
                </a:solidFill>
              </a:rPr>
              <a:t> a </a:t>
            </a:r>
            <a:r>
              <a:rPr lang="en-GB" sz="2000" b="1" dirty="0" err="1">
                <a:solidFill>
                  <a:srgbClr val="124591"/>
                </a:solidFill>
              </a:rPr>
              <a:t>identificar</a:t>
            </a:r>
            <a:r>
              <a:rPr lang="en-GB" sz="2000" b="1" dirty="0">
                <a:solidFill>
                  <a:srgbClr val="124591"/>
                </a:solidFill>
              </a:rPr>
              <a:t> </a:t>
            </a:r>
            <a:r>
              <a:rPr lang="en-GB" sz="2000" b="1" dirty="0" err="1">
                <a:solidFill>
                  <a:srgbClr val="124591"/>
                </a:solidFill>
              </a:rPr>
              <a:t>qué</a:t>
            </a:r>
            <a:r>
              <a:rPr lang="en-GB" sz="2000" b="1" dirty="0">
                <a:solidFill>
                  <a:srgbClr val="124591"/>
                </a:solidFill>
              </a:rPr>
              <a:t> </a:t>
            </a:r>
            <a:r>
              <a:rPr lang="en-GB" sz="2000" b="1" dirty="0" err="1">
                <a:solidFill>
                  <a:srgbClr val="124591"/>
                </a:solidFill>
              </a:rPr>
              <a:t>empleados</a:t>
            </a:r>
            <a:r>
              <a:rPr lang="en-GB" sz="2000" b="1" dirty="0">
                <a:solidFill>
                  <a:srgbClr val="124591"/>
                </a:solidFill>
              </a:rPr>
              <a:t> o </a:t>
            </a:r>
            <a:r>
              <a:rPr lang="en-GB" sz="2000" b="1" dirty="0" err="1">
                <a:solidFill>
                  <a:srgbClr val="124591"/>
                </a:solidFill>
              </a:rPr>
              <a:t>departmentos</a:t>
            </a:r>
            <a:r>
              <a:rPr lang="en-GB" sz="2000" b="1" dirty="0">
                <a:solidFill>
                  <a:srgbClr val="124591"/>
                </a:solidFill>
              </a:rPr>
              <a:t> son </a:t>
            </a:r>
            <a:r>
              <a:rPr lang="en-GB" sz="2000" b="1" dirty="0" err="1">
                <a:solidFill>
                  <a:srgbClr val="124591"/>
                </a:solidFill>
              </a:rPr>
              <a:t>responsables</a:t>
            </a:r>
            <a:r>
              <a:rPr lang="en-GB" sz="2000" b="1" dirty="0">
                <a:solidFill>
                  <a:srgbClr val="124591"/>
                </a:solidFill>
              </a:rPr>
              <a:t> de </a:t>
            </a:r>
            <a:r>
              <a:rPr lang="en-GB" sz="2000" b="1" dirty="0" err="1">
                <a:solidFill>
                  <a:srgbClr val="124591"/>
                </a:solidFill>
              </a:rPr>
              <a:t>completar</a:t>
            </a:r>
            <a:r>
              <a:rPr lang="en-GB" sz="2000" b="1" dirty="0">
                <a:solidFill>
                  <a:srgbClr val="124591"/>
                </a:solidFill>
              </a:rPr>
              <a:t> </a:t>
            </a:r>
            <a:r>
              <a:rPr lang="en-GB" sz="2000" b="1" dirty="0" err="1">
                <a:solidFill>
                  <a:srgbClr val="124591"/>
                </a:solidFill>
              </a:rPr>
              <a:t>tareas</a:t>
            </a:r>
            <a:r>
              <a:rPr lang="en-GB" sz="2000" b="1" dirty="0">
                <a:solidFill>
                  <a:srgbClr val="124591"/>
                </a:solidFill>
              </a:rPr>
              <a:t> </a:t>
            </a:r>
            <a:r>
              <a:rPr lang="en-GB" sz="2000" b="1" dirty="0" err="1">
                <a:solidFill>
                  <a:srgbClr val="124591"/>
                </a:solidFill>
              </a:rPr>
              <a:t>específicas</a:t>
            </a:r>
            <a:r>
              <a:rPr lang="en-GB" sz="2000" b="1" dirty="0">
                <a:solidFill>
                  <a:srgbClr val="124591"/>
                </a:solidFill>
              </a:rPr>
              <a:t> </a:t>
            </a:r>
            <a:r>
              <a:rPr lang="en-GB" sz="2000" b="1" dirty="0" err="1">
                <a:solidFill>
                  <a:srgbClr val="124591"/>
                </a:solidFill>
              </a:rPr>
              <a:t>relacionadas</a:t>
            </a:r>
            <a:r>
              <a:rPr lang="en-GB" sz="2000" b="1" dirty="0">
                <a:solidFill>
                  <a:srgbClr val="124591"/>
                </a:solidFill>
              </a:rPr>
              <a:t> con un </a:t>
            </a:r>
            <a:r>
              <a:rPr lang="en-GB" sz="2000" b="1" dirty="0" err="1">
                <a:solidFill>
                  <a:srgbClr val="124591"/>
                </a:solidFill>
              </a:rPr>
              <a:t>proyecto</a:t>
            </a:r>
            <a:r>
              <a:rPr lang="en-GB" sz="2000" b="1" dirty="0">
                <a:solidFill>
                  <a:srgbClr val="124591"/>
                </a:solidFill>
              </a:rPr>
              <a:t>.</a:t>
            </a:r>
            <a:endParaRPr sz="2000" dirty="0">
              <a:solidFill>
                <a:srgbClr val="124591"/>
              </a:solidFill>
            </a:endParaRPr>
          </a:p>
          <a:p>
            <a:pPr marL="0" lvl="0" indent="0" algn="just" rtl="0">
              <a:lnSpc>
                <a:spcPct val="90000"/>
              </a:lnSpc>
              <a:spcBef>
                <a:spcPts val="1000"/>
              </a:spcBef>
              <a:spcAft>
                <a:spcPts val="0"/>
              </a:spcAft>
              <a:buClr>
                <a:schemeClr val="dk1"/>
              </a:buClr>
              <a:buSzPts val="2000"/>
              <a:buNone/>
            </a:pPr>
            <a:br>
              <a:rPr lang="en-GB" sz="2000" dirty="0"/>
            </a:br>
            <a:endParaRPr sz="2000" dirty="0"/>
          </a:p>
          <a:p>
            <a:pPr marL="0" lvl="0" indent="0" algn="just" rtl="0">
              <a:lnSpc>
                <a:spcPct val="100000"/>
              </a:lnSpc>
              <a:spcBef>
                <a:spcPts val="1000"/>
              </a:spcBef>
              <a:spcAft>
                <a:spcPts val="0"/>
              </a:spcAft>
              <a:buClr>
                <a:schemeClr val="dk1"/>
              </a:buClr>
              <a:buSzPts val="2000"/>
              <a:buNone/>
            </a:pPr>
            <a:endParaRPr sz="2000" dirty="0"/>
          </a:p>
        </p:txBody>
      </p:sp>
      <p:sp>
        <p:nvSpPr>
          <p:cNvPr id="252" name="Google Shape;252;p12"/>
          <p:cNvSpPr/>
          <p:nvPr/>
        </p:nvSpPr>
        <p:spPr>
          <a:xfrm rot="-593594" flipH="1">
            <a:off x="7757315" y="2738750"/>
            <a:ext cx="3022214" cy="1040257"/>
          </a:xfrm>
          <a:prstGeom prst="homePlate">
            <a:avLst>
              <a:gd name="adj" fmla="val 50000"/>
            </a:avLst>
          </a:prstGeom>
          <a:solidFill>
            <a:srgbClr val="D8E2F3"/>
          </a:solidFill>
          <a:ln w="12700" cap="flat" cmpd="sng">
            <a:solidFill>
              <a:srgbClr val="ACB8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err="1">
                <a:solidFill>
                  <a:schemeClr val="dk1"/>
                </a:solidFill>
                <a:latin typeface="Calibri"/>
                <a:ea typeface="Calibri"/>
                <a:cs typeface="Calibri"/>
                <a:sym typeface="Calibri"/>
              </a:rPr>
              <a:t>Realiza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una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Estructura</a:t>
            </a:r>
            <a:r>
              <a:rPr lang="en-GB" sz="1800" dirty="0">
                <a:solidFill>
                  <a:schemeClr val="dk1"/>
                </a:solidFill>
                <a:latin typeface="Calibri"/>
                <a:ea typeface="Calibri"/>
                <a:cs typeface="Calibri"/>
                <a:sym typeface="Calibri"/>
              </a:rPr>
              <a:t> de </a:t>
            </a:r>
            <a:r>
              <a:rPr lang="en-GB" sz="1800" dirty="0" err="1">
                <a:solidFill>
                  <a:schemeClr val="dk1"/>
                </a:solidFill>
                <a:latin typeface="Calibri"/>
                <a:ea typeface="Calibri"/>
                <a:cs typeface="Calibri"/>
                <a:sym typeface="Calibri"/>
              </a:rPr>
              <a:t>Desglose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Organizativo</a:t>
            </a:r>
            <a:r>
              <a:rPr lang="en-GB" sz="1800" dirty="0">
                <a:solidFill>
                  <a:schemeClr val="dk1"/>
                </a:solidFill>
                <a:latin typeface="Calibri"/>
                <a:ea typeface="Calibri"/>
                <a:cs typeface="Calibri"/>
                <a:sym typeface="Calibri"/>
              </a:rPr>
              <a:t>, </a:t>
            </a:r>
            <a:r>
              <a:rPr lang="en-GB" sz="1800" b="0" i="0" u="none" strike="noStrike" cap="none" dirty="0">
                <a:solidFill>
                  <a:schemeClr val="dk1"/>
                </a:solidFill>
                <a:latin typeface="Calibri"/>
                <a:ea typeface="Calibri"/>
                <a:cs typeface="Calibri"/>
                <a:sym typeface="Calibri"/>
              </a:rPr>
              <a:t>Organisational Breakdown Structure (OBS).</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7"/>
        <p:cNvGrpSpPr/>
        <p:nvPr/>
      </p:nvGrpSpPr>
      <p:grpSpPr>
        <a:xfrm>
          <a:off x="0" y="0"/>
          <a:ext cx="0" cy="0"/>
          <a:chOff x="0" y="0"/>
          <a:chExt cx="0" cy="0"/>
        </a:xfrm>
      </p:grpSpPr>
      <p:sp>
        <p:nvSpPr>
          <p:cNvPr id="258" name="Google Shape;258;p13"/>
          <p:cNvSpPr txBox="1">
            <a:spLocks noGrp="1"/>
          </p:cNvSpPr>
          <p:nvPr>
            <p:ph type="title"/>
          </p:nvPr>
        </p:nvSpPr>
        <p:spPr>
          <a:xfrm>
            <a:off x="7047914" y="119269"/>
            <a:ext cx="4150176" cy="763036"/>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rgbClr val="124591"/>
              </a:buClr>
              <a:buSzPts val="3600"/>
              <a:buFont typeface="Calibri"/>
              <a:buNone/>
            </a:pPr>
            <a:r>
              <a:rPr lang="en-GB" sz="3600" b="1" dirty="0" err="1">
                <a:solidFill>
                  <a:srgbClr val="124591"/>
                </a:solidFill>
              </a:rPr>
              <a:t>Características</a:t>
            </a:r>
            <a:r>
              <a:rPr lang="en-GB" sz="3600" b="1" dirty="0">
                <a:solidFill>
                  <a:srgbClr val="124591"/>
                </a:solidFill>
              </a:rPr>
              <a:t> de la Etapa de </a:t>
            </a:r>
            <a:r>
              <a:rPr lang="en-GB" sz="3600" b="1" dirty="0" err="1">
                <a:solidFill>
                  <a:srgbClr val="124591"/>
                </a:solidFill>
              </a:rPr>
              <a:t>Diseño</a:t>
            </a:r>
            <a:r>
              <a:rPr lang="en-GB" sz="3600" b="1" dirty="0">
                <a:solidFill>
                  <a:srgbClr val="124591"/>
                </a:solidFill>
              </a:rPr>
              <a:t> </a:t>
            </a:r>
            <a:endParaRPr sz="3600" b="1" dirty="0">
              <a:solidFill>
                <a:srgbClr val="124591"/>
              </a:solidFill>
            </a:endParaRPr>
          </a:p>
        </p:txBody>
      </p:sp>
      <p:sp>
        <p:nvSpPr>
          <p:cNvPr id="259" name="Google Shape;259;p13"/>
          <p:cNvSpPr txBox="1">
            <a:spLocks noGrp="1"/>
          </p:cNvSpPr>
          <p:nvPr>
            <p:ph type="body" idx="1"/>
          </p:nvPr>
        </p:nvSpPr>
        <p:spPr>
          <a:xfrm>
            <a:off x="956603" y="1097280"/>
            <a:ext cx="10410092" cy="486619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124591"/>
              </a:buClr>
              <a:buSzPts val="2800"/>
              <a:buNone/>
            </a:pPr>
            <a:r>
              <a:rPr lang="en-GB" b="1" dirty="0">
                <a:solidFill>
                  <a:srgbClr val="124591"/>
                </a:solidFill>
              </a:rPr>
              <a:t>7. Comunicación</a:t>
            </a:r>
            <a:br>
              <a:rPr lang="en-GB" b="1" dirty="0">
                <a:solidFill>
                  <a:srgbClr val="124591"/>
                </a:solidFill>
              </a:rPr>
            </a:br>
            <a:endParaRPr b="1" dirty="0">
              <a:solidFill>
                <a:srgbClr val="124591"/>
              </a:solidFill>
            </a:endParaRPr>
          </a:p>
          <a:p>
            <a:pPr marL="228600" lvl="0" indent="-228600" algn="l" rtl="0">
              <a:lnSpc>
                <a:spcPct val="90000"/>
              </a:lnSpc>
              <a:spcBef>
                <a:spcPts val="1000"/>
              </a:spcBef>
              <a:spcAft>
                <a:spcPts val="0"/>
              </a:spcAft>
              <a:buClr>
                <a:schemeClr val="dk1"/>
              </a:buClr>
              <a:buSzPts val="2400"/>
              <a:buChar char="•"/>
            </a:pPr>
            <a:r>
              <a:rPr lang="en-GB" sz="2400" b="1" dirty="0" err="1">
                <a:solidFill>
                  <a:srgbClr val="C00000"/>
                </a:solidFill>
              </a:rPr>
              <a:t>Cómo</a:t>
            </a:r>
            <a:r>
              <a:rPr lang="en-GB" sz="2400" b="1" dirty="0">
                <a:solidFill>
                  <a:srgbClr val="C00000"/>
                </a:solidFill>
              </a:rPr>
              <a:t> se </a:t>
            </a:r>
            <a:r>
              <a:rPr lang="en-GB" sz="2400" b="1" dirty="0" err="1">
                <a:solidFill>
                  <a:srgbClr val="C00000"/>
                </a:solidFill>
              </a:rPr>
              <a:t>desarrolla</a:t>
            </a:r>
            <a:r>
              <a:rPr lang="en-GB" sz="2400" b="1" dirty="0">
                <a:solidFill>
                  <a:srgbClr val="C00000"/>
                </a:solidFill>
              </a:rPr>
              <a:t> un OBS: </a:t>
            </a:r>
            <a:endParaRPr dirty="0"/>
          </a:p>
          <a:p>
            <a:pPr marL="685800" lvl="1" indent="-228600" algn="l" rtl="0">
              <a:lnSpc>
                <a:spcPct val="90000"/>
              </a:lnSpc>
              <a:spcBef>
                <a:spcPts val="500"/>
              </a:spcBef>
              <a:spcAft>
                <a:spcPts val="0"/>
              </a:spcAft>
              <a:buClr>
                <a:schemeClr val="dk1"/>
              </a:buClr>
              <a:buSzPts val="2000"/>
              <a:buChar char="•"/>
            </a:pPr>
            <a:r>
              <a:rPr lang="en-GB" sz="2000" dirty="0" err="1"/>
              <a:t>Dibuja</a:t>
            </a:r>
            <a:r>
              <a:rPr lang="en-GB" sz="2000" dirty="0"/>
              <a:t> </a:t>
            </a:r>
            <a:r>
              <a:rPr lang="en-GB" sz="2000" dirty="0" err="1"/>
              <a:t>toda</a:t>
            </a:r>
            <a:r>
              <a:rPr lang="en-GB" sz="2000" dirty="0"/>
              <a:t> la </a:t>
            </a:r>
            <a:r>
              <a:rPr lang="en-GB" sz="2000" dirty="0" err="1"/>
              <a:t>organización</a:t>
            </a:r>
            <a:r>
              <a:rPr lang="en-GB" sz="2000" dirty="0"/>
              <a:t> </a:t>
            </a:r>
            <a:r>
              <a:rPr lang="en-GB" sz="2000" dirty="0" err="1"/>
              <a:t>como</a:t>
            </a:r>
            <a:r>
              <a:rPr lang="en-GB" sz="2000" dirty="0"/>
              <a:t> </a:t>
            </a:r>
            <a:r>
              <a:rPr lang="en-GB" sz="2000" dirty="0" err="1"/>
              <a:t>una</a:t>
            </a:r>
            <a:r>
              <a:rPr lang="en-GB" sz="2000" dirty="0"/>
              <a:t> </a:t>
            </a:r>
            <a:r>
              <a:rPr lang="en-GB" sz="2000" dirty="0" err="1"/>
              <a:t>jerarquía</a:t>
            </a:r>
            <a:r>
              <a:rPr lang="en-GB" sz="2000" dirty="0"/>
              <a:t>.</a:t>
            </a:r>
            <a:endParaRPr dirty="0"/>
          </a:p>
          <a:p>
            <a:pPr marL="685800" lvl="1" indent="-228600" algn="l" rtl="0">
              <a:lnSpc>
                <a:spcPct val="90000"/>
              </a:lnSpc>
              <a:spcBef>
                <a:spcPts val="500"/>
              </a:spcBef>
              <a:spcAft>
                <a:spcPts val="0"/>
              </a:spcAft>
              <a:buClr>
                <a:schemeClr val="dk1"/>
              </a:buClr>
              <a:buSzPts val="2000"/>
              <a:buChar char="•"/>
            </a:pPr>
            <a:r>
              <a:rPr lang="en-GB" sz="2000" dirty="0"/>
              <a:t>Define </a:t>
            </a:r>
            <a:r>
              <a:rPr lang="en-GB" sz="2000" dirty="0" err="1"/>
              <a:t>todos</a:t>
            </a:r>
            <a:r>
              <a:rPr lang="en-GB" sz="2000" dirty="0"/>
              <a:t> </a:t>
            </a:r>
            <a:r>
              <a:rPr lang="en-GB" sz="2000" dirty="0" err="1"/>
              <a:t>los</a:t>
            </a:r>
            <a:r>
              <a:rPr lang="en-GB" sz="2000" dirty="0"/>
              <a:t> </a:t>
            </a:r>
            <a:r>
              <a:rPr lang="en-GB" sz="2000" dirty="0" err="1"/>
              <a:t>departmentos</a:t>
            </a:r>
            <a:r>
              <a:rPr lang="en-GB" sz="2000" dirty="0"/>
              <a:t> y </a:t>
            </a:r>
            <a:r>
              <a:rPr lang="en-GB" sz="2000" dirty="0" err="1"/>
              <a:t>equipos</a:t>
            </a:r>
            <a:r>
              <a:rPr lang="en-GB" sz="2000" dirty="0"/>
              <a:t> de </a:t>
            </a:r>
            <a:r>
              <a:rPr lang="en-GB" sz="2000" dirty="0" err="1"/>
              <a:t>proyecto</a:t>
            </a:r>
            <a:r>
              <a:rPr lang="en-GB" sz="2000" dirty="0"/>
              <a:t>.</a:t>
            </a:r>
            <a:endParaRPr dirty="0"/>
          </a:p>
          <a:p>
            <a:pPr marL="685800" lvl="1" indent="-228600" algn="l" rtl="0">
              <a:lnSpc>
                <a:spcPct val="90000"/>
              </a:lnSpc>
              <a:spcBef>
                <a:spcPts val="500"/>
              </a:spcBef>
              <a:spcAft>
                <a:spcPts val="0"/>
              </a:spcAft>
              <a:buClr>
                <a:schemeClr val="dk1"/>
              </a:buClr>
              <a:buSzPts val="2000"/>
              <a:buChar char="•"/>
            </a:pPr>
            <a:r>
              <a:rPr lang="en-GB" sz="2000" dirty="0" err="1"/>
              <a:t>Especifica</a:t>
            </a:r>
            <a:r>
              <a:rPr lang="en-GB" sz="2000" dirty="0"/>
              <a:t> </a:t>
            </a:r>
            <a:r>
              <a:rPr lang="en-GB" sz="2000" dirty="0" err="1"/>
              <a:t>los</a:t>
            </a:r>
            <a:r>
              <a:rPr lang="en-GB" sz="2000" dirty="0"/>
              <a:t> </a:t>
            </a:r>
            <a:r>
              <a:rPr lang="en-GB" sz="2000" dirty="0" err="1">
                <a:solidFill>
                  <a:srgbClr val="124591"/>
                </a:solidFill>
              </a:rPr>
              <a:t>grupos</a:t>
            </a:r>
            <a:r>
              <a:rPr lang="en-GB" sz="2000" dirty="0"/>
              <a:t> </a:t>
            </a:r>
            <a:r>
              <a:rPr lang="en-GB" sz="2000" dirty="0" err="1">
                <a:solidFill>
                  <a:srgbClr val="124591"/>
                </a:solidFill>
              </a:rPr>
              <a:t>funcionales</a:t>
            </a:r>
            <a:r>
              <a:rPr lang="en-GB" sz="2000" dirty="0"/>
              <a:t> (a </a:t>
            </a:r>
            <a:r>
              <a:rPr lang="en-GB" sz="2000" dirty="0" err="1"/>
              <a:t>los</a:t>
            </a:r>
            <a:r>
              <a:rPr lang="en-GB" sz="2000" dirty="0"/>
              <a:t> que se </a:t>
            </a:r>
            <a:r>
              <a:rPr lang="en-GB" sz="2000" dirty="0" err="1"/>
              <a:t>asigna</a:t>
            </a:r>
            <a:r>
              <a:rPr lang="en-GB" sz="2000" dirty="0"/>
              <a:t> </a:t>
            </a:r>
            <a:r>
              <a:rPr lang="en-GB" sz="2000" dirty="0" err="1"/>
              <a:t>el</a:t>
            </a:r>
            <a:r>
              <a:rPr lang="en-GB" sz="2000" dirty="0"/>
              <a:t> </a:t>
            </a:r>
            <a:r>
              <a:rPr lang="en-GB" sz="2000" dirty="0" err="1"/>
              <a:t>coste</a:t>
            </a:r>
            <a:r>
              <a:rPr lang="en-GB" sz="2000" dirty="0"/>
              <a:t> del </a:t>
            </a:r>
            <a:r>
              <a:rPr lang="en-GB" sz="2000" dirty="0" err="1"/>
              <a:t>trabajo</a:t>
            </a:r>
            <a:r>
              <a:rPr lang="en-GB" sz="2000" dirty="0"/>
              <a:t> que </a:t>
            </a:r>
            <a:r>
              <a:rPr lang="en-GB" sz="2000" dirty="0" err="1"/>
              <a:t>realiza</a:t>
            </a:r>
            <a:r>
              <a:rPr lang="en-GB" sz="2000" dirty="0"/>
              <a:t> </a:t>
            </a:r>
            <a:r>
              <a:rPr lang="en-GB" sz="2000" dirty="0" err="1"/>
              <a:t>el</a:t>
            </a:r>
            <a:r>
              <a:rPr lang="en-GB" sz="2000" dirty="0"/>
              <a:t> </a:t>
            </a:r>
            <a:r>
              <a:rPr lang="en-GB" sz="2000" dirty="0" err="1"/>
              <a:t>usuario</a:t>
            </a:r>
            <a:r>
              <a:rPr lang="en-GB" sz="2000" dirty="0"/>
              <a:t>) y de </a:t>
            </a:r>
            <a:r>
              <a:rPr lang="en-GB" sz="2000" dirty="0" err="1">
                <a:solidFill>
                  <a:srgbClr val="124591"/>
                </a:solidFill>
              </a:rPr>
              <a:t>aprobación</a:t>
            </a:r>
            <a:r>
              <a:rPr lang="en-GB" sz="2000" dirty="0"/>
              <a:t> (</a:t>
            </a:r>
            <a:r>
              <a:rPr lang="es-ES" sz="2000" dirty="0"/>
              <a:t>quién aprueba el trabajo que realiza el usuario y cualquier aprobación de tiempo de vacaciones</a:t>
            </a:r>
            <a:r>
              <a:rPr lang="en-GB" sz="2000" dirty="0"/>
              <a:t>) </a:t>
            </a:r>
            <a:r>
              <a:rPr lang="en-GB" sz="2000" dirty="0">
                <a:solidFill>
                  <a:srgbClr val="124591"/>
                </a:solidFill>
              </a:rPr>
              <a:t>para </a:t>
            </a:r>
            <a:r>
              <a:rPr lang="en-GB" sz="2000" dirty="0" err="1">
                <a:solidFill>
                  <a:srgbClr val="124591"/>
                </a:solidFill>
              </a:rPr>
              <a:t>cada</a:t>
            </a:r>
            <a:r>
              <a:rPr lang="en-GB" sz="2000" dirty="0">
                <a:solidFill>
                  <a:srgbClr val="124591"/>
                </a:solidFill>
              </a:rPr>
              <a:t> </a:t>
            </a:r>
            <a:r>
              <a:rPr lang="en-GB" sz="2000" dirty="0" err="1">
                <a:solidFill>
                  <a:srgbClr val="124591"/>
                </a:solidFill>
              </a:rPr>
              <a:t>usuario</a:t>
            </a:r>
            <a:r>
              <a:rPr lang="en-GB" sz="2000" dirty="0"/>
              <a:t>.</a:t>
            </a:r>
            <a:endParaRPr dirty="0"/>
          </a:p>
          <a:p>
            <a:pPr marL="228600" lvl="0" indent="-228600" algn="just" rtl="0">
              <a:lnSpc>
                <a:spcPct val="100000"/>
              </a:lnSpc>
              <a:spcBef>
                <a:spcPts val="1000"/>
              </a:spcBef>
              <a:spcAft>
                <a:spcPts val="0"/>
              </a:spcAft>
              <a:buClr>
                <a:schemeClr val="dk1"/>
              </a:buClr>
              <a:buSzPts val="2400"/>
              <a:buChar char="•"/>
            </a:pPr>
            <a:r>
              <a:rPr lang="en-GB" sz="2400" b="1" dirty="0" err="1">
                <a:solidFill>
                  <a:srgbClr val="C00000"/>
                </a:solidFill>
              </a:rPr>
              <a:t>Partes</a:t>
            </a:r>
            <a:r>
              <a:rPr lang="en-GB" sz="2400" b="1" dirty="0">
                <a:solidFill>
                  <a:srgbClr val="C00000"/>
                </a:solidFill>
              </a:rPr>
              <a:t> </a:t>
            </a:r>
            <a:r>
              <a:rPr lang="en-GB" sz="2400" b="1" dirty="0" err="1">
                <a:solidFill>
                  <a:srgbClr val="C00000"/>
                </a:solidFill>
              </a:rPr>
              <a:t>interesadas</a:t>
            </a:r>
            <a:r>
              <a:rPr lang="en-GB" sz="2400" b="1" dirty="0">
                <a:solidFill>
                  <a:srgbClr val="C00000"/>
                </a:solidFill>
              </a:rPr>
              <a:t> </a:t>
            </a:r>
            <a:r>
              <a:rPr lang="en-GB" sz="2400" b="1" dirty="0" err="1">
                <a:solidFill>
                  <a:srgbClr val="C00000"/>
                </a:solidFill>
              </a:rPr>
              <a:t>en</a:t>
            </a:r>
            <a:r>
              <a:rPr lang="en-GB" sz="2400" b="1" dirty="0">
                <a:solidFill>
                  <a:srgbClr val="C00000"/>
                </a:solidFill>
              </a:rPr>
              <a:t> </a:t>
            </a:r>
            <a:r>
              <a:rPr lang="en-GB" sz="2400" b="1" dirty="0" err="1">
                <a:solidFill>
                  <a:srgbClr val="C00000"/>
                </a:solidFill>
              </a:rPr>
              <a:t>el</a:t>
            </a:r>
            <a:r>
              <a:rPr lang="en-GB" sz="2400" b="1" dirty="0">
                <a:solidFill>
                  <a:srgbClr val="C00000"/>
                </a:solidFill>
              </a:rPr>
              <a:t> </a:t>
            </a:r>
            <a:r>
              <a:rPr lang="en-GB" sz="2400" b="1" dirty="0" err="1">
                <a:solidFill>
                  <a:srgbClr val="C00000"/>
                </a:solidFill>
              </a:rPr>
              <a:t>proyecto</a:t>
            </a:r>
            <a:r>
              <a:rPr lang="en-GB" sz="2400" b="1" dirty="0">
                <a:solidFill>
                  <a:srgbClr val="C00000"/>
                </a:solidFill>
              </a:rPr>
              <a:t> </a:t>
            </a:r>
            <a:r>
              <a:rPr lang="en-GB" sz="2400" b="1" dirty="0" err="1">
                <a:solidFill>
                  <a:srgbClr val="C00000"/>
                </a:solidFill>
              </a:rPr>
              <a:t>en</a:t>
            </a:r>
            <a:r>
              <a:rPr lang="en-GB" sz="2400" b="1" dirty="0">
                <a:solidFill>
                  <a:srgbClr val="C00000"/>
                </a:solidFill>
              </a:rPr>
              <a:t> un OBS:</a:t>
            </a:r>
            <a:endParaRPr dirty="0"/>
          </a:p>
          <a:p>
            <a:pPr marL="1976438" lvl="1" indent="-127000" algn="just" rtl="0">
              <a:lnSpc>
                <a:spcPct val="100000"/>
              </a:lnSpc>
              <a:spcBef>
                <a:spcPts val="500"/>
              </a:spcBef>
              <a:spcAft>
                <a:spcPts val="0"/>
              </a:spcAft>
              <a:buClr>
                <a:schemeClr val="dk1"/>
              </a:buClr>
              <a:buSzPts val="2000"/>
              <a:buAutoNum type="arabicPeriod"/>
            </a:pPr>
            <a:r>
              <a:rPr lang="en-GB" sz="2000" dirty="0"/>
              <a:t> Gestor de </a:t>
            </a:r>
            <a:r>
              <a:rPr lang="en-GB" sz="2000" dirty="0" err="1"/>
              <a:t>proyecto</a:t>
            </a:r>
            <a:r>
              <a:rPr lang="en-GB" sz="2000" dirty="0"/>
              <a:t>.			5. </a:t>
            </a:r>
            <a:r>
              <a:rPr lang="en-GB" sz="2000" dirty="0" err="1"/>
              <a:t>Analista</a:t>
            </a:r>
            <a:r>
              <a:rPr lang="en-GB" sz="2000" dirty="0"/>
              <a:t> de </a:t>
            </a:r>
            <a:r>
              <a:rPr lang="en-GB" sz="2000" dirty="0" err="1"/>
              <a:t>Negocio</a:t>
            </a:r>
            <a:r>
              <a:rPr lang="en-GB" sz="2000" dirty="0"/>
              <a:t>.</a:t>
            </a:r>
            <a:endParaRPr dirty="0"/>
          </a:p>
          <a:p>
            <a:pPr marL="1976438" lvl="1" indent="-127000" algn="just" rtl="0">
              <a:lnSpc>
                <a:spcPct val="100000"/>
              </a:lnSpc>
              <a:spcBef>
                <a:spcPts val="500"/>
              </a:spcBef>
              <a:spcAft>
                <a:spcPts val="0"/>
              </a:spcAft>
              <a:buClr>
                <a:schemeClr val="dk1"/>
              </a:buClr>
              <a:buSzPts val="2000"/>
              <a:buAutoNum type="arabicPeriod"/>
            </a:pPr>
            <a:r>
              <a:rPr lang="en-GB" sz="2000" dirty="0"/>
              <a:t> </a:t>
            </a:r>
            <a:r>
              <a:rPr lang="en-GB" sz="2000" dirty="0" err="1"/>
              <a:t>Miembro</a:t>
            </a:r>
            <a:r>
              <a:rPr lang="en-GB" sz="2000" dirty="0"/>
              <a:t> de </a:t>
            </a:r>
            <a:r>
              <a:rPr lang="en-GB" sz="2000" dirty="0" err="1"/>
              <a:t>equipo</a:t>
            </a:r>
            <a:r>
              <a:rPr lang="en-GB" sz="2000" dirty="0"/>
              <a:t> de </a:t>
            </a:r>
            <a:r>
              <a:rPr lang="en-GB" sz="2000" dirty="0" err="1"/>
              <a:t>proyecto</a:t>
            </a:r>
            <a:r>
              <a:rPr lang="en-GB" sz="2000" dirty="0"/>
              <a:t>.	6. Junta </a:t>
            </a:r>
            <a:r>
              <a:rPr lang="en-GB" sz="2000" dirty="0" err="1"/>
              <a:t>Consultiva</a:t>
            </a:r>
            <a:r>
              <a:rPr lang="en-GB" sz="2000" dirty="0"/>
              <a:t>.</a:t>
            </a:r>
            <a:endParaRPr dirty="0"/>
          </a:p>
          <a:p>
            <a:pPr marL="1976438" lvl="1" indent="-127000" algn="just" rtl="0">
              <a:lnSpc>
                <a:spcPct val="100000"/>
              </a:lnSpc>
              <a:spcBef>
                <a:spcPts val="500"/>
              </a:spcBef>
              <a:spcAft>
                <a:spcPts val="0"/>
              </a:spcAft>
              <a:buClr>
                <a:schemeClr val="dk1"/>
              </a:buClr>
              <a:buSzPts val="2000"/>
              <a:buAutoNum type="arabicPeriod"/>
            </a:pPr>
            <a:r>
              <a:rPr lang="en-GB" sz="2000" dirty="0"/>
              <a:t> </a:t>
            </a:r>
            <a:r>
              <a:rPr lang="en-GB" sz="2000" dirty="0" err="1"/>
              <a:t>Patrocinador</a:t>
            </a:r>
            <a:r>
              <a:rPr lang="en-GB" sz="2000" dirty="0"/>
              <a:t> de </a:t>
            </a:r>
            <a:r>
              <a:rPr lang="en-GB" sz="2000" dirty="0" err="1"/>
              <a:t>proyecto</a:t>
            </a:r>
            <a:r>
              <a:rPr lang="en-GB" sz="2000" dirty="0"/>
              <a:t>.		7. </a:t>
            </a:r>
            <a:r>
              <a:rPr lang="en-GB" sz="2000" dirty="0" err="1"/>
              <a:t>Líder</a:t>
            </a:r>
            <a:r>
              <a:rPr lang="en-GB" sz="2000" dirty="0"/>
              <a:t> de </a:t>
            </a:r>
            <a:r>
              <a:rPr lang="en-GB" sz="2000" dirty="0" err="1"/>
              <a:t>paquete</a:t>
            </a:r>
            <a:r>
              <a:rPr lang="en-GB" sz="2000" dirty="0"/>
              <a:t> de </a:t>
            </a:r>
            <a:r>
              <a:rPr lang="en-GB" sz="2000" dirty="0" err="1"/>
              <a:t>trabajo</a:t>
            </a:r>
            <a:r>
              <a:rPr lang="en-GB" sz="2000" dirty="0"/>
              <a:t>.</a:t>
            </a:r>
            <a:endParaRPr dirty="0"/>
          </a:p>
          <a:p>
            <a:pPr marL="1976438" lvl="1" indent="-127000" algn="just" rtl="0">
              <a:lnSpc>
                <a:spcPct val="100000"/>
              </a:lnSpc>
              <a:spcBef>
                <a:spcPts val="500"/>
              </a:spcBef>
              <a:spcAft>
                <a:spcPts val="0"/>
              </a:spcAft>
              <a:buClr>
                <a:schemeClr val="dk1"/>
              </a:buClr>
              <a:buSzPts val="2000"/>
              <a:buAutoNum type="arabicPeriod"/>
            </a:pPr>
            <a:r>
              <a:rPr lang="en-GB" sz="2000" dirty="0"/>
              <a:t> </a:t>
            </a:r>
            <a:r>
              <a:rPr lang="en-GB" sz="2000" dirty="0" err="1"/>
              <a:t>Patrocinador</a:t>
            </a:r>
            <a:r>
              <a:rPr lang="en-GB" sz="2000" dirty="0"/>
              <a:t> </a:t>
            </a:r>
            <a:r>
              <a:rPr lang="en-GB" sz="2000" dirty="0" err="1"/>
              <a:t>ejecutivo</a:t>
            </a:r>
            <a:r>
              <a:rPr lang="en-GB" sz="2000" dirty="0"/>
              <a:t>.			8. </a:t>
            </a:r>
            <a:r>
              <a:rPr lang="en-GB" sz="2000" dirty="0" err="1"/>
              <a:t>Líder</a:t>
            </a:r>
            <a:r>
              <a:rPr lang="en-GB" sz="2000" dirty="0"/>
              <a:t> de </a:t>
            </a:r>
            <a:r>
              <a:rPr lang="en-GB" sz="2000" dirty="0" err="1"/>
              <a:t>tarea</a:t>
            </a:r>
            <a:r>
              <a:rPr lang="en-GB" sz="2000" dirty="0"/>
              <a:t>.</a:t>
            </a:r>
            <a:endParaRPr dirty="0"/>
          </a:p>
          <a:p>
            <a:pPr marL="0" lvl="0" indent="0" algn="just" rtl="0">
              <a:lnSpc>
                <a:spcPct val="100000"/>
              </a:lnSpc>
              <a:spcBef>
                <a:spcPts val="1000"/>
              </a:spcBef>
              <a:spcAft>
                <a:spcPts val="0"/>
              </a:spcAft>
              <a:buClr>
                <a:schemeClr val="dk1"/>
              </a:buClr>
              <a:buSzPts val="2000"/>
              <a:buNone/>
            </a:pPr>
            <a:endParaRPr sz="2000" dirty="0"/>
          </a:p>
        </p:txBody>
      </p:sp>
      <p:pic>
        <p:nvPicPr>
          <p:cNvPr id="260" name="Google Shape;260;p13"/>
          <p:cNvPicPr preferRelativeResize="0"/>
          <p:nvPr/>
        </p:nvPicPr>
        <p:blipFill rotWithShape="1">
          <a:blip r:embed="rId4">
            <a:alphaModFix/>
          </a:blip>
          <a:srcRect/>
          <a:stretch/>
        </p:blipFill>
        <p:spPr>
          <a:xfrm>
            <a:off x="7513231" y="1097280"/>
            <a:ext cx="3853464" cy="20814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5"/>
        <p:cNvGrpSpPr/>
        <p:nvPr/>
      </p:nvGrpSpPr>
      <p:grpSpPr>
        <a:xfrm>
          <a:off x="0" y="0"/>
          <a:ext cx="0" cy="0"/>
          <a:chOff x="0" y="0"/>
          <a:chExt cx="0" cy="0"/>
        </a:xfrm>
      </p:grpSpPr>
      <p:sp>
        <p:nvSpPr>
          <p:cNvPr id="266" name="Google Shape;266;p14"/>
          <p:cNvSpPr txBox="1">
            <a:spLocks noGrp="1"/>
          </p:cNvSpPr>
          <p:nvPr>
            <p:ph type="title"/>
          </p:nvPr>
        </p:nvSpPr>
        <p:spPr>
          <a:xfrm>
            <a:off x="7012745" y="119269"/>
            <a:ext cx="4185345" cy="763036"/>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rgbClr val="124591"/>
              </a:buClr>
              <a:buSzPts val="3600"/>
              <a:buFont typeface="Calibri"/>
              <a:buNone/>
            </a:pPr>
            <a:r>
              <a:rPr lang="en-GB" sz="3600" b="1" dirty="0" err="1">
                <a:solidFill>
                  <a:srgbClr val="124591"/>
                </a:solidFill>
              </a:rPr>
              <a:t>Características</a:t>
            </a:r>
            <a:r>
              <a:rPr lang="en-GB" sz="3600" b="1" dirty="0">
                <a:solidFill>
                  <a:srgbClr val="124591"/>
                </a:solidFill>
              </a:rPr>
              <a:t> de la Etapa de </a:t>
            </a:r>
            <a:r>
              <a:rPr lang="en-GB" sz="3600" b="1" dirty="0" err="1">
                <a:solidFill>
                  <a:srgbClr val="124591"/>
                </a:solidFill>
              </a:rPr>
              <a:t>Diseño</a:t>
            </a:r>
            <a:r>
              <a:rPr lang="en-GB" sz="3600" b="1" dirty="0">
                <a:solidFill>
                  <a:srgbClr val="124591"/>
                </a:solidFill>
              </a:rPr>
              <a:t> </a:t>
            </a:r>
            <a:endParaRPr sz="3600" b="1" dirty="0">
              <a:solidFill>
                <a:srgbClr val="124591"/>
              </a:solidFill>
            </a:endParaRPr>
          </a:p>
        </p:txBody>
      </p:sp>
      <p:sp>
        <p:nvSpPr>
          <p:cNvPr id="267" name="Google Shape;267;p14"/>
          <p:cNvSpPr txBox="1">
            <a:spLocks noGrp="1"/>
          </p:cNvSpPr>
          <p:nvPr>
            <p:ph type="body" idx="1"/>
          </p:nvPr>
        </p:nvSpPr>
        <p:spPr>
          <a:xfrm>
            <a:off x="818707" y="832345"/>
            <a:ext cx="10675088" cy="519331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24591"/>
              </a:buClr>
              <a:buSzPts val="2800"/>
              <a:buNone/>
            </a:pPr>
            <a:r>
              <a:rPr lang="en-GB" b="1" dirty="0">
                <a:solidFill>
                  <a:srgbClr val="124591"/>
                </a:solidFill>
              </a:rPr>
              <a:t>7. Comunicación</a:t>
            </a:r>
            <a:endParaRPr sz="1600" b="1" dirty="0"/>
          </a:p>
          <a:p>
            <a:pPr marL="228600" lvl="0" indent="-228600" algn="l" rtl="0">
              <a:lnSpc>
                <a:spcPct val="90000"/>
              </a:lnSpc>
              <a:spcBef>
                <a:spcPts val="1600"/>
              </a:spcBef>
              <a:spcAft>
                <a:spcPts val="0"/>
              </a:spcAft>
              <a:buClr>
                <a:schemeClr val="dk1"/>
              </a:buClr>
              <a:buSzPts val="2000"/>
              <a:buChar char="•"/>
            </a:pPr>
            <a:r>
              <a:rPr lang="es-ES" sz="2000" b="1" dirty="0">
                <a:solidFill>
                  <a:srgbClr val="124591"/>
                </a:solidFill>
              </a:rPr>
              <a:t>La comunicación eficaz </a:t>
            </a:r>
            <a:r>
              <a:rPr lang="es-ES" sz="2000" dirty="0">
                <a:solidFill>
                  <a:srgbClr val="124591"/>
                </a:solidFill>
              </a:rPr>
              <a:t>entre los miembros del equipo del proyecto y las partes interesadas es importante en cualquier equipo de proyecto.</a:t>
            </a:r>
            <a:endParaRPr sz="2000" dirty="0">
              <a:solidFill>
                <a:srgbClr val="124591"/>
              </a:solidFill>
            </a:endParaRPr>
          </a:p>
          <a:p>
            <a:pPr marL="228600" lvl="0" indent="-228600" algn="l" rtl="0">
              <a:lnSpc>
                <a:spcPct val="90000"/>
              </a:lnSpc>
              <a:spcBef>
                <a:spcPts val="1000"/>
              </a:spcBef>
              <a:spcAft>
                <a:spcPts val="0"/>
              </a:spcAft>
              <a:buClr>
                <a:schemeClr val="dk1"/>
              </a:buClr>
              <a:buSzPts val="2000"/>
              <a:buChar char="•"/>
            </a:pPr>
            <a:r>
              <a:rPr lang="es-ES" sz="2000" b="1" dirty="0">
                <a:solidFill>
                  <a:srgbClr val="C00000"/>
                </a:solidFill>
              </a:rPr>
              <a:t>La falta de comunicación </a:t>
            </a:r>
            <a:r>
              <a:rPr lang="es-ES" sz="2000" dirty="0">
                <a:solidFill>
                  <a:srgbClr val="C00000"/>
                </a:solidFill>
              </a:rPr>
              <a:t>puede crear resentimientos que pueden pasar desapercibidos durante mucho tiempo, socavando el éxito del equipo.</a:t>
            </a:r>
            <a:endParaRPr sz="2000" dirty="0">
              <a:solidFill>
                <a:srgbClr val="C00000"/>
              </a:solidFill>
            </a:endParaRPr>
          </a:p>
          <a:p>
            <a:pPr marL="228600" lvl="0" indent="-228600" algn="l" rtl="0">
              <a:lnSpc>
                <a:spcPct val="90000"/>
              </a:lnSpc>
              <a:spcBef>
                <a:spcPts val="1000"/>
              </a:spcBef>
              <a:spcAft>
                <a:spcPts val="0"/>
              </a:spcAft>
              <a:buClr>
                <a:schemeClr val="dk1"/>
              </a:buClr>
              <a:buSzPts val="2000"/>
              <a:buChar char="•"/>
            </a:pPr>
            <a:r>
              <a:rPr lang="es-ES" sz="2000" dirty="0"/>
              <a:t>Hay que fomentar la </a:t>
            </a:r>
            <a:r>
              <a:rPr lang="es-ES" sz="2000" dirty="0">
                <a:solidFill>
                  <a:srgbClr val="124591"/>
                </a:solidFill>
              </a:rPr>
              <a:t>comunicación abierta </a:t>
            </a:r>
            <a:r>
              <a:rPr lang="es-ES" sz="2000" dirty="0"/>
              <a:t>en todas las direcciones, sin miedo a represalias, para que todos los miembros del equipo se sientan cómodos contribuyendo a las discusiones y los debate</a:t>
            </a:r>
            <a:r>
              <a:rPr lang="en-GB" sz="2000" dirty="0"/>
              <a:t>s. </a:t>
            </a:r>
            <a:endParaRPr dirty="0"/>
          </a:p>
          <a:p>
            <a:pPr marL="228600" lvl="0" indent="-228600" algn="l" rtl="0">
              <a:lnSpc>
                <a:spcPct val="90000"/>
              </a:lnSpc>
              <a:spcBef>
                <a:spcPts val="1000"/>
              </a:spcBef>
              <a:spcAft>
                <a:spcPts val="0"/>
              </a:spcAft>
              <a:buClr>
                <a:schemeClr val="dk1"/>
              </a:buClr>
              <a:buSzPts val="2000"/>
              <a:buChar char="•"/>
            </a:pPr>
            <a:r>
              <a:rPr lang="es-ES" sz="2000" dirty="0">
                <a:solidFill>
                  <a:srgbClr val="124591"/>
                </a:solidFill>
              </a:rPr>
              <a:t>Los debates del proyecto son excepcionalmente útiles </a:t>
            </a:r>
            <a:r>
              <a:rPr lang="es-ES" sz="2000" dirty="0"/>
              <a:t>porque es durante ellos cuando los miembros del equipo aportan información útil e importante a los demás.</a:t>
            </a:r>
            <a:endParaRPr sz="2000" dirty="0"/>
          </a:p>
          <a:p>
            <a:pPr marL="228600" lvl="0" indent="-228600" algn="l" rtl="0">
              <a:lnSpc>
                <a:spcPct val="90000"/>
              </a:lnSpc>
              <a:spcBef>
                <a:spcPts val="1000"/>
              </a:spcBef>
              <a:spcAft>
                <a:spcPts val="0"/>
              </a:spcAft>
              <a:buClr>
                <a:schemeClr val="dk1"/>
              </a:buClr>
              <a:buSzPts val="2000"/>
              <a:buChar char="•"/>
            </a:pPr>
            <a:r>
              <a:rPr lang="es-ES" sz="2000" dirty="0"/>
              <a:t>La </a:t>
            </a:r>
            <a:r>
              <a:rPr lang="es-ES" sz="2000" dirty="0">
                <a:solidFill>
                  <a:srgbClr val="124591"/>
                </a:solidFill>
              </a:rPr>
              <a:t>mejora de la comunicación </a:t>
            </a:r>
            <a:r>
              <a:rPr lang="es-ES" sz="2000" dirty="0"/>
              <a:t>implica la identificación de las necesidades de información y las formas de compartirla mejor entre el equipo.</a:t>
            </a:r>
            <a:endParaRPr sz="2000" dirty="0"/>
          </a:p>
          <a:p>
            <a:pPr marL="228600" lvl="0" indent="-228600" algn="l" rtl="0">
              <a:lnSpc>
                <a:spcPct val="90000"/>
              </a:lnSpc>
              <a:spcBef>
                <a:spcPts val="1000"/>
              </a:spcBef>
              <a:spcAft>
                <a:spcPts val="0"/>
              </a:spcAft>
              <a:buClr>
                <a:schemeClr val="dk1"/>
              </a:buClr>
              <a:buSzPts val="2000"/>
              <a:buChar char="•"/>
            </a:pPr>
            <a:r>
              <a:rPr lang="es-ES" sz="2000" dirty="0">
                <a:solidFill>
                  <a:srgbClr val="124591"/>
                </a:solidFill>
              </a:rPr>
              <a:t>Una comunicación previsible y eficaz </a:t>
            </a:r>
            <a:r>
              <a:rPr lang="es-ES" sz="2000" dirty="0"/>
              <a:t>ayudará a mantener la confianza y el impulso. Las políticas del equipo deben proporcionar un entorno que garantice que la información que se comparte es valiosa para el proyecto.</a:t>
            </a:r>
            <a:endParaRPr sz="2000" dirty="0"/>
          </a:p>
          <a:p>
            <a:pPr marL="0" lvl="0" indent="0" algn="just" rtl="0">
              <a:lnSpc>
                <a:spcPct val="100000"/>
              </a:lnSpc>
              <a:spcBef>
                <a:spcPts val="1000"/>
              </a:spcBef>
              <a:spcAft>
                <a:spcPts val="0"/>
              </a:spcAft>
              <a:buClr>
                <a:schemeClr val="dk1"/>
              </a:buClr>
              <a:buSzPts val="2000"/>
              <a:buNone/>
            </a:pPr>
            <a:endParaRPr sz="2000" dirty="0"/>
          </a:p>
        </p:txBody>
      </p:sp>
      <p:sp>
        <p:nvSpPr>
          <p:cNvPr id="268" name="Google Shape;268;p14"/>
          <p:cNvSpPr/>
          <p:nvPr/>
        </p:nvSpPr>
        <p:spPr>
          <a:xfrm>
            <a:off x="6667017" y="5840125"/>
            <a:ext cx="4876799" cy="371060"/>
          </a:xfrm>
          <a:prstGeom prst="homePlate">
            <a:avLst>
              <a:gd name="adj" fmla="val 50000"/>
            </a:avLst>
          </a:prstGeom>
          <a:solidFill>
            <a:srgbClr val="D8E2F3"/>
          </a:solidFill>
          <a:ln w="12700" cap="flat" cmpd="sng">
            <a:solidFill>
              <a:srgbClr val="ACB8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0" i="0" u="none" strike="noStrike" cap="none" dirty="0" err="1">
                <a:solidFill>
                  <a:schemeClr val="dk1"/>
                </a:solidFill>
                <a:latin typeface="Calibri"/>
                <a:ea typeface="Calibri"/>
                <a:cs typeface="Calibri"/>
                <a:sym typeface="Calibri"/>
              </a:rPr>
              <a:t>El</a:t>
            </a:r>
            <a:r>
              <a:rPr lang="en-GB" sz="2000" dirty="0" err="1">
                <a:solidFill>
                  <a:schemeClr val="dk1"/>
                </a:solidFill>
                <a:latin typeface="Calibri"/>
                <a:ea typeface="Calibri"/>
                <a:cs typeface="Calibri"/>
                <a:sym typeface="Calibri"/>
              </a:rPr>
              <a:t>abora</a:t>
            </a:r>
            <a:r>
              <a:rPr lang="en-GB" sz="2000" dirty="0">
                <a:solidFill>
                  <a:schemeClr val="dk1"/>
                </a:solidFill>
                <a:latin typeface="Calibri"/>
                <a:ea typeface="Calibri"/>
                <a:cs typeface="Calibri"/>
                <a:sym typeface="Calibri"/>
              </a:rPr>
              <a:t> un</a:t>
            </a:r>
            <a:r>
              <a:rPr lang="en-GB" sz="2000" b="0" i="0" u="none" strike="noStrike" cap="none" dirty="0">
                <a:solidFill>
                  <a:schemeClr val="dk1"/>
                </a:solidFill>
                <a:latin typeface="Calibri"/>
                <a:ea typeface="Calibri"/>
                <a:cs typeface="Calibri"/>
                <a:sym typeface="Calibri"/>
              </a:rPr>
              <a:t> Plan de Comunicación</a:t>
            </a: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3"/>
        <p:cNvGrpSpPr/>
        <p:nvPr/>
      </p:nvGrpSpPr>
      <p:grpSpPr>
        <a:xfrm>
          <a:off x="0" y="0"/>
          <a:ext cx="0" cy="0"/>
          <a:chOff x="0" y="0"/>
          <a:chExt cx="0" cy="0"/>
        </a:xfrm>
      </p:grpSpPr>
      <p:sp>
        <p:nvSpPr>
          <p:cNvPr id="274" name="Google Shape;274;p15"/>
          <p:cNvSpPr txBox="1">
            <a:spLocks noGrp="1"/>
          </p:cNvSpPr>
          <p:nvPr>
            <p:ph type="title"/>
          </p:nvPr>
        </p:nvSpPr>
        <p:spPr>
          <a:xfrm>
            <a:off x="7005711" y="193567"/>
            <a:ext cx="4185345" cy="763036"/>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rgbClr val="124591"/>
              </a:buClr>
              <a:buSzPts val="3600"/>
              <a:buFont typeface="Calibri"/>
              <a:buNone/>
            </a:pPr>
            <a:r>
              <a:rPr lang="en-GB" sz="3600" b="1" dirty="0" err="1">
                <a:solidFill>
                  <a:srgbClr val="124591"/>
                </a:solidFill>
              </a:rPr>
              <a:t>Características</a:t>
            </a:r>
            <a:r>
              <a:rPr lang="en-GB" sz="3600" b="1" dirty="0">
                <a:solidFill>
                  <a:srgbClr val="124591"/>
                </a:solidFill>
              </a:rPr>
              <a:t> de la Etapa de </a:t>
            </a:r>
            <a:r>
              <a:rPr lang="en-GB" sz="3600" b="1" dirty="0" err="1">
                <a:solidFill>
                  <a:srgbClr val="124591"/>
                </a:solidFill>
              </a:rPr>
              <a:t>Diseño</a:t>
            </a:r>
            <a:r>
              <a:rPr lang="en-GB" sz="3600" b="1" dirty="0">
                <a:solidFill>
                  <a:srgbClr val="124591"/>
                </a:solidFill>
              </a:rPr>
              <a:t> </a:t>
            </a:r>
            <a:endParaRPr sz="3600" b="1" dirty="0">
              <a:solidFill>
                <a:srgbClr val="124591"/>
              </a:solidFill>
            </a:endParaRPr>
          </a:p>
        </p:txBody>
      </p:sp>
      <p:sp>
        <p:nvSpPr>
          <p:cNvPr id="275" name="Google Shape;275;p15"/>
          <p:cNvSpPr txBox="1">
            <a:spLocks noGrp="1"/>
          </p:cNvSpPr>
          <p:nvPr>
            <p:ph type="body" idx="1"/>
          </p:nvPr>
        </p:nvSpPr>
        <p:spPr>
          <a:xfrm>
            <a:off x="949569" y="956603"/>
            <a:ext cx="10586856" cy="45918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24591"/>
              </a:buClr>
              <a:buSzPts val="2800"/>
              <a:buNone/>
            </a:pPr>
            <a:r>
              <a:rPr lang="en-GB" b="1" dirty="0">
                <a:solidFill>
                  <a:srgbClr val="124591"/>
                </a:solidFill>
              </a:rPr>
              <a:t>8. </a:t>
            </a:r>
            <a:r>
              <a:rPr lang="en-GB" b="1" dirty="0" err="1">
                <a:solidFill>
                  <a:srgbClr val="124591"/>
                </a:solidFill>
              </a:rPr>
              <a:t>Seguimiento</a:t>
            </a:r>
            <a:r>
              <a:rPr lang="en-GB" b="1" dirty="0">
                <a:solidFill>
                  <a:srgbClr val="124591"/>
                </a:solidFill>
              </a:rPr>
              <a:t> y Control</a:t>
            </a:r>
            <a:endParaRPr dirty="0"/>
          </a:p>
          <a:p>
            <a:pPr marL="228600" lvl="0" indent="-228600" algn="l" rtl="0">
              <a:lnSpc>
                <a:spcPct val="90000"/>
              </a:lnSpc>
              <a:spcBef>
                <a:spcPts val="1000"/>
              </a:spcBef>
              <a:spcAft>
                <a:spcPts val="0"/>
              </a:spcAft>
              <a:buClr>
                <a:schemeClr val="dk1"/>
              </a:buClr>
              <a:buSzPts val="2200"/>
              <a:buChar char="•"/>
            </a:pPr>
            <a:r>
              <a:rPr lang="es-ES" sz="2200" dirty="0"/>
              <a:t>Las actividades de seguimiento y control comprueban la existencia de cualquier desviación de los resultados previstos del proyecto y hacen un seguimiento continuo, revisan, ajustan e informan sobre el rendimiento del proyecto.</a:t>
            </a:r>
            <a:endParaRPr sz="2200" dirty="0"/>
          </a:p>
          <a:p>
            <a:pPr marL="0" lvl="0" indent="0" algn="l" rtl="0">
              <a:lnSpc>
                <a:spcPct val="90000"/>
              </a:lnSpc>
              <a:spcBef>
                <a:spcPts val="1000"/>
              </a:spcBef>
              <a:spcAft>
                <a:spcPts val="0"/>
              </a:spcAft>
              <a:buClr>
                <a:srgbClr val="C00000"/>
              </a:buClr>
              <a:buSzPts val="2200"/>
              <a:buNone/>
            </a:pPr>
            <a:r>
              <a:rPr lang="en-GB" sz="2200" b="1" dirty="0">
                <a:solidFill>
                  <a:srgbClr val="C00000"/>
                </a:solidFill>
              </a:rPr>
              <a:t>    </a:t>
            </a:r>
            <a:r>
              <a:rPr lang="en-GB" sz="2200" b="1" dirty="0" err="1">
                <a:solidFill>
                  <a:srgbClr val="C00000"/>
                </a:solidFill>
              </a:rPr>
              <a:t>Proceso</a:t>
            </a:r>
            <a:r>
              <a:rPr lang="en-GB" sz="2200" b="1" dirty="0">
                <a:solidFill>
                  <a:srgbClr val="C00000"/>
                </a:solidFill>
              </a:rPr>
              <a:t> de </a:t>
            </a:r>
            <a:r>
              <a:rPr lang="en-GB" sz="2200" b="1" dirty="0" err="1">
                <a:solidFill>
                  <a:srgbClr val="C00000"/>
                </a:solidFill>
              </a:rPr>
              <a:t>Seguimiento</a:t>
            </a:r>
            <a:r>
              <a:rPr lang="en-GB" sz="2200" b="1" dirty="0">
                <a:solidFill>
                  <a:srgbClr val="C00000"/>
                </a:solidFill>
              </a:rPr>
              <a:t> y Control del Proyecto</a:t>
            </a:r>
            <a:endParaRPr sz="2000" dirty="0"/>
          </a:p>
        </p:txBody>
      </p:sp>
      <p:pic>
        <p:nvPicPr>
          <p:cNvPr id="276" name="Google Shape;276;p15"/>
          <p:cNvPicPr preferRelativeResize="0"/>
          <p:nvPr/>
        </p:nvPicPr>
        <p:blipFill rotWithShape="1">
          <a:blip r:embed="rId4">
            <a:alphaModFix/>
          </a:blip>
          <a:srcRect/>
          <a:stretch/>
        </p:blipFill>
        <p:spPr>
          <a:xfrm>
            <a:off x="1257426" y="2875395"/>
            <a:ext cx="9734167" cy="2805112"/>
          </a:xfrm>
          <a:prstGeom prst="rect">
            <a:avLst/>
          </a:prstGeom>
          <a:noFill/>
          <a:ln>
            <a:noFill/>
          </a:ln>
        </p:spPr>
      </p:pic>
      <p:sp>
        <p:nvSpPr>
          <p:cNvPr id="277" name="Google Shape;277;p15"/>
          <p:cNvSpPr/>
          <p:nvPr/>
        </p:nvSpPr>
        <p:spPr>
          <a:xfrm>
            <a:off x="1151919" y="5680507"/>
            <a:ext cx="3276346" cy="27699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200" dirty="0">
                <a:latin typeface="Calibri"/>
                <a:ea typeface="Calibri"/>
                <a:cs typeface="Calibri"/>
                <a:sym typeface="Calibri"/>
              </a:rPr>
              <a:t>Fuente</a:t>
            </a:r>
            <a:r>
              <a:rPr lang="en-GB" sz="1200" b="0" i="0" u="none" strike="noStrike" cap="none" dirty="0">
                <a:solidFill>
                  <a:srgbClr val="000000"/>
                </a:solidFill>
                <a:latin typeface="Calibri"/>
                <a:ea typeface="Calibri"/>
                <a:cs typeface="Calibri"/>
                <a:sym typeface="Calibri"/>
              </a:rPr>
              <a:t>: Project Management Qualification (2019)</a:t>
            </a: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2"/>
        <p:cNvGrpSpPr/>
        <p:nvPr/>
      </p:nvGrpSpPr>
      <p:grpSpPr>
        <a:xfrm>
          <a:off x="0" y="0"/>
          <a:ext cx="0" cy="0"/>
          <a:chOff x="0" y="0"/>
          <a:chExt cx="0" cy="0"/>
        </a:xfrm>
      </p:grpSpPr>
      <p:sp>
        <p:nvSpPr>
          <p:cNvPr id="283" name="Google Shape;283;p16"/>
          <p:cNvSpPr txBox="1">
            <a:spLocks noGrp="1"/>
          </p:cNvSpPr>
          <p:nvPr>
            <p:ph type="title"/>
          </p:nvPr>
        </p:nvSpPr>
        <p:spPr>
          <a:xfrm>
            <a:off x="7134447" y="119269"/>
            <a:ext cx="4063643" cy="763036"/>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rgbClr val="124591"/>
              </a:buClr>
              <a:buSzPts val="3600"/>
              <a:buFont typeface="Calibri"/>
              <a:buNone/>
            </a:pPr>
            <a:r>
              <a:rPr lang="en-GB" sz="3600" b="1" dirty="0" err="1">
                <a:solidFill>
                  <a:srgbClr val="124591"/>
                </a:solidFill>
              </a:rPr>
              <a:t>Características</a:t>
            </a:r>
            <a:r>
              <a:rPr lang="en-GB" sz="3600" b="1" dirty="0">
                <a:solidFill>
                  <a:srgbClr val="124591"/>
                </a:solidFill>
              </a:rPr>
              <a:t> de la Etapa de </a:t>
            </a:r>
            <a:r>
              <a:rPr lang="en-GB" sz="3600" b="1" dirty="0" err="1">
                <a:solidFill>
                  <a:srgbClr val="124591"/>
                </a:solidFill>
              </a:rPr>
              <a:t>Diseño</a:t>
            </a:r>
            <a:r>
              <a:rPr lang="en-GB" sz="3600" b="1" dirty="0">
                <a:solidFill>
                  <a:srgbClr val="124591"/>
                </a:solidFill>
              </a:rPr>
              <a:t> </a:t>
            </a:r>
            <a:endParaRPr sz="3600" b="1" dirty="0">
              <a:solidFill>
                <a:srgbClr val="124591"/>
              </a:solidFill>
            </a:endParaRPr>
          </a:p>
        </p:txBody>
      </p:sp>
      <p:sp>
        <p:nvSpPr>
          <p:cNvPr id="284" name="Google Shape;284;p16"/>
          <p:cNvSpPr txBox="1">
            <a:spLocks noGrp="1"/>
          </p:cNvSpPr>
          <p:nvPr>
            <p:ph type="body" idx="1"/>
          </p:nvPr>
        </p:nvSpPr>
        <p:spPr>
          <a:xfrm>
            <a:off x="802785" y="1129544"/>
            <a:ext cx="10586429" cy="459891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24591"/>
              </a:buClr>
              <a:buSzPts val="2800"/>
              <a:buNone/>
            </a:pPr>
            <a:r>
              <a:rPr lang="en-GB" b="1" dirty="0">
                <a:solidFill>
                  <a:srgbClr val="124591"/>
                </a:solidFill>
              </a:rPr>
              <a:t>8. </a:t>
            </a:r>
            <a:r>
              <a:rPr lang="en-GB" b="1" dirty="0" err="1">
                <a:solidFill>
                  <a:srgbClr val="124591"/>
                </a:solidFill>
              </a:rPr>
              <a:t>Seguimiento</a:t>
            </a:r>
            <a:r>
              <a:rPr lang="en-GB" b="1" dirty="0">
                <a:solidFill>
                  <a:srgbClr val="124591"/>
                </a:solidFill>
              </a:rPr>
              <a:t> y Control</a:t>
            </a:r>
            <a:endParaRPr dirty="0"/>
          </a:p>
          <a:p>
            <a:pPr marL="0" lvl="0" indent="0" algn="l" rtl="0">
              <a:lnSpc>
                <a:spcPct val="90000"/>
              </a:lnSpc>
              <a:spcBef>
                <a:spcPts val="1000"/>
              </a:spcBef>
              <a:spcAft>
                <a:spcPts val="0"/>
              </a:spcAft>
              <a:buClr>
                <a:schemeClr val="dk1"/>
              </a:buClr>
              <a:buSzPts val="2000"/>
              <a:buNone/>
            </a:pPr>
            <a:endParaRPr sz="2000" b="1" dirty="0"/>
          </a:p>
          <a:p>
            <a:pPr marL="228600" lvl="0" indent="-228600" algn="l" rtl="0">
              <a:lnSpc>
                <a:spcPct val="90000"/>
              </a:lnSpc>
              <a:spcBef>
                <a:spcPts val="1000"/>
              </a:spcBef>
              <a:spcAft>
                <a:spcPts val="0"/>
              </a:spcAft>
              <a:buClr>
                <a:schemeClr val="dk1"/>
              </a:buClr>
              <a:buSzPts val="2400"/>
              <a:buChar char="•"/>
            </a:pPr>
            <a:r>
              <a:rPr lang="en-GB" sz="2400" b="1" dirty="0">
                <a:solidFill>
                  <a:srgbClr val="C00000"/>
                </a:solidFill>
              </a:rPr>
              <a:t>Los </a:t>
            </a:r>
            <a:r>
              <a:rPr lang="en-GB" sz="2400" b="1" dirty="0" err="1">
                <a:solidFill>
                  <a:srgbClr val="C00000"/>
                </a:solidFill>
              </a:rPr>
              <a:t>procesos</a:t>
            </a:r>
            <a:r>
              <a:rPr lang="en-GB" sz="2400" b="1" dirty="0">
                <a:solidFill>
                  <a:srgbClr val="C00000"/>
                </a:solidFill>
              </a:rPr>
              <a:t> de control de </a:t>
            </a:r>
            <a:r>
              <a:rPr lang="en-GB" sz="2400" b="1" dirty="0" err="1">
                <a:solidFill>
                  <a:srgbClr val="C00000"/>
                </a:solidFill>
              </a:rPr>
              <a:t>proyectos</a:t>
            </a:r>
            <a:r>
              <a:rPr lang="en-GB" sz="2400" b="1" dirty="0">
                <a:solidFill>
                  <a:srgbClr val="C00000"/>
                </a:solidFill>
              </a:rPr>
              <a:t> </a:t>
            </a:r>
            <a:r>
              <a:rPr lang="en-GB" sz="2400" b="1" dirty="0" err="1">
                <a:solidFill>
                  <a:srgbClr val="C00000"/>
                </a:solidFill>
              </a:rPr>
              <a:t>principalmente</a:t>
            </a:r>
            <a:r>
              <a:rPr lang="en-GB" sz="2400" b="1" dirty="0">
                <a:solidFill>
                  <a:srgbClr val="C00000"/>
                </a:solidFill>
              </a:rPr>
              <a:t> se </a:t>
            </a:r>
            <a:r>
              <a:rPr lang="en-GB" sz="2400" b="1" dirty="0" err="1">
                <a:solidFill>
                  <a:srgbClr val="C00000"/>
                </a:solidFill>
              </a:rPr>
              <a:t>enfocan</a:t>
            </a:r>
            <a:r>
              <a:rPr lang="en-GB" sz="2400" b="1" dirty="0">
                <a:solidFill>
                  <a:srgbClr val="C00000"/>
                </a:solidFill>
              </a:rPr>
              <a:t> </a:t>
            </a:r>
            <a:r>
              <a:rPr lang="en-GB" sz="2400" b="1" dirty="0" err="1">
                <a:solidFill>
                  <a:srgbClr val="C00000"/>
                </a:solidFill>
              </a:rPr>
              <a:t>en</a:t>
            </a:r>
            <a:r>
              <a:rPr lang="en-GB" sz="2400" b="1" dirty="0">
                <a:solidFill>
                  <a:srgbClr val="C00000"/>
                </a:solidFill>
              </a:rPr>
              <a:t>:</a:t>
            </a:r>
            <a:endParaRPr sz="2400" dirty="0">
              <a:solidFill>
                <a:srgbClr val="C00000"/>
              </a:solidFill>
            </a:endParaRPr>
          </a:p>
          <a:p>
            <a:pPr marL="685800" lvl="1" indent="-228600">
              <a:buSzPts val="2200"/>
            </a:pPr>
            <a:r>
              <a:rPr lang="es-ES" sz="2200" dirty="0"/>
              <a:t>Medir el </a:t>
            </a:r>
            <a:r>
              <a:rPr lang="es-ES" sz="2200" dirty="0">
                <a:solidFill>
                  <a:srgbClr val="124591"/>
                </a:solidFill>
              </a:rPr>
              <a:t>rendimiento previsto</a:t>
            </a:r>
            <a:r>
              <a:rPr lang="es-ES" sz="2200" dirty="0"/>
              <a:t> frente al </a:t>
            </a:r>
            <a:r>
              <a:rPr lang="es-ES" sz="2200" dirty="0">
                <a:solidFill>
                  <a:srgbClr val="124591"/>
                </a:solidFill>
              </a:rPr>
              <a:t>rendimiento real</a:t>
            </a:r>
            <a:r>
              <a:rPr lang="es-ES" sz="2200" dirty="0"/>
              <a:t>.</a:t>
            </a:r>
          </a:p>
          <a:p>
            <a:pPr marL="685800" lvl="1" indent="-228600" algn="l" rtl="0">
              <a:lnSpc>
                <a:spcPct val="90000"/>
              </a:lnSpc>
              <a:spcBef>
                <a:spcPts val="500"/>
              </a:spcBef>
              <a:spcAft>
                <a:spcPts val="0"/>
              </a:spcAft>
              <a:buClr>
                <a:schemeClr val="dk1"/>
              </a:buClr>
              <a:buSzPts val="2200"/>
              <a:buChar char="•"/>
            </a:pPr>
            <a:r>
              <a:rPr lang="es-ES" sz="2200" dirty="0">
                <a:solidFill>
                  <a:srgbClr val="124591"/>
                </a:solidFill>
              </a:rPr>
              <a:t>Evaluar de forma continua el rendimiento del proyecto </a:t>
            </a:r>
            <a:r>
              <a:rPr lang="es-ES" sz="2200" dirty="0"/>
              <a:t>para identificar cualquier acción preventiva o correctiva necesaria.</a:t>
            </a:r>
            <a:endParaRPr sz="2200" dirty="0"/>
          </a:p>
          <a:p>
            <a:pPr marL="685800" lvl="1" indent="-228600">
              <a:buSzPts val="2200"/>
            </a:pPr>
            <a:r>
              <a:rPr lang="es-ES" sz="2200" dirty="0">
                <a:solidFill>
                  <a:srgbClr val="124591"/>
                </a:solidFill>
              </a:rPr>
              <a:t>Mantener una información precisa </a:t>
            </a:r>
            <a:r>
              <a:rPr lang="es-ES" sz="2200" dirty="0"/>
              <a:t>y oportuna basada en los resultados del proyecto y la documentación asociada.</a:t>
            </a:r>
            <a:endParaRPr dirty="0"/>
          </a:p>
          <a:p>
            <a:pPr marL="685800" lvl="1" indent="-228600">
              <a:buSzPts val="2200"/>
            </a:pPr>
            <a:r>
              <a:rPr lang="es-ES" sz="2200" dirty="0">
                <a:solidFill>
                  <a:srgbClr val="124591"/>
                </a:solidFill>
              </a:rPr>
              <a:t>Proporcionar información que respalde las actualizaciones de estado, </a:t>
            </a:r>
            <a:r>
              <a:rPr lang="es-ES" sz="2200" dirty="0"/>
              <a:t>la previsión y la medición del progreso</a:t>
            </a:r>
            <a:r>
              <a:rPr lang="es-ES" sz="2200" dirty="0">
                <a:solidFill>
                  <a:srgbClr val="124591"/>
                </a:solidFill>
              </a:rPr>
              <a:t>.</a:t>
            </a:r>
            <a:endParaRPr dirty="0"/>
          </a:p>
          <a:p>
            <a:pPr marL="685800" lvl="1" indent="-228600" algn="l" rtl="0">
              <a:lnSpc>
                <a:spcPct val="90000"/>
              </a:lnSpc>
              <a:spcBef>
                <a:spcPts val="500"/>
              </a:spcBef>
              <a:spcAft>
                <a:spcPts val="0"/>
              </a:spcAft>
              <a:buClr>
                <a:schemeClr val="dk1"/>
              </a:buClr>
              <a:buSzPts val="2200"/>
              <a:buChar char="•"/>
            </a:pPr>
            <a:r>
              <a:rPr lang="es-ES" sz="2200" dirty="0">
                <a:solidFill>
                  <a:srgbClr val="124591"/>
                </a:solidFill>
              </a:rPr>
              <a:t>Entrega de previsiones </a:t>
            </a:r>
            <a:r>
              <a:rPr lang="es-ES" sz="2200" dirty="0"/>
              <a:t>que actualizan los costes actuales y el calendario del proyecto.</a:t>
            </a:r>
            <a:endParaRPr sz="2200" dirty="0"/>
          </a:p>
          <a:p>
            <a:pPr marL="685800" lvl="1" indent="-228600" algn="l" rtl="0">
              <a:lnSpc>
                <a:spcPct val="90000"/>
              </a:lnSpc>
              <a:spcBef>
                <a:spcPts val="500"/>
              </a:spcBef>
              <a:spcAft>
                <a:spcPts val="0"/>
              </a:spcAft>
              <a:buClr>
                <a:schemeClr val="dk1"/>
              </a:buClr>
              <a:buSzPts val="2200"/>
              <a:buChar char="•"/>
            </a:pPr>
            <a:r>
              <a:rPr lang="es-ES" sz="2200" dirty="0">
                <a:solidFill>
                  <a:srgbClr val="124591"/>
                </a:solidFill>
              </a:rPr>
              <a:t>Seguimiento de la aplicación de los cambios aprobados </a:t>
            </a:r>
            <a:r>
              <a:rPr lang="es-ES" sz="2200" dirty="0"/>
              <a:t>o de las modificaciones del calendario.</a:t>
            </a:r>
            <a:endParaRPr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9"/>
        <p:cNvGrpSpPr/>
        <p:nvPr/>
      </p:nvGrpSpPr>
      <p:grpSpPr>
        <a:xfrm>
          <a:off x="0" y="0"/>
          <a:ext cx="0" cy="0"/>
          <a:chOff x="0" y="0"/>
          <a:chExt cx="0" cy="0"/>
        </a:xfrm>
      </p:grpSpPr>
      <p:sp>
        <p:nvSpPr>
          <p:cNvPr id="290" name="Google Shape;290;p17"/>
          <p:cNvSpPr txBox="1">
            <a:spLocks noGrp="1"/>
          </p:cNvSpPr>
          <p:nvPr>
            <p:ph type="title"/>
          </p:nvPr>
        </p:nvSpPr>
        <p:spPr>
          <a:xfrm>
            <a:off x="7047914" y="119269"/>
            <a:ext cx="4150176" cy="763036"/>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rgbClr val="124591"/>
              </a:buClr>
              <a:buSzPts val="3600"/>
              <a:buFont typeface="Calibri"/>
              <a:buNone/>
            </a:pPr>
            <a:r>
              <a:rPr lang="en-GB" sz="3600" b="1" dirty="0" err="1">
                <a:solidFill>
                  <a:srgbClr val="124591"/>
                </a:solidFill>
              </a:rPr>
              <a:t>Características</a:t>
            </a:r>
            <a:r>
              <a:rPr lang="en-GB" sz="3600" b="1" dirty="0">
                <a:solidFill>
                  <a:srgbClr val="124591"/>
                </a:solidFill>
              </a:rPr>
              <a:t> de la Etapa de </a:t>
            </a:r>
            <a:r>
              <a:rPr lang="en-GB" sz="3600" b="1" dirty="0" err="1">
                <a:solidFill>
                  <a:srgbClr val="124591"/>
                </a:solidFill>
              </a:rPr>
              <a:t>Diseño</a:t>
            </a:r>
            <a:r>
              <a:rPr lang="en-GB" sz="3600" b="1" dirty="0">
                <a:solidFill>
                  <a:srgbClr val="124591"/>
                </a:solidFill>
              </a:rPr>
              <a:t> </a:t>
            </a:r>
            <a:endParaRPr sz="3600" b="1" dirty="0">
              <a:solidFill>
                <a:srgbClr val="124591"/>
              </a:solidFill>
            </a:endParaRPr>
          </a:p>
        </p:txBody>
      </p:sp>
      <p:sp>
        <p:nvSpPr>
          <p:cNvPr id="291" name="Google Shape;291;p17"/>
          <p:cNvSpPr txBox="1">
            <a:spLocks noGrp="1"/>
          </p:cNvSpPr>
          <p:nvPr>
            <p:ph type="body" idx="1"/>
          </p:nvPr>
        </p:nvSpPr>
        <p:spPr>
          <a:xfrm>
            <a:off x="935501" y="1441938"/>
            <a:ext cx="10417127" cy="452153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24591"/>
              </a:buClr>
              <a:buSzPts val="2800"/>
              <a:buNone/>
            </a:pPr>
            <a:r>
              <a:rPr lang="en-GB" b="1" dirty="0">
                <a:solidFill>
                  <a:srgbClr val="124591"/>
                </a:solidFill>
              </a:rPr>
              <a:t>8. </a:t>
            </a:r>
            <a:r>
              <a:rPr lang="en-GB" b="1" dirty="0" err="1">
                <a:solidFill>
                  <a:srgbClr val="124591"/>
                </a:solidFill>
              </a:rPr>
              <a:t>Seguimiento</a:t>
            </a:r>
            <a:r>
              <a:rPr lang="en-GB" b="1" dirty="0">
                <a:solidFill>
                  <a:srgbClr val="124591"/>
                </a:solidFill>
              </a:rPr>
              <a:t> y Control</a:t>
            </a:r>
            <a:endParaRPr dirty="0"/>
          </a:p>
          <a:p>
            <a:pPr marL="0" lvl="0" indent="0" algn="l" rtl="0">
              <a:lnSpc>
                <a:spcPct val="90000"/>
              </a:lnSpc>
              <a:spcBef>
                <a:spcPts val="0"/>
              </a:spcBef>
              <a:spcAft>
                <a:spcPts val="0"/>
              </a:spcAft>
              <a:buClr>
                <a:schemeClr val="dk1"/>
              </a:buClr>
              <a:buSzPts val="1200"/>
              <a:buNone/>
            </a:pPr>
            <a:endParaRPr sz="1200" b="1" dirty="0"/>
          </a:p>
          <a:p>
            <a:pPr marL="228600" lvl="0" indent="-228600" algn="l" rtl="0">
              <a:lnSpc>
                <a:spcPct val="90000"/>
              </a:lnSpc>
              <a:spcBef>
                <a:spcPts val="1600"/>
              </a:spcBef>
              <a:spcAft>
                <a:spcPts val="0"/>
              </a:spcAft>
              <a:buClr>
                <a:schemeClr val="dk1"/>
              </a:buClr>
              <a:buSzPts val="2400"/>
              <a:buChar char="•"/>
            </a:pPr>
            <a:r>
              <a:rPr lang="en-GB" sz="2400" b="1" dirty="0" err="1">
                <a:solidFill>
                  <a:srgbClr val="C00000"/>
                </a:solidFill>
              </a:rPr>
              <a:t>Técnicas</a:t>
            </a:r>
            <a:r>
              <a:rPr lang="en-GB" sz="2400" b="1" dirty="0">
                <a:solidFill>
                  <a:srgbClr val="C00000"/>
                </a:solidFill>
              </a:rPr>
              <a:t> de </a:t>
            </a:r>
            <a:r>
              <a:rPr lang="en-GB" sz="2400" b="1" dirty="0" err="1">
                <a:solidFill>
                  <a:srgbClr val="C00000"/>
                </a:solidFill>
              </a:rPr>
              <a:t>Seguimiento</a:t>
            </a:r>
            <a:r>
              <a:rPr lang="en-GB" sz="2400" b="1" dirty="0">
                <a:solidFill>
                  <a:srgbClr val="C00000"/>
                </a:solidFill>
              </a:rPr>
              <a:t> y Control:</a:t>
            </a:r>
            <a:endParaRPr sz="2400" dirty="0">
              <a:solidFill>
                <a:srgbClr val="C00000"/>
              </a:solidFill>
            </a:endParaRPr>
          </a:p>
          <a:p>
            <a:pPr marL="914400" lvl="1" indent="-457200" algn="l" rtl="0">
              <a:lnSpc>
                <a:spcPct val="90000"/>
              </a:lnSpc>
              <a:spcBef>
                <a:spcPts val="500"/>
              </a:spcBef>
              <a:spcAft>
                <a:spcPts val="0"/>
              </a:spcAft>
              <a:buClr>
                <a:srgbClr val="124591"/>
              </a:buClr>
              <a:buSzPts val="2000"/>
              <a:buFont typeface="Calibri"/>
              <a:buAutoNum type="arabicPeriod"/>
            </a:pPr>
            <a:r>
              <a:rPr lang="en-GB" sz="2000" b="1" dirty="0" err="1">
                <a:solidFill>
                  <a:srgbClr val="124591"/>
                </a:solidFill>
              </a:rPr>
              <a:t>Matriz</a:t>
            </a:r>
            <a:r>
              <a:rPr lang="en-GB" sz="2000" b="1" dirty="0">
                <a:solidFill>
                  <a:srgbClr val="124591"/>
                </a:solidFill>
              </a:rPr>
              <a:t> de </a:t>
            </a:r>
            <a:r>
              <a:rPr lang="en-GB" sz="2000" b="1" dirty="0" err="1">
                <a:solidFill>
                  <a:srgbClr val="124591"/>
                </a:solidFill>
              </a:rPr>
              <a:t>trazabilidad</a:t>
            </a:r>
            <a:r>
              <a:rPr lang="en-GB" sz="2000" b="1" dirty="0">
                <a:solidFill>
                  <a:srgbClr val="124591"/>
                </a:solidFill>
              </a:rPr>
              <a:t> de </a:t>
            </a:r>
            <a:r>
              <a:rPr lang="en-GB" sz="2000" b="1" dirty="0" err="1">
                <a:solidFill>
                  <a:srgbClr val="124591"/>
                </a:solidFill>
              </a:rPr>
              <a:t>requisitos</a:t>
            </a:r>
            <a:r>
              <a:rPr lang="en-GB" sz="2000" b="1" dirty="0">
                <a:solidFill>
                  <a:srgbClr val="124591"/>
                </a:solidFill>
              </a:rPr>
              <a:t>, Requirements Traceability Matrix</a:t>
            </a:r>
            <a:r>
              <a:rPr lang="en-GB" sz="2000" dirty="0">
                <a:solidFill>
                  <a:srgbClr val="124591"/>
                </a:solidFill>
              </a:rPr>
              <a:t> (RTM)</a:t>
            </a:r>
            <a:r>
              <a:rPr lang="en-GB" sz="2000" dirty="0"/>
              <a:t> </a:t>
            </a:r>
            <a:r>
              <a:rPr lang="en-GB" sz="2000" b="1" dirty="0">
                <a:solidFill>
                  <a:srgbClr val="124591"/>
                </a:solidFill>
              </a:rPr>
              <a:t>- </a:t>
            </a:r>
            <a:r>
              <a:rPr lang="es-ES" sz="2000" dirty="0"/>
              <a:t>En ella se trazan los requisitos del proyecto a los productos finales. Esto hace que </a:t>
            </a:r>
            <a:r>
              <a:rPr lang="es-ES" sz="2000" dirty="0">
                <a:solidFill>
                  <a:srgbClr val="124591"/>
                </a:solidFill>
              </a:rPr>
              <a:t>las tareas del proyecto sean más visibles</a:t>
            </a:r>
            <a:r>
              <a:rPr lang="es-ES" sz="2000" dirty="0"/>
              <a:t>. También evita que se añadan nuevas tareas o requisitos al proyecto sin aprobación.</a:t>
            </a:r>
            <a:endParaRPr sz="2000" dirty="0"/>
          </a:p>
          <a:p>
            <a:pPr marL="914400" lvl="1" indent="-457200" algn="l" rtl="0">
              <a:lnSpc>
                <a:spcPct val="90000"/>
              </a:lnSpc>
              <a:spcBef>
                <a:spcPts val="500"/>
              </a:spcBef>
              <a:spcAft>
                <a:spcPts val="0"/>
              </a:spcAft>
              <a:buClr>
                <a:srgbClr val="124591"/>
              </a:buClr>
              <a:buSzPts val="2000"/>
              <a:buFont typeface="Calibri"/>
              <a:buAutoNum type="arabicPeriod"/>
            </a:pPr>
            <a:r>
              <a:rPr lang="en-GB" sz="2000" b="1" dirty="0" err="1">
                <a:solidFill>
                  <a:srgbClr val="124591"/>
                </a:solidFill>
              </a:rPr>
              <a:t>Gráfico</a:t>
            </a:r>
            <a:r>
              <a:rPr lang="en-GB" sz="2000" b="1" dirty="0">
                <a:solidFill>
                  <a:srgbClr val="124591"/>
                </a:solidFill>
              </a:rPr>
              <a:t> de control –</a:t>
            </a:r>
            <a:r>
              <a:rPr lang="en-GB" sz="2000" dirty="0"/>
              <a:t> </a:t>
            </a:r>
            <a:r>
              <a:rPr lang="en-GB" sz="2000" dirty="0" err="1"/>
              <a:t>supervisa</a:t>
            </a:r>
            <a:r>
              <a:rPr lang="en-GB" sz="2000" dirty="0"/>
              <a:t> la </a:t>
            </a:r>
            <a:r>
              <a:rPr lang="en-GB" sz="2000" dirty="0" err="1"/>
              <a:t>calidad</a:t>
            </a:r>
            <a:r>
              <a:rPr lang="en-GB" sz="2000" dirty="0"/>
              <a:t> del </a:t>
            </a:r>
            <a:r>
              <a:rPr lang="en-GB" sz="2000" dirty="0" err="1"/>
              <a:t>proyecto</a:t>
            </a:r>
            <a:r>
              <a:rPr lang="en-GB" sz="2000" dirty="0"/>
              <a:t>. </a:t>
            </a:r>
            <a:br>
              <a:rPr lang="en-GB" sz="2000" dirty="0"/>
            </a:br>
            <a:r>
              <a:rPr lang="es-ES" sz="2000" dirty="0"/>
              <a:t>Hay dos formas básicas de gráfico de control </a:t>
            </a:r>
            <a:r>
              <a:rPr lang="en-GB" sz="2000" dirty="0"/>
              <a:t>-</a:t>
            </a:r>
            <a:r>
              <a:rPr lang="es-ES" sz="2000" dirty="0"/>
              <a:t> un gráfico de control </a:t>
            </a:r>
            <a:r>
              <a:rPr lang="es-ES" sz="2000" dirty="0">
                <a:solidFill>
                  <a:srgbClr val="124591"/>
                </a:solidFill>
              </a:rPr>
              <a:t>univariante</a:t>
            </a:r>
            <a:r>
              <a:rPr lang="en-GB" sz="2000" dirty="0">
                <a:solidFill>
                  <a:srgbClr val="124591"/>
                </a:solidFill>
              </a:rPr>
              <a:t> </a:t>
            </a:r>
            <a:r>
              <a:rPr lang="en-GB" sz="2000" dirty="0"/>
              <a:t>control </a:t>
            </a:r>
            <a:r>
              <a:rPr lang="es-ES" sz="2000" dirty="0"/>
              <a:t>muestra una característica del proyecto, mientras que un gráfico </a:t>
            </a:r>
            <a:r>
              <a:rPr lang="es-ES" sz="2000" dirty="0">
                <a:solidFill>
                  <a:srgbClr val="124591"/>
                </a:solidFill>
              </a:rPr>
              <a:t>multivariante</a:t>
            </a:r>
            <a:r>
              <a:rPr lang="es-ES" sz="2000" dirty="0"/>
              <a:t> muestra más de una.</a:t>
            </a:r>
            <a:endParaRPr sz="2000" dirty="0"/>
          </a:p>
          <a:p>
            <a:pPr lvl="1" indent="-457200">
              <a:buClr>
                <a:srgbClr val="124591"/>
              </a:buClr>
              <a:buSzPts val="2000"/>
              <a:buFont typeface="Calibri"/>
              <a:buAutoNum type="arabicPeriod"/>
            </a:pPr>
            <a:r>
              <a:rPr lang="en-GB" sz="2000" b="1" dirty="0" err="1">
                <a:solidFill>
                  <a:srgbClr val="124591"/>
                </a:solidFill>
              </a:rPr>
              <a:t>Reuniones</a:t>
            </a:r>
            <a:r>
              <a:rPr lang="en-GB" sz="2000" b="1" dirty="0">
                <a:solidFill>
                  <a:srgbClr val="124591"/>
                </a:solidFill>
              </a:rPr>
              <a:t> de revision y </a:t>
            </a:r>
            <a:r>
              <a:rPr lang="en-GB" sz="2000" b="1" dirty="0" err="1">
                <a:solidFill>
                  <a:srgbClr val="124591"/>
                </a:solidFill>
              </a:rPr>
              <a:t>estado</a:t>
            </a:r>
            <a:r>
              <a:rPr lang="en-GB" sz="2000" b="1" dirty="0">
                <a:solidFill>
                  <a:srgbClr val="124591"/>
                </a:solidFill>
              </a:rPr>
              <a:t> - </a:t>
            </a:r>
            <a:r>
              <a:rPr lang="en-GB" sz="2000" dirty="0" err="1"/>
              <a:t>analizan</a:t>
            </a:r>
            <a:r>
              <a:rPr lang="en-GB" sz="2000" dirty="0"/>
              <a:t> </a:t>
            </a:r>
            <a:r>
              <a:rPr lang="en-GB" sz="2000" dirty="0" err="1"/>
              <a:t>problemas</a:t>
            </a:r>
            <a:r>
              <a:rPr lang="en-GB" sz="2000" dirty="0"/>
              <a:t>, </a:t>
            </a:r>
            <a:r>
              <a:rPr lang="en-GB" sz="2000" dirty="0" err="1"/>
              <a:t>averiguando</a:t>
            </a:r>
            <a:r>
              <a:rPr lang="en-GB" sz="2000" dirty="0"/>
              <a:t> </a:t>
            </a:r>
            <a:r>
              <a:rPr lang="en-GB" sz="2000" dirty="0" err="1"/>
              <a:t>por</a:t>
            </a:r>
            <a:r>
              <a:rPr lang="en-GB" sz="2000" dirty="0"/>
              <a:t> </a:t>
            </a:r>
            <a:r>
              <a:rPr lang="en-GB" sz="2000" dirty="0" err="1"/>
              <a:t>qué</a:t>
            </a:r>
            <a:r>
              <a:rPr lang="en-GB" sz="2000" dirty="0"/>
              <a:t> ha </a:t>
            </a:r>
            <a:r>
              <a:rPr lang="en-GB" sz="2000" dirty="0" err="1"/>
              <a:t>sucedido</a:t>
            </a:r>
            <a:r>
              <a:rPr lang="en-GB" sz="2000" dirty="0"/>
              <a:t> algo. </a:t>
            </a:r>
            <a:r>
              <a:rPr lang="es-ES" sz="2000" dirty="0"/>
              <a:t>También pueden poner de relieve cualquier problema que pueda surgir más adelante.</a:t>
            </a:r>
          </a:p>
          <a:p>
            <a:pPr marL="228600" lvl="0" indent="-101600" algn="l" rtl="0">
              <a:lnSpc>
                <a:spcPct val="90000"/>
              </a:lnSpc>
              <a:spcBef>
                <a:spcPts val="1000"/>
              </a:spcBef>
              <a:spcAft>
                <a:spcPts val="0"/>
              </a:spcAft>
              <a:buClr>
                <a:schemeClr val="dk1"/>
              </a:buClr>
              <a:buSzPts val="2000"/>
              <a:buNone/>
            </a:pPr>
            <a:endParaRPr sz="2000" dirty="0"/>
          </a:p>
        </p:txBody>
      </p:sp>
      <p:sp>
        <p:nvSpPr>
          <p:cNvPr id="292" name="Google Shape;292;p17"/>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6"/>
        <p:cNvGrpSpPr/>
        <p:nvPr/>
      </p:nvGrpSpPr>
      <p:grpSpPr>
        <a:xfrm>
          <a:off x="0" y="0"/>
          <a:ext cx="0" cy="0"/>
          <a:chOff x="0" y="0"/>
          <a:chExt cx="0" cy="0"/>
        </a:xfrm>
      </p:grpSpPr>
      <p:sp>
        <p:nvSpPr>
          <p:cNvPr id="297" name="Google Shape;297;p18"/>
          <p:cNvSpPr txBox="1">
            <a:spLocks noGrp="1"/>
          </p:cNvSpPr>
          <p:nvPr>
            <p:ph type="body" idx="1"/>
          </p:nvPr>
        </p:nvSpPr>
        <p:spPr>
          <a:xfrm>
            <a:off x="3402599" y="2475857"/>
            <a:ext cx="6385874" cy="1622078"/>
          </a:xfrm>
          <a:prstGeom prst="rect">
            <a:avLst/>
          </a:prstGeom>
          <a:noFill/>
          <a:ln>
            <a:noFill/>
          </a:ln>
        </p:spPr>
        <p:txBody>
          <a:bodyPr spcFirstLastPara="1" wrap="square" lIns="91425" tIns="45700" rIns="91425" bIns="45700" anchor="t" anchorCtr="0">
            <a:noAutofit/>
          </a:bodyPr>
          <a:lstStyle/>
          <a:p>
            <a:pPr marL="0" indent="0" algn="ctr">
              <a:spcBef>
                <a:spcPts val="0"/>
              </a:spcBef>
              <a:buSzPts val="5400"/>
              <a:buNone/>
            </a:pPr>
            <a:r>
              <a:rPr lang="es-ES" sz="5400" dirty="0"/>
              <a:t>GRACIAS POR SU </a:t>
            </a:r>
            <a:r>
              <a:rPr lang="cs-CZ" sz="5400" dirty="0"/>
              <a:t> ATEN</a:t>
            </a:r>
            <a:r>
              <a:rPr lang="es-ES" sz="5400" dirty="0"/>
              <a:t>CIÓ</a:t>
            </a:r>
            <a:r>
              <a:rPr lang="cs-CZ" sz="5400" dirty="0"/>
              <a:t>N</a:t>
            </a:r>
          </a:p>
          <a:p>
            <a:pPr marL="0" lvl="0" indent="0" algn="ctr" rtl="0">
              <a:lnSpc>
                <a:spcPct val="90000"/>
              </a:lnSpc>
              <a:spcBef>
                <a:spcPts val="0"/>
              </a:spcBef>
              <a:spcAft>
                <a:spcPts val="0"/>
              </a:spcAft>
              <a:buClr>
                <a:schemeClr val="dk1"/>
              </a:buClr>
              <a:buSzPts val="5400"/>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2"/>
          <p:cNvSpPr txBox="1">
            <a:spLocks noGrp="1"/>
          </p:cNvSpPr>
          <p:nvPr>
            <p:ph type="body" idx="1"/>
          </p:nvPr>
        </p:nvSpPr>
        <p:spPr>
          <a:xfrm>
            <a:off x="838200" y="1611029"/>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chemeClr val="dk1"/>
              </a:buClr>
              <a:buSzPts val="2800"/>
              <a:buNone/>
            </a:pPr>
            <a:r>
              <a:rPr lang="en-GB" b="1" dirty="0"/>
              <a:t> </a:t>
            </a:r>
            <a:endParaRPr dirty="0"/>
          </a:p>
          <a:p>
            <a:pPr marL="228600" lvl="0" indent="-228600" algn="just" rtl="0">
              <a:lnSpc>
                <a:spcPct val="90000"/>
              </a:lnSpc>
              <a:spcBef>
                <a:spcPts val="1000"/>
              </a:spcBef>
              <a:spcAft>
                <a:spcPts val="0"/>
              </a:spcAft>
              <a:buClr>
                <a:schemeClr val="dk1"/>
              </a:buClr>
              <a:buSzPts val="2600"/>
              <a:buChar char="•"/>
            </a:pPr>
            <a:r>
              <a:rPr lang="en-GB" sz="2600" dirty="0">
                <a:solidFill>
                  <a:srgbClr val="124591"/>
                </a:solidFill>
              </a:rPr>
              <a:t>Paso fundamental </a:t>
            </a:r>
            <a:r>
              <a:rPr lang="en-GB" sz="2600" dirty="0"/>
              <a:t>para </a:t>
            </a:r>
            <a:r>
              <a:rPr lang="en-GB" sz="2600" dirty="0" err="1"/>
              <a:t>el</a:t>
            </a:r>
            <a:r>
              <a:rPr lang="en-GB" sz="2600" dirty="0"/>
              <a:t> </a:t>
            </a:r>
            <a:r>
              <a:rPr lang="en-GB" sz="2600" dirty="0" err="1"/>
              <a:t>éxito</a:t>
            </a:r>
            <a:r>
              <a:rPr lang="en-GB" sz="2600" dirty="0"/>
              <a:t> del </a:t>
            </a:r>
            <a:r>
              <a:rPr lang="en-GB" sz="2600" dirty="0" err="1"/>
              <a:t>proyecto</a:t>
            </a:r>
            <a:r>
              <a:rPr lang="en-GB" sz="2600" dirty="0"/>
              <a:t>!</a:t>
            </a:r>
            <a:endParaRPr dirty="0"/>
          </a:p>
          <a:p>
            <a:pPr marL="228600" lvl="0" indent="-228600" algn="just" rtl="0">
              <a:lnSpc>
                <a:spcPct val="90000"/>
              </a:lnSpc>
              <a:spcBef>
                <a:spcPts val="1000"/>
              </a:spcBef>
              <a:spcAft>
                <a:spcPts val="0"/>
              </a:spcAft>
              <a:buClr>
                <a:schemeClr val="dk1"/>
              </a:buClr>
              <a:buSzPts val="2600"/>
              <a:buChar char="•"/>
            </a:pPr>
            <a:r>
              <a:rPr lang="en-GB" sz="2600" dirty="0" err="1">
                <a:solidFill>
                  <a:srgbClr val="124591"/>
                </a:solidFill>
              </a:rPr>
              <a:t>Organización</a:t>
            </a:r>
            <a:r>
              <a:rPr lang="en-GB" sz="2600" dirty="0">
                <a:solidFill>
                  <a:srgbClr val="124591"/>
                </a:solidFill>
              </a:rPr>
              <a:t> </a:t>
            </a:r>
            <a:r>
              <a:rPr lang="en-GB" sz="2600" dirty="0" err="1">
                <a:solidFill>
                  <a:srgbClr val="124591"/>
                </a:solidFill>
              </a:rPr>
              <a:t>estratégica</a:t>
            </a:r>
            <a:r>
              <a:rPr lang="en-GB" sz="2600" dirty="0">
                <a:solidFill>
                  <a:srgbClr val="124591"/>
                </a:solidFill>
              </a:rPr>
              <a:t> de ideas</a:t>
            </a:r>
            <a:r>
              <a:rPr lang="en-GB" sz="2600" dirty="0"/>
              <a:t>, </a:t>
            </a:r>
            <a:r>
              <a:rPr lang="en-GB" sz="2600" dirty="0" err="1"/>
              <a:t>materiales</a:t>
            </a:r>
            <a:r>
              <a:rPr lang="en-GB" sz="2600" dirty="0"/>
              <a:t> y </a:t>
            </a:r>
            <a:r>
              <a:rPr lang="en-GB" sz="2600" dirty="0" err="1"/>
              <a:t>procesos</a:t>
            </a:r>
            <a:r>
              <a:rPr lang="en-GB" sz="2600" dirty="0"/>
              <a:t> para </a:t>
            </a:r>
            <a:r>
              <a:rPr lang="en-GB" sz="2600" dirty="0" err="1"/>
              <a:t>alcanzar</a:t>
            </a:r>
            <a:r>
              <a:rPr lang="en-GB" sz="2600" dirty="0"/>
              <a:t> </a:t>
            </a:r>
            <a:br>
              <a:rPr lang="en-GB" sz="2600" dirty="0"/>
            </a:br>
            <a:r>
              <a:rPr lang="en-GB" sz="2600" dirty="0" err="1"/>
              <a:t>una</a:t>
            </a:r>
            <a:r>
              <a:rPr lang="en-GB" sz="2600" dirty="0"/>
              <a:t> meta, </a:t>
            </a:r>
            <a:r>
              <a:rPr lang="en-GB" sz="2600" dirty="0" err="1"/>
              <a:t>objetivo</a:t>
            </a:r>
            <a:r>
              <a:rPr lang="en-GB" sz="2600" dirty="0"/>
              <a:t> o </a:t>
            </a:r>
            <a:r>
              <a:rPr lang="en-GB" sz="2600" dirty="0" err="1"/>
              <a:t>resultado</a:t>
            </a:r>
            <a:r>
              <a:rPr lang="en-GB" sz="2600" dirty="0"/>
              <a:t> de un </a:t>
            </a:r>
            <a:r>
              <a:rPr lang="en-GB" sz="2600" dirty="0" err="1"/>
              <a:t>proyecto</a:t>
            </a:r>
            <a:r>
              <a:rPr lang="en-GB" sz="2600" dirty="0"/>
              <a:t>. </a:t>
            </a:r>
            <a:endParaRPr dirty="0"/>
          </a:p>
          <a:p>
            <a:pPr marL="228600" lvl="0" indent="-228600" algn="just" rtl="0">
              <a:lnSpc>
                <a:spcPct val="90000"/>
              </a:lnSpc>
              <a:spcBef>
                <a:spcPts val="1000"/>
              </a:spcBef>
              <a:spcAft>
                <a:spcPts val="0"/>
              </a:spcAft>
              <a:buClr>
                <a:schemeClr val="dk1"/>
              </a:buClr>
              <a:buSzPts val="2600"/>
              <a:buChar char="•"/>
            </a:pPr>
            <a:r>
              <a:rPr lang="es-ES" sz="2600" dirty="0"/>
              <a:t>Una de las primeras responsabilidades del gestor de un proyecto determinado</a:t>
            </a:r>
            <a:r>
              <a:rPr lang="en-GB" sz="2600" dirty="0"/>
              <a:t> </a:t>
            </a:r>
            <a:endParaRPr dirty="0"/>
          </a:p>
          <a:p>
            <a:pPr marL="228600" lvl="0" indent="-228600" algn="just" rtl="0">
              <a:lnSpc>
                <a:spcPct val="90000"/>
              </a:lnSpc>
              <a:spcBef>
                <a:spcPts val="1000"/>
              </a:spcBef>
              <a:spcAft>
                <a:spcPts val="0"/>
              </a:spcAft>
              <a:buClr>
                <a:schemeClr val="dk1"/>
              </a:buClr>
              <a:buSzPts val="2600"/>
              <a:buChar char="•"/>
            </a:pPr>
            <a:r>
              <a:rPr lang="en-GB" sz="2600" dirty="0">
                <a:solidFill>
                  <a:srgbClr val="124591"/>
                </a:solidFill>
              </a:rPr>
              <a:t>Etapa del </a:t>
            </a:r>
            <a:r>
              <a:rPr lang="en-GB" sz="2600" dirty="0" err="1">
                <a:solidFill>
                  <a:srgbClr val="124591"/>
                </a:solidFill>
              </a:rPr>
              <a:t>ciclo</a:t>
            </a:r>
            <a:r>
              <a:rPr lang="en-GB" sz="2600" dirty="0">
                <a:solidFill>
                  <a:srgbClr val="124591"/>
                </a:solidFill>
              </a:rPr>
              <a:t> del </a:t>
            </a:r>
            <a:r>
              <a:rPr lang="en-GB" sz="2600" dirty="0" err="1">
                <a:solidFill>
                  <a:srgbClr val="124591"/>
                </a:solidFill>
              </a:rPr>
              <a:t>proyecto</a:t>
            </a:r>
            <a:r>
              <a:rPr lang="en-GB" sz="2600" dirty="0">
                <a:solidFill>
                  <a:srgbClr val="124591"/>
                </a:solidFill>
              </a:rPr>
              <a:t> </a:t>
            </a:r>
            <a:r>
              <a:rPr lang="en-GB" sz="2600" dirty="0"/>
              <a:t>que </a:t>
            </a:r>
            <a:r>
              <a:rPr lang="en-GB" sz="2600" dirty="0" err="1"/>
              <a:t>incluye</a:t>
            </a:r>
            <a:r>
              <a:rPr lang="en-GB" sz="2600" dirty="0"/>
              <a:t> un conjunto de decisions </a:t>
            </a:r>
            <a:r>
              <a:rPr lang="en-GB" sz="2600" dirty="0" err="1"/>
              <a:t>relativas</a:t>
            </a:r>
            <a:r>
              <a:rPr lang="en-GB" sz="2600" dirty="0"/>
              <a:t> a </a:t>
            </a:r>
            <a:r>
              <a:rPr lang="en-GB" sz="2600" dirty="0" err="1"/>
              <a:t>planificar</a:t>
            </a:r>
            <a:r>
              <a:rPr lang="en-GB" sz="2600" dirty="0"/>
              <a:t> </a:t>
            </a:r>
            <a:r>
              <a:rPr lang="en-GB" sz="2600" dirty="0" err="1"/>
              <a:t>cómo</a:t>
            </a:r>
            <a:r>
              <a:rPr lang="en-GB" sz="2600" dirty="0"/>
              <a:t>  </a:t>
            </a:r>
            <a:r>
              <a:rPr lang="en-GB" sz="2600" dirty="0" err="1"/>
              <a:t>gestionar</a:t>
            </a:r>
            <a:r>
              <a:rPr lang="en-GB" sz="2600" dirty="0"/>
              <a:t> y </a:t>
            </a:r>
            <a:r>
              <a:rPr lang="en-GB" sz="2600" dirty="0" err="1"/>
              <a:t>gobernar</a:t>
            </a:r>
            <a:r>
              <a:rPr lang="en-GB" sz="2600" dirty="0"/>
              <a:t> un </a:t>
            </a:r>
            <a:r>
              <a:rPr lang="en-GB" sz="2600" dirty="0" err="1"/>
              <a:t>proyecto</a:t>
            </a:r>
            <a:r>
              <a:rPr lang="en-GB" sz="2600" dirty="0"/>
              <a:t> </a:t>
            </a:r>
            <a:r>
              <a:rPr lang="en-GB" sz="2600" dirty="0" err="1"/>
              <a:t>en</a:t>
            </a:r>
            <a:r>
              <a:rPr lang="en-GB" sz="2600" dirty="0"/>
              <a:t> </a:t>
            </a:r>
            <a:r>
              <a:rPr lang="en-GB" sz="2600" dirty="0" err="1"/>
              <a:t>su</a:t>
            </a:r>
            <a:r>
              <a:rPr lang="en-GB" sz="2600" dirty="0"/>
              <a:t> </a:t>
            </a:r>
            <a:r>
              <a:rPr lang="en-GB" sz="2600" dirty="0" err="1"/>
              <a:t>etapa</a:t>
            </a:r>
            <a:r>
              <a:rPr lang="en-GB" sz="2600" dirty="0"/>
              <a:t> de </a:t>
            </a:r>
            <a:r>
              <a:rPr lang="en-GB" sz="2600" dirty="0" err="1"/>
              <a:t>implementación</a:t>
            </a:r>
            <a:r>
              <a:rPr lang="en-GB" sz="2600" dirty="0"/>
              <a:t>.</a:t>
            </a:r>
            <a:endParaRPr sz="2600" dirty="0"/>
          </a:p>
          <a:p>
            <a:pPr marL="228600" lvl="0" indent="-228600" algn="just" rtl="0">
              <a:lnSpc>
                <a:spcPct val="90000"/>
              </a:lnSpc>
              <a:spcBef>
                <a:spcPts val="1000"/>
              </a:spcBef>
              <a:spcAft>
                <a:spcPts val="0"/>
              </a:spcAft>
              <a:buClr>
                <a:schemeClr val="dk1"/>
              </a:buClr>
              <a:buSzPts val="2600"/>
              <a:buChar char="•"/>
            </a:pPr>
            <a:r>
              <a:rPr lang="en-GB" sz="2600" dirty="0">
                <a:solidFill>
                  <a:srgbClr val="124591"/>
                </a:solidFill>
              </a:rPr>
              <a:t>Una </a:t>
            </a:r>
            <a:r>
              <a:rPr lang="en-GB" sz="2600" dirty="0" err="1">
                <a:solidFill>
                  <a:srgbClr val="124591"/>
                </a:solidFill>
              </a:rPr>
              <a:t>perspectiva</a:t>
            </a:r>
            <a:r>
              <a:rPr lang="en-GB" sz="2600" dirty="0">
                <a:solidFill>
                  <a:srgbClr val="124591"/>
                </a:solidFill>
              </a:rPr>
              <a:t> de paso a paso </a:t>
            </a:r>
            <a:r>
              <a:rPr lang="en-GB" sz="2600" dirty="0"/>
              <a:t>introduce un plan de </a:t>
            </a:r>
            <a:r>
              <a:rPr lang="en-GB" sz="2600" dirty="0" err="1"/>
              <a:t>proyecto</a:t>
            </a:r>
            <a:r>
              <a:rPr lang="en-GB" sz="2600" dirty="0"/>
              <a:t> </a:t>
            </a:r>
            <a:r>
              <a:rPr lang="es-ES" sz="2600" dirty="0"/>
              <a:t>desde el punto de vista de las triples restricciones tradicionales del proyecto </a:t>
            </a:r>
            <a:r>
              <a:rPr lang="es-ES" sz="1800" dirty="0">
                <a:effectLst/>
                <a:latin typeface="Times New Roman" panose="02020603050405020304" pitchFamily="18" charset="0"/>
                <a:ea typeface="Times New Roman" panose="02020603050405020304" pitchFamily="18" charset="0"/>
              </a:rPr>
              <a:t>(</a:t>
            </a:r>
            <a:r>
              <a:rPr lang="es-ES" sz="2600" i="1" dirty="0">
                <a:solidFill>
                  <a:srgbClr val="C00000"/>
                </a:solidFill>
              </a:rPr>
              <a:t>alcance - tiempo - costes</a:t>
            </a:r>
            <a:r>
              <a:rPr lang="es-ES" sz="1800" dirty="0">
                <a:effectLst/>
                <a:latin typeface="Times New Roman" panose="02020603050405020304" pitchFamily="18" charset="0"/>
                <a:ea typeface="Times New Roman" panose="02020603050405020304" pitchFamily="18" charset="0"/>
              </a:rPr>
              <a:t>)</a:t>
            </a:r>
            <a:endParaRPr dirty="0"/>
          </a:p>
        </p:txBody>
      </p:sp>
      <p:sp>
        <p:nvSpPr>
          <p:cNvPr id="172" name="Google Shape;172;p2"/>
          <p:cNvSpPr txBox="1">
            <a:spLocks noGrp="1"/>
          </p:cNvSpPr>
          <p:nvPr>
            <p:ph type="title"/>
          </p:nvPr>
        </p:nvSpPr>
        <p:spPr>
          <a:xfrm>
            <a:off x="977706" y="927652"/>
            <a:ext cx="9965276" cy="7630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24591"/>
              </a:buClr>
              <a:buSzPts val="3600"/>
              <a:buFont typeface="Calibri"/>
              <a:buNone/>
            </a:pPr>
            <a:r>
              <a:rPr lang="en-GB" sz="3600" b="1" dirty="0" err="1">
                <a:solidFill>
                  <a:srgbClr val="124591"/>
                </a:solidFill>
              </a:rPr>
              <a:t>Diseño</a:t>
            </a:r>
            <a:r>
              <a:rPr lang="en-GB" sz="3600" b="1" dirty="0">
                <a:solidFill>
                  <a:srgbClr val="124591"/>
                </a:solidFill>
              </a:rPr>
              <a:t> del </a:t>
            </a:r>
            <a:r>
              <a:rPr lang="en-GB" sz="3600" b="1" dirty="0" err="1">
                <a:solidFill>
                  <a:srgbClr val="124591"/>
                </a:solidFill>
              </a:rPr>
              <a:t>proyecto</a:t>
            </a:r>
            <a:r>
              <a:rPr lang="en-GB" sz="3600" b="1" dirty="0">
                <a:solidFill>
                  <a:srgbClr val="124591"/>
                </a:solidFill>
              </a:rPr>
              <a:t>: </a:t>
            </a:r>
            <a:r>
              <a:rPr lang="en-GB" sz="3600" b="1" dirty="0" err="1">
                <a:solidFill>
                  <a:srgbClr val="124591"/>
                </a:solidFill>
              </a:rPr>
              <a:t>Descripción</a:t>
            </a:r>
            <a:endParaRPr sz="3600" b="1" dirty="0">
              <a:solidFill>
                <a:srgbClr val="124591"/>
              </a:solidFill>
            </a:endParaRPr>
          </a:p>
        </p:txBody>
      </p:sp>
      <p:pic>
        <p:nvPicPr>
          <p:cNvPr id="173" name="Google Shape;173;p2"/>
          <p:cNvPicPr preferRelativeResize="0"/>
          <p:nvPr/>
        </p:nvPicPr>
        <p:blipFill rotWithShape="1">
          <a:blip r:embed="rId4">
            <a:alphaModFix/>
          </a:blip>
          <a:srcRect/>
          <a:stretch/>
        </p:blipFill>
        <p:spPr>
          <a:xfrm>
            <a:off x="7724531" y="464234"/>
            <a:ext cx="3288027" cy="207218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8"/>
        <p:cNvGrpSpPr/>
        <p:nvPr/>
      </p:nvGrpSpPr>
      <p:grpSpPr>
        <a:xfrm>
          <a:off x="0" y="0"/>
          <a:ext cx="0" cy="0"/>
          <a:chOff x="0" y="0"/>
          <a:chExt cx="0" cy="0"/>
        </a:xfrm>
      </p:grpSpPr>
      <p:sp>
        <p:nvSpPr>
          <p:cNvPr id="179" name="Google Shape;179;p3"/>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en-GB" dirty="0" err="1"/>
              <a:t>Descripción</a:t>
            </a:r>
            <a:r>
              <a:rPr lang="en-GB" dirty="0"/>
              <a:t> global del Proyecto (</a:t>
            </a:r>
            <a:r>
              <a:rPr lang="en-GB" dirty="0">
                <a:solidFill>
                  <a:srgbClr val="C00000"/>
                </a:solidFill>
              </a:rPr>
              <a:t>Plan de </a:t>
            </a:r>
            <a:r>
              <a:rPr lang="en-GB" dirty="0" err="1">
                <a:solidFill>
                  <a:srgbClr val="C00000"/>
                </a:solidFill>
              </a:rPr>
              <a:t>proyecto</a:t>
            </a:r>
            <a:r>
              <a:rPr lang="en-GB" dirty="0"/>
              <a:t>).</a:t>
            </a:r>
            <a:endParaRPr dirty="0"/>
          </a:p>
          <a:p>
            <a:pPr marL="228600" lvl="0" indent="-228600" algn="just" rtl="0">
              <a:lnSpc>
                <a:spcPct val="90000"/>
              </a:lnSpc>
              <a:spcBef>
                <a:spcPts val="1000"/>
              </a:spcBef>
              <a:spcAft>
                <a:spcPts val="0"/>
              </a:spcAft>
              <a:buClr>
                <a:schemeClr val="dk1"/>
              </a:buClr>
              <a:buSzPts val="2800"/>
              <a:buChar char="•"/>
            </a:pPr>
            <a:r>
              <a:rPr lang="en-GB" dirty="0" err="1">
                <a:solidFill>
                  <a:srgbClr val="124591"/>
                </a:solidFill>
              </a:rPr>
              <a:t>Responsabilidades</a:t>
            </a:r>
            <a:r>
              <a:rPr lang="en-GB" dirty="0"/>
              <a:t> para </a:t>
            </a:r>
            <a:r>
              <a:rPr lang="en-GB" dirty="0" err="1"/>
              <a:t>completar</a:t>
            </a:r>
            <a:r>
              <a:rPr lang="en-GB" dirty="0"/>
              <a:t> </a:t>
            </a:r>
            <a:r>
              <a:rPr lang="en-GB" dirty="0" err="1"/>
              <a:t>el</a:t>
            </a:r>
            <a:r>
              <a:rPr lang="en-GB" dirty="0"/>
              <a:t> </a:t>
            </a:r>
            <a:r>
              <a:rPr lang="en-GB" dirty="0" err="1"/>
              <a:t>proyecto</a:t>
            </a:r>
            <a:r>
              <a:rPr lang="en-GB" dirty="0"/>
              <a:t>.</a:t>
            </a:r>
            <a:endParaRPr dirty="0"/>
          </a:p>
          <a:p>
            <a:pPr marL="228600" lvl="0" indent="-228600" algn="just" rtl="0">
              <a:lnSpc>
                <a:spcPct val="90000"/>
              </a:lnSpc>
              <a:spcBef>
                <a:spcPts val="1000"/>
              </a:spcBef>
              <a:spcAft>
                <a:spcPts val="0"/>
              </a:spcAft>
              <a:buClr>
                <a:schemeClr val="dk1"/>
              </a:buClr>
              <a:buSzPts val="2800"/>
              <a:buChar char="•"/>
            </a:pPr>
            <a:r>
              <a:rPr lang="en-GB" dirty="0">
                <a:solidFill>
                  <a:srgbClr val="124591"/>
                </a:solidFill>
              </a:rPr>
              <a:t>Metas</a:t>
            </a:r>
            <a:r>
              <a:rPr lang="en-GB" dirty="0"/>
              <a:t>/</a:t>
            </a:r>
            <a:r>
              <a:rPr lang="en-GB" dirty="0" err="1">
                <a:solidFill>
                  <a:srgbClr val="124591"/>
                </a:solidFill>
              </a:rPr>
              <a:t>objetivos</a:t>
            </a:r>
            <a:r>
              <a:rPr lang="en-GB" dirty="0"/>
              <a:t>, </a:t>
            </a:r>
            <a:r>
              <a:rPr lang="en-GB" dirty="0" err="1">
                <a:solidFill>
                  <a:srgbClr val="124591"/>
                </a:solidFill>
              </a:rPr>
              <a:t>salidas</a:t>
            </a:r>
            <a:r>
              <a:rPr lang="en-GB" dirty="0">
                <a:solidFill>
                  <a:srgbClr val="124591"/>
                </a:solidFill>
              </a:rPr>
              <a:t> y </a:t>
            </a:r>
            <a:r>
              <a:rPr lang="en-GB" dirty="0" err="1">
                <a:solidFill>
                  <a:srgbClr val="124591"/>
                </a:solidFill>
              </a:rPr>
              <a:t>resultados</a:t>
            </a:r>
            <a:r>
              <a:rPr lang="en-GB" dirty="0">
                <a:solidFill>
                  <a:srgbClr val="124591"/>
                </a:solidFill>
              </a:rPr>
              <a:t> </a:t>
            </a:r>
            <a:r>
              <a:rPr lang="en-GB" dirty="0"/>
              <a:t>del </a:t>
            </a:r>
            <a:r>
              <a:rPr lang="en-GB" dirty="0" err="1"/>
              <a:t>proyecto</a:t>
            </a:r>
            <a:r>
              <a:rPr lang="en-GB" dirty="0"/>
              <a:t>. </a:t>
            </a:r>
            <a:endParaRPr dirty="0"/>
          </a:p>
          <a:p>
            <a:pPr marL="228600" lvl="0" indent="-228600" algn="just" rtl="0">
              <a:lnSpc>
                <a:spcPct val="90000"/>
              </a:lnSpc>
              <a:spcBef>
                <a:spcPts val="1000"/>
              </a:spcBef>
              <a:spcAft>
                <a:spcPts val="0"/>
              </a:spcAft>
              <a:buClr>
                <a:schemeClr val="dk1"/>
              </a:buClr>
              <a:buSzPts val="2800"/>
              <a:buChar char="•"/>
            </a:pPr>
            <a:r>
              <a:rPr lang="en-GB" dirty="0" err="1"/>
              <a:t>Descripción</a:t>
            </a:r>
            <a:r>
              <a:rPr lang="en-GB" dirty="0"/>
              <a:t> de </a:t>
            </a:r>
            <a:r>
              <a:rPr lang="en-GB" dirty="0" err="1"/>
              <a:t>cuándo</a:t>
            </a:r>
            <a:r>
              <a:rPr lang="en-GB" dirty="0"/>
              <a:t> </a:t>
            </a:r>
            <a:r>
              <a:rPr lang="en-GB" dirty="0" err="1">
                <a:solidFill>
                  <a:srgbClr val="124591"/>
                </a:solidFill>
              </a:rPr>
              <a:t>todos</a:t>
            </a:r>
            <a:r>
              <a:rPr lang="en-GB" dirty="0">
                <a:solidFill>
                  <a:srgbClr val="124591"/>
                </a:solidFill>
              </a:rPr>
              <a:t> </a:t>
            </a:r>
            <a:r>
              <a:rPr lang="en-GB" dirty="0" err="1">
                <a:solidFill>
                  <a:srgbClr val="124591"/>
                </a:solidFill>
              </a:rPr>
              <a:t>estos</a:t>
            </a:r>
            <a:r>
              <a:rPr lang="en-GB" dirty="0">
                <a:solidFill>
                  <a:srgbClr val="124591"/>
                </a:solidFill>
              </a:rPr>
              <a:t> </a:t>
            </a:r>
            <a:r>
              <a:rPr lang="en-GB" dirty="0" err="1">
                <a:solidFill>
                  <a:srgbClr val="124591"/>
                </a:solidFill>
              </a:rPr>
              <a:t>elementos</a:t>
            </a:r>
            <a:r>
              <a:rPr lang="en-GB" dirty="0">
                <a:solidFill>
                  <a:srgbClr val="124591"/>
                </a:solidFill>
              </a:rPr>
              <a:t> </a:t>
            </a:r>
            <a:r>
              <a:rPr lang="en-GB" dirty="0"/>
              <a:t>(</a:t>
            </a:r>
            <a:r>
              <a:rPr lang="en-GB" dirty="0" err="1"/>
              <a:t>metas</a:t>
            </a:r>
            <a:r>
              <a:rPr lang="en-GB" dirty="0"/>
              <a:t>, </a:t>
            </a:r>
            <a:r>
              <a:rPr lang="en-GB" dirty="0" err="1"/>
              <a:t>resultados</a:t>
            </a:r>
            <a:r>
              <a:rPr lang="en-GB" dirty="0"/>
              <a:t>, y </a:t>
            </a:r>
            <a:r>
              <a:rPr lang="en-GB" dirty="0" err="1"/>
              <a:t>salidas</a:t>
            </a:r>
            <a:r>
              <a:rPr lang="en-GB" dirty="0"/>
              <a:t>) </a:t>
            </a:r>
            <a:r>
              <a:rPr lang="en-GB" dirty="0" err="1">
                <a:solidFill>
                  <a:srgbClr val="124591"/>
                </a:solidFill>
              </a:rPr>
              <a:t>serán</a:t>
            </a:r>
            <a:r>
              <a:rPr lang="en-GB" dirty="0">
                <a:solidFill>
                  <a:srgbClr val="124591"/>
                </a:solidFill>
              </a:rPr>
              <a:t> </a:t>
            </a:r>
            <a:r>
              <a:rPr lang="en-GB" dirty="0" err="1">
                <a:solidFill>
                  <a:srgbClr val="124591"/>
                </a:solidFill>
              </a:rPr>
              <a:t>alcanzados</a:t>
            </a:r>
            <a:r>
              <a:rPr lang="en-GB" dirty="0"/>
              <a:t>.</a:t>
            </a:r>
            <a:endParaRPr dirty="0"/>
          </a:p>
          <a:p>
            <a:pPr marL="228600" lvl="0" indent="-228600" algn="just" rtl="0">
              <a:lnSpc>
                <a:spcPct val="90000"/>
              </a:lnSpc>
              <a:spcBef>
                <a:spcPts val="1000"/>
              </a:spcBef>
              <a:spcAft>
                <a:spcPts val="0"/>
              </a:spcAft>
              <a:buClr>
                <a:schemeClr val="dk1"/>
              </a:buClr>
              <a:buSzPts val="2800"/>
              <a:buChar char="•"/>
            </a:pPr>
            <a:r>
              <a:rPr lang="en-GB" dirty="0" err="1">
                <a:solidFill>
                  <a:srgbClr val="124591"/>
                </a:solidFill>
              </a:rPr>
              <a:t>Calendario</a:t>
            </a:r>
            <a:r>
              <a:rPr lang="en-GB" dirty="0"/>
              <a:t> de </a:t>
            </a:r>
            <a:r>
              <a:rPr lang="en-GB" dirty="0" err="1"/>
              <a:t>cuándo</a:t>
            </a:r>
            <a:r>
              <a:rPr lang="en-GB" dirty="0"/>
              <a:t> </a:t>
            </a:r>
            <a:r>
              <a:rPr lang="en-GB" dirty="0" err="1"/>
              <a:t>serán</a:t>
            </a:r>
            <a:r>
              <a:rPr lang="en-GB" dirty="0"/>
              <a:t> </a:t>
            </a:r>
            <a:r>
              <a:rPr lang="en-GB" dirty="0" err="1"/>
              <a:t>completados</a:t>
            </a:r>
            <a:r>
              <a:rPr lang="en-GB" dirty="0"/>
              <a:t> </a:t>
            </a:r>
            <a:r>
              <a:rPr lang="en-GB" dirty="0" err="1"/>
              <a:t>los</a:t>
            </a:r>
            <a:r>
              <a:rPr lang="en-GB" dirty="0"/>
              <a:t> </a:t>
            </a:r>
            <a:r>
              <a:rPr lang="en-GB" dirty="0" err="1"/>
              <a:t>principales</a:t>
            </a:r>
            <a:r>
              <a:rPr lang="en-GB" dirty="0"/>
              <a:t> </a:t>
            </a:r>
            <a:r>
              <a:rPr lang="en-GB" dirty="0" err="1"/>
              <a:t>entregables</a:t>
            </a:r>
            <a:r>
              <a:rPr lang="en-GB" dirty="0"/>
              <a:t> o </a:t>
            </a:r>
            <a:r>
              <a:rPr lang="en-GB" dirty="0" err="1"/>
              <a:t>productos</a:t>
            </a:r>
            <a:r>
              <a:rPr lang="en-GB" dirty="0"/>
              <a:t> del </a:t>
            </a:r>
            <a:r>
              <a:rPr lang="en-GB" dirty="0" err="1"/>
              <a:t>proyecto</a:t>
            </a:r>
            <a:r>
              <a:rPr lang="en-GB" dirty="0"/>
              <a:t>. </a:t>
            </a:r>
            <a:endParaRPr dirty="0"/>
          </a:p>
          <a:p>
            <a:pPr marL="228600" lvl="0" indent="-228600" algn="just" rtl="0">
              <a:lnSpc>
                <a:spcPct val="90000"/>
              </a:lnSpc>
              <a:spcBef>
                <a:spcPts val="1000"/>
              </a:spcBef>
              <a:spcAft>
                <a:spcPts val="0"/>
              </a:spcAft>
              <a:buClr>
                <a:schemeClr val="dk1"/>
              </a:buClr>
              <a:buSzPts val="2800"/>
              <a:buChar char="•"/>
            </a:pPr>
            <a:r>
              <a:rPr lang="en-GB" dirty="0" err="1">
                <a:solidFill>
                  <a:srgbClr val="124591"/>
                </a:solidFill>
              </a:rPr>
              <a:t>Estimación</a:t>
            </a:r>
            <a:r>
              <a:rPr lang="en-GB" dirty="0"/>
              <a:t> del </a:t>
            </a:r>
            <a:r>
              <a:rPr lang="en-GB" dirty="0" err="1"/>
              <a:t>presupuesto</a:t>
            </a:r>
            <a:r>
              <a:rPr lang="en-GB" dirty="0"/>
              <a:t> del </a:t>
            </a:r>
            <a:r>
              <a:rPr lang="en-GB" dirty="0" err="1"/>
              <a:t>proyecto</a:t>
            </a:r>
            <a:r>
              <a:rPr lang="en-GB" dirty="0"/>
              <a:t> y </a:t>
            </a:r>
            <a:r>
              <a:rPr lang="en-GB" dirty="0" err="1"/>
              <a:t>descripción</a:t>
            </a:r>
            <a:r>
              <a:rPr lang="en-GB" dirty="0"/>
              <a:t> de </a:t>
            </a:r>
            <a:r>
              <a:rPr lang="en-GB" dirty="0" err="1"/>
              <a:t>cómo</a:t>
            </a:r>
            <a:r>
              <a:rPr lang="en-GB" dirty="0"/>
              <a:t> </a:t>
            </a:r>
            <a:r>
              <a:rPr lang="en-GB" dirty="0" err="1"/>
              <a:t>evaluar</a:t>
            </a:r>
            <a:r>
              <a:rPr lang="en-GB" dirty="0"/>
              <a:t> y </a:t>
            </a:r>
            <a:r>
              <a:rPr lang="en-GB" dirty="0" err="1"/>
              <a:t>supervisar</a:t>
            </a:r>
            <a:r>
              <a:rPr lang="en-GB" dirty="0"/>
              <a:t> </a:t>
            </a:r>
            <a:r>
              <a:rPr lang="en-GB" dirty="0" err="1"/>
              <a:t>el</a:t>
            </a:r>
            <a:r>
              <a:rPr lang="en-GB" dirty="0"/>
              <a:t> </a:t>
            </a:r>
            <a:r>
              <a:rPr lang="en-GB" dirty="0" err="1"/>
              <a:t>progreso</a:t>
            </a:r>
            <a:r>
              <a:rPr lang="en-GB" dirty="0"/>
              <a:t>. </a:t>
            </a:r>
            <a:endParaRPr dirty="0"/>
          </a:p>
        </p:txBody>
      </p:sp>
      <p:sp>
        <p:nvSpPr>
          <p:cNvPr id="180" name="Google Shape;180;p3"/>
          <p:cNvSpPr txBox="1">
            <a:spLocks noGrp="1"/>
          </p:cNvSpPr>
          <p:nvPr>
            <p:ph type="title"/>
          </p:nvPr>
        </p:nvSpPr>
        <p:spPr>
          <a:xfrm>
            <a:off x="949570" y="927652"/>
            <a:ext cx="9993412" cy="7630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24591"/>
              </a:buClr>
              <a:buSzPts val="3600"/>
              <a:buFont typeface="Calibri"/>
              <a:buNone/>
            </a:pPr>
            <a:r>
              <a:rPr lang="en-GB" sz="3600" b="1" dirty="0" err="1">
                <a:solidFill>
                  <a:srgbClr val="124591"/>
                </a:solidFill>
              </a:rPr>
              <a:t>Diseño</a:t>
            </a:r>
            <a:r>
              <a:rPr lang="en-GB" sz="3600" b="1" dirty="0">
                <a:solidFill>
                  <a:srgbClr val="124591"/>
                </a:solidFill>
              </a:rPr>
              <a:t> del Proyecto: </a:t>
            </a:r>
            <a:r>
              <a:rPr lang="en-GB" sz="3600" b="1" dirty="0" err="1">
                <a:solidFill>
                  <a:srgbClr val="124591"/>
                </a:solidFill>
              </a:rPr>
              <a:t>Foco</a:t>
            </a:r>
            <a:r>
              <a:rPr lang="en-GB" sz="3600" b="1" dirty="0">
                <a:solidFill>
                  <a:srgbClr val="124591"/>
                </a:solidFill>
              </a:rPr>
              <a:t> </a:t>
            </a:r>
            <a:endParaRPr sz="3600" b="1" dirty="0">
              <a:solidFill>
                <a:srgbClr val="124591"/>
              </a:solidFill>
            </a:endParaRPr>
          </a:p>
        </p:txBody>
      </p:sp>
      <p:pic>
        <p:nvPicPr>
          <p:cNvPr id="181" name="Google Shape;181;p3"/>
          <p:cNvPicPr preferRelativeResize="0"/>
          <p:nvPr/>
        </p:nvPicPr>
        <p:blipFill rotWithShape="1">
          <a:blip r:embed="rId4">
            <a:alphaModFix/>
          </a:blip>
          <a:srcRect/>
          <a:stretch/>
        </p:blipFill>
        <p:spPr>
          <a:xfrm>
            <a:off x="7699892" y="927652"/>
            <a:ext cx="3653908" cy="18269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sp>
        <p:nvSpPr>
          <p:cNvPr id="187" name="Google Shape;187;p4"/>
          <p:cNvSpPr txBox="1">
            <a:spLocks noGrp="1"/>
          </p:cNvSpPr>
          <p:nvPr>
            <p:ph type="title"/>
          </p:nvPr>
        </p:nvSpPr>
        <p:spPr>
          <a:xfrm>
            <a:off x="881448" y="768628"/>
            <a:ext cx="9763539" cy="7630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24591"/>
              </a:buClr>
              <a:buSzPts val="3600"/>
              <a:buFont typeface="Calibri"/>
              <a:buNone/>
            </a:pPr>
            <a:r>
              <a:rPr lang="en-GB" sz="3600" b="1" dirty="0" err="1">
                <a:solidFill>
                  <a:srgbClr val="124591"/>
                </a:solidFill>
              </a:rPr>
              <a:t>Diseño</a:t>
            </a:r>
            <a:r>
              <a:rPr lang="en-GB" sz="3600" b="1" dirty="0">
                <a:solidFill>
                  <a:srgbClr val="124591"/>
                </a:solidFill>
              </a:rPr>
              <a:t> del Proyecto: </a:t>
            </a:r>
            <a:r>
              <a:rPr lang="en-GB" sz="3600" b="1" dirty="0" err="1">
                <a:solidFill>
                  <a:srgbClr val="124591"/>
                </a:solidFill>
              </a:rPr>
              <a:t>Flujo</a:t>
            </a:r>
            <a:r>
              <a:rPr lang="en-GB" sz="3600" b="1" dirty="0">
                <a:solidFill>
                  <a:srgbClr val="124591"/>
                </a:solidFill>
              </a:rPr>
              <a:t> de </a:t>
            </a:r>
            <a:r>
              <a:rPr lang="en-GB" sz="3600" b="1" dirty="0" err="1">
                <a:solidFill>
                  <a:srgbClr val="124591"/>
                </a:solidFill>
              </a:rPr>
              <a:t>trabajo</a:t>
            </a:r>
            <a:r>
              <a:rPr lang="en-GB" sz="3600" b="1" dirty="0">
                <a:solidFill>
                  <a:srgbClr val="124591"/>
                </a:solidFill>
              </a:rPr>
              <a:t> </a:t>
            </a:r>
            <a:endParaRPr sz="3600" b="1" dirty="0">
              <a:solidFill>
                <a:srgbClr val="124591"/>
              </a:solidFill>
            </a:endParaRPr>
          </a:p>
        </p:txBody>
      </p:sp>
      <p:pic>
        <p:nvPicPr>
          <p:cNvPr id="188" name="Google Shape;188;p4"/>
          <p:cNvPicPr preferRelativeResize="0"/>
          <p:nvPr/>
        </p:nvPicPr>
        <p:blipFill rotWithShape="1">
          <a:blip r:embed="rId4">
            <a:alphaModFix/>
          </a:blip>
          <a:srcRect/>
          <a:stretch/>
        </p:blipFill>
        <p:spPr>
          <a:xfrm>
            <a:off x="881448" y="1531664"/>
            <a:ext cx="10475668" cy="4173398"/>
          </a:xfrm>
          <a:prstGeom prst="rect">
            <a:avLst/>
          </a:prstGeom>
          <a:noFill/>
          <a:ln>
            <a:noFill/>
          </a:ln>
        </p:spPr>
      </p:pic>
      <p:sp>
        <p:nvSpPr>
          <p:cNvPr id="189" name="Google Shape;189;p4"/>
          <p:cNvSpPr/>
          <p:nvPr/>
        </p:nvSpPr>
        <p:spPr>
          <a:xfrm>
            <a:off x="789525" y="5635841"/>
            <a:ext cx="1919115" cy="27695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200" dirty="0">
                <a:latin typeface="Calibri"/>
                <a:ea typeface="Calibri"/>
                <a:cs typeface="Calibri"/>
                <a:sym typeface="Calibri"/>
              </a:rPr>
              <a:t>Fuent</a:t>
            </a:r>
            <a:r>
              <a:rPr lang="en-GB" sz="1200" b="0" i="0" u="none" strike="noStrike" cap="none" dirty="0">
                <a:solidFill>
                  <a:srgbClr val="000000"/>
                </a:solidFill>
                <a:latin typeface="Calibri"/>
                <a:ea typeface="Calibri"/>
                <a:cs typeface="Calibri"/>
                <a:sym typeface="Calibri"/>
              </a:rPr>
              <a:t>e: Ray [online] (2018)</a:t>
            </a: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4"/>
        <p:cNvGrpSpPr/>
        <p:nvPr/>
      </p:nvGrpSpPr>
      <p:grpSpPr>
        <a:xfrm>
          <a:off x="0" y="0"/>
          <a:ext cx="0" cy="0"/>
          <a:chOff x="0" y="0"/>
          <a:chExt cx="0" cy="0"/>
        </a:xfrm>
      </p:grpSpPr>
      <p:sp>
        <p:nvSpPr>
          <p:cNvPr id="195" name="Google Shape;195;p5"/>
          <p:cNvSpPr txBox="1">
            <a:spLocks noGrp="1"/>
          </p:cNvSpPr>
          <p:nvPr>
            <p:ph type="title"/>
          </p:nvPr>
        </p:nvSpPr>
        <p:spPr>
          <a:xfrm>
            <a:off x="7069016" y="168506"/>
            <a:ext cx="4100732" cy="76303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24591"/>
              </a:buClr>
              <a:buSzPts val="3600"/>
              <a:buFont typeface="Calibri"/>
              <a:buNone/>
            </a:pPr>
            <a:r>
              <a:rPr lang="en-GB" sz="3600" b="1" dirty="0" err="1">
                <a:solidFill>
                  <a:srgbClr val="124591"/>
                </a:solidFill>
              </a:rPr>
              <a:t>Alcance</a:t>
            </a:r>
            <a:r>
              <a:rPr lang="en-GB" sz="3600" b="1" dirty="0">
                <a:solidFill>
                  <a:srgbClr val="124591"/>
                </a:solidFill>
              </a:rPr>
              <a:t> del </a:t>
            </a:r>
            <a:r>
              <a:rPr lang="en-GB" sz="3600" b="1" dirty="0" err="1">
                <a:solidFill>
                  <a:srgbClr val="124591"/>
                </a:solidFill>
              </a:rPr>
              <a:t>trabajo</a:t>
            </a:r>
            <a:br>
              <a:rPr lang="en-GB" sz="3600" b="1" dirty="0">
                <a:solidFill>
                  <a:srgbClr val="124591"/>
                </a:solidFill>
              </a:rPr>
            </a:br>
            <a:r>
              <a:rPr lang="en-GB" sz="3600" b="1" dirty="0">
                <a:solidFill>
                  <a:srgbClr val="124591"/>
                </a:solidFill>
              </a:rPr>
              <a:t>(Scope of Work, SOW)</a:t>
            </a:r>
            <a:endParaRPr sz="3600" b="1" dirty="0">
              <a:solidFill>
                <a:srgbClr val="124591"/>
              </a:solidFill>
            </a:endParaRPr>
          </a:p>
        </p:txBody>
      </p:sp>
      <p:sp>
        <p:nvSpPr>
          <p:cNvPr id="196" name="Google Shape;196;p5"/>
          <p:cNvSpPr txBox="1">
            <a:spLocks noGrp="1"/>
          </p:cNvSpPr>
          <p:nvPr>
            <p:ph type="body" idx="1"/>
          </p:nvPr>
        </p:nvSpPr>
        <p:spPr>
          <a:xfrm>
            <a:off x="921434" y="1348843"/>
            <a:ext cx="10564838" cy="4911279"/>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just" rtl="0">
              <a:lnSpc>
                <a:spcPct val="100000"/>
              </a:lnSpc>
              <a:spcBef>
                <a:spcPts val="0"/>
              </a:spcBef>
              <a:spcAft>
                <a:spcPts val="0"/>
              </a:spcAft>
              <a:buClr>
                <a:schemeClr val="dk1"/>
              </a:buClr>
              <a:buSzPct val="100000"/>
              <a:buChar char="•"/>
            </a:pPr>
            <a:r>
              <a:rPr lang="en-GB" sz="2400" dirty="0"/>
              <a:t>Uno de </a:t>
            </a:r>
            <a:r>
              <a:rPr lang="en-GB" sz="2400" dirty="0" err="1"/>
              <a:t>los</a:t>
            </a:r>
            <a:r>
              <a:rPr lang="en-GB" sz="2400" dirty="0"/>
              <a:t> </a:t>
            </a:r>
            <a:r>
              <a:rPr lang="en-GB" sz="2400" dirty="0" err="1">
                <a:solidFill>
                  <a:srgbClr val="124591"/>
                </a:solidFill>
              </a:rPr>
              <a:t>documentos</a:t>
            </a:r>
            <a:r>
              <a:rPr lang="en-GB" sz="2400" dirty="0">
                <a:solidFill>
                  <a:srgbClr val="124591"/>
                </a:solidFill>
              </a:rPr>
              <a:t> </a:t>
            </a:r>
            <a:r>
              <a:rPr lang="en-GB" sz="2400" dirty="0" err="1">
                <a:solidFill>
                  <a:srgbClr val="124591"/>
                </a:solidFill>
              </a:rPr>
              <a:t>más</a:t>
            </a:r>
            <a:r>
              <a:rPr lang="en-GB" sz="2400" dirty="0">
                <a:solidFill>
                  <a:srgbClr val="124591"/>
                </a:solidFill>
              </a:rPr>
              <a:t> </a:t>
            </a:r>
            <a:r>
              <a:rPr lang="en-GB" sz="2400" dirty="0" err="1">
                <a:solidFill>
                  <a:srgbClr val="124591"/>
                </a:solidFill>
              </a:rPr>
              <a:t>importantes</a:t>
            </a:r>
            <a:r>
              <a:rPr lang="en-GB" sz="2400" dirty="0">
                <a:solidFill>
                  <a:srgbClr val="124591"/>
                </a:solidFill>
              </a:rPr>
              <a:t> que es </a:t>
            </a:r>
            <a:r>
              <a:rPr lang="en-GB" sz="2400" dirty="0" err="1">
                <a:solidFill>
                  <a:srgbClr val="124591"/>
                </a:solidFill>
              </a:rPr>
              <a:t>necesario</a:t>
            </a:r>
            <a:r>
              <a:rPr lang="en-GB" sz="2400" dirty="0">
                <a:solidFill>
                  <a:srgbClr val="124591"/>
                </a:solidFill>
              </a:rPr>
              <a:t> usar </a:t>
            </a:r>
            <a:r>
              <a:rPr lang="en-GB" sz="2400" dirty="0" err="1">
                <a:solidFill>
                  <a:srgbClr val="124591"/>
                </a:solidFill>
              </a:rPr>
              <a:t>cuando</a:t>
            </a:r>
            <a:r>
              <a:rPr lang="en-GB" sz="2400" dirty="0">
                <a:solidFill>
                  <a:srgbClr val="124591"/>
                </a:solidFill>
              </a:rPr>
              <a:t> se </a:t>
            </a:r>
            <a:r>
              <a:rPr lang="en-GB" sz="2400" dirty="0" err="1">
                <a:solidFill>
                  <a:srgbClr val="124591"/>
                </a:solidFill>
              </a:rPr>
              <a:t>está</a:t>
            </a:r>
            <a:r>
              <a:rPr lang="en-GB" sz="2400" dirty="0">
                <a:solidFill>
                  <a:srgbClr val="124591"/>
                </a:solidFill>
              </a:rPr>
              <a:t> </a:t>
            </a:r>
            <a:r>
              <a:rPr lang="en-GB" sz="2400" dirty="0" err="1">
                <a:solidFill>
                  <a:srgbClr val="124591"/>
                </a:solidFill>
              </a:rPr>
              <a:t>diseñando</a:t>
            </a:r>
            <a:r>
              <a:rPr lang="en-GB" sz="2400" dirty="0">
                <a:solidFill>
                  <a:srgbClr val="124591"/>
                </a:solidFill>
              </a:rPr>
              <a:t> un </a:t>
            </a:r>
            <a:r>
              <a:rPr lang="en-GB" sz="2400" dirty="0" err="1">
                <a:solidFill>
                  <a:srgbClr val="124591"/>
                </a:solidFill>
              </a:rPr>
              <a:t>proyecto</a:t>
            </a:r>
            <a:r>
              <a:rPr lang="en-GB" sz="2400" dirty="0"/>
              <a:t>. </a:t>
            </a:r>
            <a:endParaRPr dirty="0"/>
          </a:p>
          <a:p>
            <a:pPr marL="228600" lvl="0" indent="-228600" algn="just" rtl="0">
              <a:lnSpc>
                <a:spcPct val="100000"/>
              </a:lnSpc>
              <a:spcBef>
                <a:spcPts val="600"/>
              </a:spcBef>
              <a:spcAft>
                <a:spcPts val="0"/>
              </a:spcAft>
              <a:buClr>
                <a:schemeClr val="dk1"/>
              </a:buClr>
              <a:buSzPct val="100000"/>
              <a:buChar char="•"/>
            </a:pPr>
            <a:r>
              <a:rPr lang="en-GB" sz="2400" dirty="0"/>
              <a:t>SOW </a:t>
            </a:r>
            <a:r>
              <a:rPr lang="en-GB" sz="2400" dirty="0" err="1"/>
              <a:t>asegura</a:t>
            </a:r>
            <a:r>
              <a:rPr lang="en-GB" sz="2400" dirty="0"/>
              <a:t> que las </a:t>
            </a:r>
            <a:r>
              <a:rPr lang="en-GB" sz="2400" dirty="0" err="1">
                <a:solidFill>
                  <a:srgbClr val="124591"/>
                </a:solidFill>
              </a:rPr>
              <a:t>expectativas</a:t>
            </a:r>
            <a:r>
              <a:rPr lang="en-GB" sz="2400" dirty="0">
                <a:solidFill>
                  <a:srgbClr val="124591"/>
                </a:solidFill>
              </a:rPr>
              <a:t> son </a:t>
            </a:r>
            <a:r>
              <a:rPr lang="en-GB" sz="2400" dirty="0" err="1">
                <a:solidFill>
                  <a:srgbClr val="124591"/>
                </a:solidFill>
              </a:rPr>
              <a:t>claras</a:t>
            </a:r>
            <a:r>
              <a:rPr lang="en-GB" sz="2400" dirty="0">
                <a:solidFill>
                  <a:srgbClr val="124591"/>
                </a:solidFill>
              </a:rPr>
              <a:t> y </a:t>
            </a:r>
            <a:r>
              <a:rPr lang="en-GB" sz="2400" dirty="0" err="1">
                <a:solidFill>
                  <a:srgbClr val="124591"/>
                </a:solidFill>
              </a:rPr>
              <a:t>están</a:t>
            </a:r>
            <a:r>
              <a:rPr lang="en-GB" sz="2400" dirty="0">
                <a:solidFill>
                  <a:srgbClr val="124591"/>
                </a:solidFill>
              </a:rPr>
              <a:t> </a:t>
            </a:r>
            <a:r>
              <a:rPr lang="en-GB" sz="2400" dirty="0" err="1">
                <a:solidFill>
                  <a:srgbClr val="124591"/>
                </a:solidFill>
              </a:rPr>
              <a:t>acordadas</a:t>
            </a:r>
            <a:r>
              <a:rPr lang="en-GB" sz="2400" dirty="0"/>
              <a:t>, y de que </a:t>
            </a:r>
            <a:r>
              <a:rPr lang="en-GB" sz="2400" dirty="0" err="1"/>
              <a:t>todas</a:t>
            </a:r>
            <a:r>
              <a:rPr lang="en-GB" sz="2400" dirty="0"/>
              <a:t> las </a:t>
            </a:r>
            <a:r>
              <a:rPr lang="en-GB" sz="2400" dirty="0" err="1"/>
              <a:t>partes</a:t>
            </a:r>
            <a:r>
              <a:rPr lang="en-GB" sz="2400" dirty="0"/>
              <a:t> </a:t>
            </a:r>
            <a:r>
              <a:rPr lang="en-GB" sz="2400" dirty="0" err="1"/>
              <a:t>interesadas</a:t>
            </a:r>
            <a:r>
              <a:rPr lang="en-GB" sz="2400" dirty="0"/>
              <a:t> </a:t>
            </a:r>
            <a:r>
              <a:rPr lang="en-GB" sz="2400" dirty="0" err="1"/>
              <a:t>saben</a:t>
            </a:r>
            <a:r>
              <a:rPr lang="en-GB" sz="2400" dirty="0"/>
              <a:t> </a:t>
            </a:r>
            <a:r>
              <a:rPr lang="en-GB" sz="2400" dirty="0" err="1"/>
              <a:t>exactamente</a:t>
            </a:r>
            <a:r>
              <a:rPr lang="en-GB" sz="2400" dirty="0"/>
              <a:t> lo que </a:t>
            </a:r>
            <a:r>
              <a:rPr lang="en-GB" sz="2400" dirty="0" err="1"/>
              <a:t>deben</a:t>
            </a:r>
            <a:r>
              <a:rPr lang="en-GB" sz="2400" dirty="0"/>
              <a:t> </a:t>
            </a:r>
            <a:r>
              <a:rPr lang="en-GB" sz="2400" dirty="0" err="1"/>
              <a:t>hacer</a:t>
            </a:r>
            <a:r>
              <a:rPr lang="es-ES" sz="1800" dirty="0">
                <a:effectLst/>
                <a:latin typeface="Times New Roman" panose="02020603050405020304" pitchFamily="18" charset="0"/>
                <a:ea typeface="Times New Roman" panose="02020603050405020304" pitchFamily="18" charset="0"/>
              </a:rPr>
              <a:t>.</a:t>
            </a:r>
            <a:endParaRPr dirty="0"/>
          </a:p>
          <a:p>
            <a:pPr marL="228600" lvl="0" indent="-228600" algn="just" rtl="0">
              <a:lnSpc>
                <a:spcPct val="100000"/>
              </a:lnSpc>
              <a:spcBef>
                <a:spcPts val="600"/>
              </a:spcBef>
              <a:spcAft>
                <a:spcPts val="0"/>
              </a:spcAft>
              <a:buClr>
                <a:schemeClr val="dk1"/>
              </a:buClr>
              <a:buSzPct val="100000"/>
              <a:buChar char="•"/>
            </a:pPr>
            <a:r>
              <a:rPr lang="en-GB" sz="2400" b="1" dirty="0">
                <a:solidFill>
                  <a:srgbClr val="C00000"/>
                </a:solidFill>
              </a:rPr>
              <a:t>Un SOW </a:t>
            </a:r>
            <a:r>
              <a:rPr lang="en-GB" sz="2400" b="1" dirty="0" err="1">
                <a:solidFill>
                  <a:srgbClr val="C00000"/>
                </a:solidFill>
              </a:rPr>
              <a:t>efectivo</a:t>
            </a:r>
            <a:r>
              <a:rPr lang="en-GB" sz="2400" b="1" dirty="0">
                <a:solidFill>
                  <a:srgbClr val="C00000"/>
                </a:solidFill>
              </a:rPr>
              <a:t> </a:t>
            </a:r>
            <a:r>
              <a:rPr lang="en-GB" sz="2400" b="1" dirty="0" err="1">
                <a:solidFill>
                  <a:srgbClr val="C00000"/>
                </a:solidFill>
              </a:rPr>
              <a:t>debería</a:t>
            </a:r>
            <a:r>
              <a:rPr lang="en-GB" sz="2400" b="1" dirty="0">
                <a:solidFill>
                  <a:srgbClr val="C00000"/>
                </a:solidFill>
              </a:rPr>
              <a:t> </a:t>
            </a:r>
            <a:r>
              <a:rPr lang="en-GB" sz="2400" b="1" dirty="0" err="1">
                <a:solidFill>
                  <a:srgbClr val="C00000"/>
                </a:solidFill>
              </a:rPr>
              <a:t>incluir</a:t>
            </a:r>
            <a:r>
              <a:rPr lang="en-GB" sz="2400" b="1" dirty="0">
                <a:solidFill>
                  <a:srgbClr val="C00000"/>
                </a:solidFill>
              </a:rPr>
              <a:t> </a:t>
            </a:r>
            <a:r>
              <a:rPr lang="en-GB" sz="2400" b="1" dirty="0" err="1">
                <a:solidFill>
                  <a:srgbClr val="C00000"/>
                </a:solidFill>
              </a:rPr>
              <a:t>características</a:t>
            </a:r>
            <a:r>
              <a:rPr lang="en-GB" sz="2400" b="1" dirty="0">
                <a:solidFill>
                  <a:srgbClr val="C00000"/>
                </a:solidFill>
              </a:rPr>
              <a:t> del </a:t>
            </a:r>
            <a:r>
              <a:rPr lang="en-GB" sz="2400" b="1" dirty="0" err="1">
                <a:solidFill>
                  <a:srgbClr val="C00000"/>
                </a:solidFill>
              </a:rPr>
              <a:t>proyecto</a:t>
            </a:r>
            <a:r>
              <a:rPr lang="en-GB" sz="2400" b="1" dirty="0">
                <a:solidFill>
                  <a:srgbClr val="C00000"/>
                </a:solidFill>
              </a:rPr>
              <a:t> </a:t>
            </a:r>
            <a:r>
              <a:rPr lang="en-GB" sz="2400" b="1" dirty="0" err="1">
                <a:solidFill>
                  <a:srgbClr val="C00000"/>
                </a:solidFill>
              </a:rPr>
              <a:t>como</a:t>
            </a:r>
            <a:r>
              <a:rPr lang="en-GB" sz="2400" b="1" dirty="0">
                <a:solidFill>
                  <a:srgbClr val="C00000"/>
                </a:solidFill>
              </a:rPr>
              <a:t>:</a:t>
            </a:r>
            <a:endParaRPr sz="2400" b="1" dirty="0">
              <a:solidFill>
                <a:srgbClr val="C00000"/>
              </a:solidFill>
            </a:endParaRPr>
          </a:p>
          <a:p>
            <a:pPr marL="685800" lvl="1" indent="-228600" algn="just">
              <a:lnSpc>
                <a:spcPct val="100000"/>
              </a:lnSpc>
              <a:spcBef>
                <a:spcPts val="600"/>
              </a:spcBef>
              <a:buSzPct val="100000"/>
            </a:pPr>
            <a:r>
              <a:rPr lang="en-GB" sz="2200" b="1" dirty="0" err="1">
                <a:solidFill>
                  <a:srgbClr val="124591"/>
                </a:solidFill>
              </a:rPr>
              <a:t>Objetivos</a:t>
            </a:r>
            <a:r>
              <a:rPr lang="en-GB" sz="2200" b="1" dirty="0">
                <a:solidFill>
                  <a:srgbClr val="124591"/>
                </a:solidFill>
              </a:rPr>
              <a:t> del Proyecto</a:t>
            </a:r>
            <a:r>
              <a:rPr lang="en-GB" sz="2200" dirty="0"/>
              <a:t>: </a:t>
            </a:r>
            <a:r>
              <a:rPr lang="es-ES" sz="2200" dirty="0"/>
              <a:t>¿Cuál es el problema al que te enfrentas y qué quieres conseguir con este proyecto?</a:t>
            </a:r>
            <a:endParaRPr dirty="0"/>
          </a:p>
          <a:p>
            <a:pPr marL="685800" lvl="1" indent="-228600" algn="just">
              <a:lnSpc>
                <a:spcPct val="100000"/>
              </a:lnSpc>
              <a:spcBef>
                <a:spcPts val="600"/>
              </a:spcBef>
              <a:buSzPct val="100000"/>
            </a:pPr>
            <a:r>
              <a:rPr lang="en-GB" sz="2200" b="1" dirty="0" err="1">
                <a:solidFill>
                  <a:srgbClr val="124591"/>
                </a:solidFill>
              </a:rPr>
              <a:t>Calendario</a:t>
            </a:r>
            <a:r>
              <a:rPr lang="en-GB" sz="2200" b="1" dirty="0">
                <a:solidFill>
                  <a:srgbClr val="124591"/>
                </a:solidFill>
              </a:rPr>
              <a:t>/</a:t>
            </a:r>
            <a:r>
              <a:rPr lang="en-GB" sz="2200" b="1" dirty="0" err="1">
                <a:solidFill>
                  <a:srgbClr val="124591"/>
                </a:solidFill>
              </a:rPr>
              <a:t>Hitos</a:t>
            </a:r>
            <a:r>
              <a:rPr lang="en-GB" sz="2200" dirty="0"/>
              <a:t>: </a:t>
            </a:r>
            <a:r>
              <a:rPr lang="es-ES" sz="2200" dirty="0"/>
              <a:t>¿Cuándo comienza el proyecto y para cuándo debe estar terminado? ¿Cuáles son los principales hitos o fases del proyecto que permiten seguir y medir los avances?</a:t>
            </a:r>
            <a:endParaRPr dirty="0"/>
          </a:p>
          <a:p>
            <a:pPr marL="685800" lvl="1" indent="-228600" algn="just">
              <a:lnSpc>
                <a:spcPct val="100000"/>
              </a:lnSpc>
              <a:spcBef>
                <a:spcPts val="600"/>
              </a:spcBef>
              <a:buSzPct val="100000"/>
            </a:pPr>
            <a:r>
              <a:rPr lang="en-GB" sz="2200" b="1" dirty="0" err="1">
                <a:solidFill>
                  <a:srgbClr val="124591"/>
                </a:solidFill>
              </a:rPr>
              <a:t>Tareas</a:t>
            </a:r>
            <a:r>
              <a:rPr lang="en-GB" sz="2200" b="1" dirty="0">
                <a:solidFill>
                  <a:srgbClr val="124591"/>
                </a:solidFill>
              </a:rPr>
              <a:t> </a:t>
            </a:r>
            <a:r>
              <a:rPr lang="en-GB" sz="2200" b="1" dirty="0" err="1">
                <a:solidFill>
                  <a:srgbClr val="124591"/>
                </a:solidFill>
              </a:rPr>
              <a:t>Individuales</a:t>
            </a:r>
            <a:r>
              <a:rPr lang="en-GB" sz="2200" dirty="0"/>
              <a:t>: </a:t>
            </a:r>
            <a:r>
              <a:rPr lang="es-ES" sz="2200" dirty="0"/>
              <a:t>¿Qué hay que hacer exactamente a partir de ahora para terminar el proyecto?</a:t>
            </a:r>
            <a:endParaRPr dirty="0"/>
          </a:p>
          <a:p>
            <a:pPr marL="685800" lvl="1" indent="-228600" algn="just" rtl="0">
              <a:lnSpc>
                <a:spcPct val="100000"/>
              </a:lnSpc>
              <a:spcBef>
                <a:spcPts val="600"/>
              </a:spcBef>
              <a:spcAft>
                <a:spcPts val="0"/>
              </a:spcAft>
              <a:buClr>
                <a:schemeClr val="dk1"/>
              </a:buClr>
              <a:buSzPct val="100000"/>
              <a:buChar char="•"/>
            </a:pPr>
            <a:r>
              <a:rPr lang="en-GB" sz="2200" b="1" dirty="0">
                <a:solidFill>
                  <a:srgbClr val="124591"/>
                </a:solidFill>
              </a:rPr>
              <a:t>Resultados</a:t>
            </a:r>
            <a:r>
              <a:rPr lang="en-GB" sz="2200" dirty="0"/>
              <a:t>: </a:t>
            </a:r>
            <a:r>
              <a:rPr lang="es-ES" sz="2200" dirty="0"/>
              <a:t>¿Qué se necesita al final del proyecto?</a:t>
            </a:r>
            <a:endParaRPr sz="2200" dirty="0"/>
          </a:p>
          <a:p>
            <a:pPr marL="685800" lvl="1" indent="-228600" algn="just">
              <a:lnSpc>
                <a:spcPct val="100000"/>
              </a:lnSpc>
              <a:spcBef>
                <a:spcPts val="600"/>
              </a:spcBef>
              <a:buSzPct val="100000"/>
            </a:pPr>
            <a:r>
              <a:rPr lang="en-GB" sz="2200" b="1" dirty="0" err="1">
                <a:solidFill>
                  <a:srgbClr val="124591"/>
                </a:solidFill>
              </a:rPr>
              <a:t>Información</a:t>
            </a:r>
            <a:r>
              <a:rPr lang="en-GB" sz="2200" b="1" dirty="0">
                <a:solidFill>
                  <a:srgbClr val="124591"/>
                </a:solidFill>
              </a:rPr>
              <a:t> </a:t>
            </a:r>
            <a:r>
              <a:rPr lang="en-GB" sz="2200" b="1" dirty="0" err="1">
                <a:solidFill>
                  <a:srgbClr val="124591"/>
                </a:solidFill>
              </a:rPr>
              <a:t>sobre</a:t>
            </a:r>
            <a:r>
              <a:rPr lang="en-GB" sz="2200" b="1" dirty="0">
                <a:solidFill>
                  <a:srgbClr val="124591"/>
                </a:solidFill>
              </a:rPr>
              <a:t> </a:t>
            </a:r>
            <a:r>
              <a:rPr lang="en-GB" sz="2200" b="1" dirty="0" err="1">
                <a:solidFill>
                  <a:srgbClr val="124591"/>
                </a:solidFill>
              </a:rPr>
              <a:t>el</a:t>
            </a:r>
            <a:r>
              <a:rPr lang="en-GB" sz="2200" b="1" dirty="0">
                <a:solidFill>
                  <a:srgbClr val="124591"/>
                </a:solidFill>
              </a:rPr>
              <a:t> </a:t>
            </a:r>
            <a:r>
              <a:rPr lang="en-GB" sz="2200" b="1" dirty="0" err="1">
                <a:solidFill>
                  <a:srgbClr val="124591"/>
                </a:solidFill>
              </a:rPr>
              <a:t>pago</a:t>
            </a:r>
            <a:r>
              <a:rPr lang="en-GB" sz="2200" dirty="0"/>
              <a:t>: </a:t>
            </a:r>
            <a:r>
              <a:rPr lang="es-ES" sz="2200" dirty="0"/>
              <a:t>¿Cuánto va a costar el proyecto y cómo va a pagar al equipo con el que trabaja?</a:t>
            </a:r>
            <a:endParaRPr dirty="0"/>
          </a:p>
          <a:p>
            <a:pPr marL="685800" lvl="1" indent="-228600" algn="just" rtl="0">
              <a:lnSpc>
                <a:spcPct val="100000"/>
              </a:lnSpc>
              <a:spcBef>
                <a:spcPts val="600"/>
              </a:spcBef>
              <a:spcAft>
                <a:spcPts val="0"/>
              </a:spcAft>
              <a:buClr>
                <a:schemeClr val="dk1"/>
              </a:buClr>
              <a:buSzPct val="100000"/>
              <a:buChar char="•"/>
            </a:pPr>
            <a:r>
              <a:rPr lang="en-GB" sz="2200" b="1" dirty="0">
                <a:solidFill>
                  <a:srgbClr val="124591"/>
                </a:solidFill>
              </a:rPr>
              <a:t>Resultados </a:t>
            </a:r>
            <a:r>
              <a:rPr lang="en-GB" sz="2200" b="1" dirty="0" err="1">
                <a:solidFill>
                  <a:srgbClr val="124591"/>
                </a:solidFill>
              </a:rPr>
              <a:t>Esperados</a:t>
            </a:r>
            <a:r>
              <a:rPr lang="en-GB" sz="2200" dirty="0"/>
              <a:t>: </a:t>
            </a:r>
            <a:r>
              <a:rPr lang="es-ES" sz="2200" dirty="0"/>
              <a:t>La respuesta al planteamiento de tu problema</a:t>
            </a:r>
            <a:endParaRPr sz="2200" dirty="0"/>
          </a:p>
          <a:p>
            <a:pPr marL="685800" lvl="1" indent="-228600" algn="just" rtl="0">
              <a:lnSpc>
                <a:spcPct val="100000"/>
              </a:lnSpc>
              <a:spcBef>
                <a:spcPts val="600"/>
              </a:spcBef>
              <a:spcAft>
                <a:spcPts val="0"/>
              </a:spcAft>
              <a:buClr>
                <a:schemeClr val="dk1"/>
              </a:buClr>
              <a:buSzPct val="100000"/>
              <a:buChar char="•"/>
            </a:pPr>
            <a:r>
              <a:rPr lang="en-GB" sz="2200" b="1" dirty="0" err="1">
                <a:solidFill>
                  <a:srgbClr val="124591"/>
                </a:solidFill>
              </a:rPr>
              <a:t>Términos</a:t>
            </a:r>
            <a:r>
              <a:rPr lang="en-GB" sz="2200" b="1" dirty="0">
                <a:solidFill>
                  <a:srgbClr val="124591"/>
                </a:solidFill>
              </a:rPr>
              <a:t>, </a:t>
            </a:r>
            <a:r>
              <a:rPr lang="en-GB" sz="2200" b="1" dirty="0" err="1">
                <a:solidFill>
                  <a:srgbClr val="124591"/>
                </a:solidFill>
              </a:rPr>
              <a:t>Condiciones</a:t>
            </a:r>
            <a:r>
              <a:rPr lang="en-GB" sz="2200" b="1" dirty="0">
                <a:solidFill>
                  <a:srgbClr val="124591"/>
                </a:solidFill>
              </a:rPr>
              <a:t> y </a:t>
            </a:r>
            <a:r>
              <a:rPr lang="en-GB" sz="2200" b="1" dirty="0" err="1">
                <a:solidFill>
                  <a:srgbClr val="124591"/>
                </a:solidFill>
              </a:rPr>
              <a:t>Requisitos</a:t>
            </a:r>
            <a:r>
              <a:rPr lang="en-GB" sz="2200" dirty="0"/>
              <a:t>: </a:t>
            </a:r>
            <a:r>
              <a:rPr lang="es-ES" sz="2200" dirty="0"/>
              <a:t>Define los términos que utilizas en el SOW y aclara cualquier condición o requisito necesario que aún no esté claro</a:t>
            </a:r>
            <a:endParaRPr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
        <p:cNvGrpSpPr/>
        <p:nvPr/>
      </p:nvGrpSpPr>
      <p:grpSpPr>
        <a:xfrm>
          <a:off x="0" y="0"/>
          <a:ext cx="0" cy="0"/>
          <a:chOff x="0" y="0"/>
          <a:chExt cx="0" cy="0"/>
        </a:xfrm>
      </p:grpSpPr>
      <p:sp>
        <p:nvSpPr>
          <p:cNvPr id="202" name="Google Shape;202;p6"/>
          <p:cNvSpPr txBox="1">
            <a:spLocks noGrp="1"/>
          </p:cNvSpPr>
          <p:nvPr>
            <p:ph type="title"/>
          </p:nvPr>
        </p:nvSpPr>
        <p:spPr>
          <a:xfrm>
            <a:off x="6464105" y="199937"/>
            <a:ext cx="4733985" cy="763036"/>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rgbClr val="124591"/>
              </a:buClr>
              <a:buSzPts val="3600"/>
              <a:buFont typeface="Calibri"/>
              <a:buNone/>
            </a:pPr>
            <a:r>
              <a:rPr lang="en-GB" sz="3600" b="1" dirty="0" err="1">
                <a:solidFill>
                  <a:srgbClr val="124591"/>
                </a:solidFill>
              </a:rPr>
              <a:t>Cómo</a:t>
            </a:r>
            <a:r>
              <a:rPr lang="en-GB" sz="3600" b="1" dirty="0">
                <a:solidFill>
                  <a:srgbClr val="124591"/>
                </a:solidFill>
              </a:rPr>
              <a:t> </a:t>
            </a:r>
            <a:r>
              <a:rPr lang="en-GB" sz="3600" b="1" dirty="0" err="1">
                <a:solidFill>
                  <a:srgbClr val="124591"/>
                </a:solidFill>
              </a:rPr>
              <a:t>Diseñar</a:t>
            </a:r>
            <a:r>
              <a:rPr lang="en-GB" sz="3600" b="1" dirty="0">
                <a:solidFill>
                  <a:srgbClr val="124591"/>
                </a:solidFill>
              </a:rPr>
              <a:t> un Proyecto? </a:t>
            </a:r>
            <a:endParaRPr sz="3600" b="1" dirty="0">
              <a:solidFill>
                <a:srgbClr val="124591"/>
              </a:solidFill>
            </a:endParaRPr>
          </a:p>
        </p:txBody>
      </p:sp>
      <p:sp>
        <p:nvSpPr>
          <p:cNvPr id="203" name="Google Shape;203;p6"/>
          <p:cNvSpPr txBox="1">
            <a:spLocks noGrp="1"/>
          </p:cNvSpPr>
          <p:nvPr>
            <p:ph type="body" idx="1"/>
          </p:nvPr>
        </p:nvSpPr>
        <p:spPr>
          <a:xfrm>
            <a:off x="1069143" y="1466316"/>
            <a:ext cx="10727533"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C00000"/>
              </a:buClr>
              <a:buSzPts val="2800"/>
              <a:buNone/>
            </a:pPr>
            <a:r>
              <a:rPr lang="en-GB" b="1" dirty="0">
                <a:solidFill>
                  <a:srgbClr val="C00000"/>
                </a:solidFill>
              </a:rPr>
              <a:t>La Etapa de </a:t>
            </a:r>
            <a:r>
              <a:rPr lang="en-GB" b="1" dirty="0" err="1">
                <a:solidFill>
                  <a:srgbClr val="C00000"/>
                </a:solidFill>
              </a:rPr>
              <a:t>Diseño</a:t>
            </a:r>
            <a:r>
              <a:rPr lang="en-GB" b="1" dirty="0">
                <a:solidFill>
                  <a:srgbClr val="C00000"/>
                </a:solidFill>
              </a:rPr>
              <a:t> </a:t>
            </a:r>
            <a:r>
              <a:rPr lang="en-GB" b="1" dirty="0" err="1">
                <a:solidFill>
                  <a:srgbClr val="C00000"/>
                </a:solidFill>
              </a:rPr>
              <a:t>habitualmente</a:t>
            </a:r>
            <a:r>
              <a:rPr lang="en-GB" b="1" dirty="0">
                <a:solidFill>
                  <a:srgbClr val="C00000"/>
                </a:solidFill>
              </a:rPr>
              <a:t> </a:t>
            </a:r>
            <a:r>
              <a:rPr lang="en-GB" b="1" dirty="0" err="1">
                <a:solidFill>
                  <a:srgbClr val="C00000"/>
                </a:solidFill>
              </a:rPr>
              <a:t>incluye</a:t>
            </a:r>
            <a:r>
              <a:rPr lang="en-GB" b="1" dirty="0">
                <a:solidFill>
                  <a:srgbClr val="C00000"/>
                </a:solidFill>
              </a:rPr>
              <a:t>: </a:t>
            </a:r>
            <a:endParaRPr dirty="0"/>
          </a:p>
          <a:p>
            <a:pPr marL="457200" lvl="0" indent="-457200" algn="l" rtl="0">
              <a:lnSpc>
                <a:spcPct val="100000"/>
              </a:lnSpc>
              <a:spcBef>
                <a:spcPts val="1000"/>
              </a:spcBef>
              <a:spcAft>
                <a:spcPts val="0"/>
              </a:spcAft>
              <a:buClr>
                <a:schemeClr val="dk1"/>
              </a:buClr>
              <a:buSzPts val="2400"/>
              <a:buAutoNum type="arabicPeriod"/>
            </a:pPr>
            <a:r>
              <a:rPr lang="en-GB" sz="2400" dirty="0" err="1"/>
              <a:t>Estimación</a:t>
            </a:r>
            <a:r>
              <a:rPr lang="en-GB" sz="2400" dirty="0"/>
              <a:t> de </a:t>
            </a:r>
            <a:r>
              <a:rPr lang="en-GB" sz="2400" dirty="0" err="1"/>
              <a:t>calendario</a:t>
            </a:r>
            <a:r>
              <a:rPr lang="en-GB" sz="2400" dirty="0"/>
              <a:t> y </a:t>
            </a:r>
            <a:r>
              <a:rPr lang="en-GB" sz="2400" dirty="0" err="1"/>
              <a:t>presupuesto</a:t>
            </a:r>
            <a:r>
              <a:rPr lang="en-GB" sz="2400" dirty="0"/>
              <a:t>.</a:t>
            </a:r>
            <a:endParaRPr sz="2400" dirty="0"/>
          </a:p>
          <a:p>
            <a:pPr marL="457200" lvl="0" indent="-457200" algn="l" rtl="0">
              <a:lnSpc>
                <a:spcPct val="100000"/>
              </a:lnSpc>
              <a:spcBef>
                <a:spcPts val="1000"/>
              </a:spcBef>
              <a:spcAft>
                <a:spcPts val="0"/>
              </a:spcAft>
              <a:buClr>
                <a:schemeClr val="dk1"/>
              </a:buClr>
              <a:buSzPts val="2400"/>
              <a:buAutoNum type="arabicPeriod"/>
            </a:pPr>
            <a:r>
              <a:rPr lang="en-GB" sz="2400" dirty="0" err="1"/>
              <a:t>Hitos</a:t>
            </a:r>
            <a:r>
              <a:rPr lang="en-GB" sz="2400" dirty="0"/>
              <a:t>.</a:t>
            </a:r>
            <a:endParaRPr sz="2400" dirty="0"/>
          </a:p>
          <a:p>
            <a:pPr marL="457200" lvl="0" indent="-457200" algn="l" rtl="0">
              <a:lnSpc>
                <a:spcPct val="100000"/>
              </a:lnSpc>
              <a:spcBef>
                <a:spcPts val="1000"/>
              </a:spcBef>
              <a:spcAft>
                <a:spcPts val="0"/>
              </a:spcAft>
              <a:buClr>
                <a:schemeClr val="dk1"/>
              </a:buClr>
              <a:buSzPts val="2400"/>
              <a:buAutoNum type="arabicPeriod"/>
            </a:pPr>
            <a:r>
              <a:rPr lang="en-GB" sz="2400" dirty="0" err="1"/>
              <a:t>Calendario</a:t>
            </a:r>
            <a:r>
              <a:rPr lang="en-GB" sz="2400" dirty="0"/>
              <a:t>.</a:t>
            </a:r>
            <a:endParaRPr sz="2400" dirty="0"/>
          </a:p>
          <a:p>
            <a:pPr marL="457200" lvl="0" indent="-457200" algn="l" rtl="0">
              <a:lnSpc>
                <a:spcPct val="100000"/>
              </a:lnSpc>
              <a:spcBef>
                <a:spcPts val="1000"/>
              </a:spcBef>
              <a:spcAft>
                <a:spcPts val="0"/>
              </a:spcAft>
              <a:buClr>
                <a:schemeClr val="dk1"/>
              </a:buClr>
              <a:buSzPts val="2400"/>
              <a:buAutoNum type="arabicPeriod"/>
            </a:pPr>
            <a:r>
              <a:rPr lang="en-GB" sz="2400" dirty="0" err="1"/>
              <a:t>Presupuestación</a:t>
            </a:r>
            <a:r>
              <a:rPr lang="en-GB" sz="2400" dirty="0"/>
              <a:t>.</a:t>
            </a:r>
            <a:endParaRPr sz="2400" dirty="0"/>
          </a:p>
          <a:p>
            <a:pPr marL="457200" lvl="0" indent="-457200" algn="l" rtl="0">
              <a:lnSpc>
                <a:spcPct val="100000"/>
              </a:lnSpc>
              <a:spcBef>
                <a:spcPts val="1000"/>
              </a:spcBef>
              <a:spcAft>
                <a:spcPts val="0"/>
              </a:spcAft>
              <a:buClr>
                <a:schemeClr val="dk1"/>
              </a:buClr>
              <a:buSzPts val="2400"/>
              <a:buAutoNum type="arabicPeriod"/>
            </a:pPr>
            <a:r>
              <a:rPr lang="en-GB" sz="2400" dirty="0"/>
              <a:t>Recursos.</a:t>
            </a:r>
            <a:endParaRPr sz="2400" dirty="0"/>
          </a:p>
          <a:p>
            <a:pPr marL="457200" lvl="0" indent="-457200" algn="l" rtl="0">
              <a:lnSpc>
                <a:spcPct val="100000"/>
              </a:lnSpc>
              <a:spcBef>
                <a:spcPts val="1000"/>
              </a:spcBef>
              <a:spcAft>
                <a:spcPts val="0"/>
              </a:spcAft>
              <a:buClr>
                <a:schemeClr val="dk1"/>
              </a:buClr>
              <a:buSzPts val="2400"/>
              <a:buAutoNum type="arabicPeriod"/>
            </a:pPr>
            <a:r>
              <a:rPr lang="en-GB" sz="2400" dirty="0" err="1"/>
              <a:t>Evaluación</a:t>
            </a:r>
            <a:r>
              <a:rPr lang="en-GB" sz="2400" dirty="0"/>
              <a:t> de </a:t>
            </a:r>
            <a:r>
              <a:rPr lang="en-GB" sz="2400" dirty="0" err="1"/>
              <a:t>Riesgos</a:t>
            </a:r>
            <a:r>
              <a:rPr lang="en-GB" sz="2400" dirty="0"/>
              <a:t>.</a:t>
            </a:r>
            <a:endParaRPr sz="2400" dirty="0"/>
          </a:p>
          <a:p>
            <a:pPr marL="457200" lvl="0" indent="-457200" algn="l" rtl="0">
              <a:lnSpc>
                <a:spcPct val="100000"/>
              </a:lnSpc>
              <a:spcBef>
                <a:spcPts val="1000"/>
              </a:spcBef>
              <a:spcAft>
                <a:spcPts val="0"/>
              </a:spcAft>
              <a:buClr>
                <a:schemeClr val="dk1"/>
              </a:buClr>
              <a:buSzPts val="2400"/>
              <a:buAutoNum type="arabicPeriod"/>
            </a:pPr>
            <a:r>
              <a:rPr lang="en-GB" sz="2400" dirty="0"/>
              <a:t>Comunicación.</a:t>
            </a:r>
            <a:endParaRPr sz="2400" dirty="0"/>
          </a:p>
          <a:p>
            <a:pPr marL="457200" lvl="0" indent="-457200" algn="l" rtl="0">
              <a:lnSpc>
                <a:spcPct val="100000"/>
              </a:lnSpc>
              <a:spcBef>
                <a:spcPts val="1000"/>
              </a:spcBef>
              <a:spcAft>
                <a:spcPts val="0"/>
              </a:spcAft>
              <a:buClr>
                <a:schemeClr val="dk1"/>
              </a:buClr>
              <a:buSzPts val="2400"/>
              <a:buAutoNum type="arabicPeriod"/>
            </a:pPr>
            <a:r>
              <a:rPr lang="en-GB" sz="2400" dirty="0" err="1"/>
              <a:t>Supervisión</a:t>
            </a:r>
            <a:r>
              <a:rPr lang="en-GB" sz="2400" dirty="0"/>
              <a:t> y Control.</a:t>
            </a:r>
            <a:endParaRPr sz="2400" dirty="0"/>
          </a:p>
          <a:p>
            <a:pPr marL="457200" lvl="0" indent="-304800" algn="l" rtl="0">
              <a:lnSpc>
                <a:spcPct val="100000"/>
              </a:lnSpc>
              <a:spcBef>
                <a:spcPts val="1000"/>
              </a:spcBef>
              <a:spcAft>
                <a:spcPts val="0"/>
              </a:spcAft>
              <a:buClr>
                <a:schemeClr val="dk1"/>
              </a:buClr>
              <a:buSzPts val="2400"/>
              <a:buNone/>
            </a:pPr>
            <a:endParaRPr sz="2400" dirty="0"/>
          </a:p>
        </p:txBody>
      </p:sp>
      <p:pic>
        <p:nvPicPr>
          <p:cNvPr id="204" name="Google Shape;204;p6"/>
          <p:cNvPicPr preferRelativeResize="0"/>
          <p:nvPr/>
        </p:nvPicPr>
        <p:blipFill rotWithShape="1">
          <a:blip r:embed="rId4">
            <a:alphaModFix/>
          </a:blip>
          <a:srcRect/>
          <a:stretch/>
        </p:blipFill>
        <p:spPr>
          <a:xfrm>
            <a:off x="6386732" y="1702288"/>
            <a:ext cx="4736125" cy="34534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9"/>
        <p:cNvGrpSpPr/>
        <p:nvPr/>
      </p:nvGrpSpPr>
      <p:grpSpPr>
        <a:xfrm>
          <a:off x="0" y="0"/>
          <a:ext cx="0" cy="0"/>
          <a:chOff x="0" y="0"/>
          <a:chExt cx="0" cy="0"/>
        </a:xfrm>
      </p:grpSpPr>
      <p:sp>
        <p:nvSpPr>
          <p:cNvPr id="210" name="Google Shape;210;p7"/>
          <p:cNvSpPr txBox="1">
            <a:spLocks noGrp="1"/>
          </p:cNvSpPr>
          <p:nvPr>
            <p:ph type="title"/>
          </p:nvPr>
        </p:nvSpPr>
        <p:spPr>
          <a:xfrm>
            <a:off x="7070855" y="161473"/>
            <a:ext cx="4127235" cy="763036"/>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rgbClr val="124591"/>
              </a:buClr>
              <a:buSzPct val="100000"/>
              <a:buFont typeface="Calibri"/>
              <a:buNone/>
            </a:pPr>
            <a:r>
              <a:rPr lang="en-GB" sz="3600" b="1" dirty="0" err="1">
                <a:solidFill>
                  <a:srgbClr val="124591"/>
                </a:solidFill>
              </a:rPr>
              <a:t>Características</a:t>
            </a:r>
            <a:r>
              <a:rPr lang="en-GB" sz="3600" b="1" dirty="0">
                <a:solidFill>
                  <a:srgbClr val="124591"/>
                </a:solidFill>
              </a:rPr>
              <a:t> de la Etapa de </a:t>
            </a:r>
            <a:r>
              <a:rPr lang="en-GB" sz="3600" b="1" dirty="0" err="1">
                <a:solidFill>
                  <a:srgbClr val="124591"/>
                </a:solidFill>
              </a:rPr>
              <a:t>Diseño</a:t>
            </a:r>
            <a:r>
              <a:rPr lang="en-GB" sz="3600" b="1" dirty="0">
                <a:solidFill>
                  <a:srgbClr val="124591"/>
                </a:solidFill>
              </a:rPr>
              <a:t> </a:t>
            </a:r>
            <a:endParaRPr sz="3600" b="1" dirty="0">
              <a:solidFill>
                <a:srgbClr val="124591"/>
              </a:solidFill>
            </a:endParaRPr>
          </a:p>
        </p:txBody>
      </p:sp>
      <p:sp>
        <p:nvSpPr>
          <p:cNvPr id="211" name="Google Shape;211;p7"/>
          <p:cNvSpPr txBox="1">
            <a:spLocks noGrp="1"/>
          </p:cNvSpPr>
          <p:nvPr>
            <p:ph type="body" idx="1"/>
          </p:nvPr>
        </p:nvSpPr>
        <p:spPr>
          <a:xfrm>
            <a:off x="984737" y="1107589"/>
            <a:ext cx="10388991" cy="4892282"/>
          </a:xfrm>
          <a:prstGeom prst="rect">
            <a:avLst/>
          </a:prstGeom>
          <a:noFill/>
          <a:ln>
            <a:noFill/>
          </a:ln>
        </p:spPr>
        <p:txBody>
          <a:bodyPr spcFirstLastPara="1" wrap="square" lIns="91425" tIns="45700" rIns="91425" bIns="45700" anchor="t" anchorCtr="0">
            <a:noAutofit/>
          </a:bodyPr>
          <a:lstStyle/>
          <a:p>
            <a:pPr marL="266700" lvl="0" indent="-266700" algn="just" rtl="0">
              <a:lnSpc>
                <a:spcPct val="100000"/>
              </a:lnSpc>
              <a:spcBef>
                <a:spcPts val="0"/>
              </a:spcBef>
              <a:spcAft>
                <a:spcPts val="0"/>
              </a:spcAft>
              <a:buClr>
                <a:srgbClr val="124591"/>
              </a:buClr>
              <a:buSzPts val="2800"/>
              <a:buAutoNum type="arabicPeriod"/>
            </a:pPr>
            <a:r>
              <a:rPr lang="en-GB" b="1" dirty="0">
                <a:solidFill>
                  <a:srgbClr val="124591"/>
                </a:solidFill>
              </a:rPr>
              <a:t> </a:t>
            </a:r>
            <a:r>
              <a:rPr lang="en-GB" b="1" dirty="0" err="1">
                <a:solidFill>
                  <a:srgbClr val="124591"/>
                </a:solidFill>
              </a:rPr>
              <a:t>Estimación</a:t>
            </a:r>
            <a:r>
              <a:rPr lang="en-GB" b="1" dirty="0">
                <a:solidFill>
                  <a:srgbClr val="124591"/>
                </a:solidFill>
              </a:rPr>
              <a:t> del </a:t>
            </a:r>
            <a:r>
              <a:rPr lang="en-GB" b="1" dirty="0" err="1">
                <a:solidFill>
                  <a:srgbClr val="124591"/>
                </a:solidFill>
              </a:rPr>
              <a:t>tiempo</a:t>
            </a:r>
            <a:r>
              <a:rPr lang="en-GB" b="1" dirty="0">
                <a:solidFill>
                  <a:srgbClr val="124591"/>
                </a:solidFill>
              </a:rPr>
              <a:t> y </a:t>
            </a:r>
            <a:r>
              <a:rPr lang="en-GB" b="1" dirty="0" err="1">
                <a:solidFill>
                  <a:srgbClr val="124591"/>
                </a:solidFill>
              </a:rPr>
              <a:t>presupuesto</a:t>
            </a:r>
            <a:r>
              <a:rPr lang="en-GB" b="1" dirty="0">
                <a:solidFill>
                  <a:srgbClr val="124591"/>
                </a:solidFill>
              </a:rPr>
              <a:t> del </a:t>
            </a:r>
            <a:r>
              <a:rPr lang="en-GB" b="1" dirty="0" err="1">
                <a:solidFill>
                  <a:srgbClr val="124591"/>
                </a:solidFill>
              </a:rPr>
              <a:t>proyecto</a:t>
            </a:r>
            <a:endParaRPr b="1" dirty="0">
              <a:solidFill>
                <a:srgbClr val="124591"/>
              </a:solidFill>
            </a:endParaRPr>
          </a:p>
          <a:p>
            <a:pPr marL="0" lvl="0" indent="0" algn="just" rtl="0">
              <a:lnSpc>
                <a:spcPct val="100000"/>
              </a:lnSpc>
              <a:spcBef>
                <a:spcPts val="1000"/>
              </a:spcBef>
              <a:spcAft>
                <a:spcPts val="0"/>
              </a:spcAft>
              <a:buClr>
                <a:schemeClr val="dk1"/>
              </a:buClr>
              <a:buSzPts val="2800"/>
              <a:buNone/>
            </a:pPr>
            <a:endParaRPr b="1" dirty="0">
              <a:solidFill>
                <a:srgbClr val="124591"/>
              </a:solidFill>
            </a:endParaRPr>
          </a:p>
          <a:p>
            <a:pPr marL="228600" lvl="0" indent="-228600" algn="just" rtl="0">
              <a:lnSpc>
                <a:spcPct val="100000"/>
              </a:lnSpc>
              <a:spcBef>
                <a:spcPts val="1000"/>
              </a:spcBef>
              <a:spcAft>
                <a:spcPts val="0"/>
              </a:spcAft>
              <a:buClr>
                <a:schemeClr val="dk1"/>
              </a:buClr>
              <a:buSzPts val="2400"/>
              <a:buChar char="•"/>
            </a:pPr>
            <a:r>
              <a:rPr lang="en-GB" sz="2400" dirty="0"/>
              <a:t>Un </a:t>
            </a:r>
            <a:r>
              <a:rPr lang="en-GB" sz="2400" dirty="0" err="1"/>
              <a:t>proyecto</a:t>
            </a:r>
            <a:r>
              <a:rPr lang="en-GB" sz="2400" dirty="0"/>
              <a:t> </a:t>
            </a:r>
            <a:r>
              <a:rPr lang="en-GB" sz="2400" dirty="0" err="1"/>
              <a:t>debe</a:t>
            </a:r>
            <a:r>
              <a:rPr lang="en-GB" sz="2400" dirty="0"/>
              <a:t> </a:t>
            </a:r>
            <a:r>
              <a:rPr lang="en-GB" sz="2400" dirty="0" err="1"/>
              <a:t>entregarse</a:t>
            </a:r>
            <a:r>
              <a:rPr lang="en-GB" sz="2400" dirty="0"/>
              <a:t> </a:t>
            </a:r>
            <a:r>
              <a:rPr lang="en-GB" sz="2400" dirty="0">
                <a:solidFill>
                  <a:srgbClr val="C00000"/>
                </a:solidFill>
              </a:rPr>
              <a:t>A– TIEMPO </a:t>
            </a:r>
            <a:r>
              <a:rPr lang="en-GB" sz="2400" dirty="0"/>
              <a:t>y </a:t>
            </a:r>
            <a:r>
              <a:rPr lang="en-GB" sz="2400" dirty="0">
                <a:solidFill>
                  <a:srgbClr val="C00000"/>
                </a:solidFill>
              </a:rPr>
              <a:t>DENTRO DE PRESUPUESTO</a:t>
            </a:r>
            <a:endParaRPr sz="2200" b="1" dirty="0"/>
          </a:p>
          <a:p>
            <a:pPr marL="228600" lvl="0" indent="-228600" algn="just" rtl="0">
              <a:lnSpc>
                <a:spcPct val="100000"/>
              </a:lnSpc>
              <a:spcBef>
                <a:spcPts val="1000"/>
              </a:spcBef>
              <a:spcAft>
                <a:spcPts val="0"/>
              </a:spcAft>
              <a:buClr>
                <a:schemeClr val="dk1"/>
              </a:buClr>
              <a:buSzPts val="2400"/>
              <a:buChar char="•"/>
            </a:pPr>
            <a:r>
              <a:rPr lang="en-GB" sz="2400" b="1" dirty="0" err="1">
                <a:solidFill>
                  <a:srgbClr val="C00000"/>
                </a:solidFill>
              </a:rPr>
              <a:t>Métodos</a:t>
            </a:r>
            <a:r>
              <a:rPr lang="en-GB" sz="2400" b="1" dirty="0">
                <a:solidFill>
                  <a:srgbClr val="C00000"/>
                </a:solidFill>
              </a:rPr>
              <a:t> que </a:t>
            </a:r>
            <a:r>
              <a:rPr lang="en-GB" sz="2400" b="1" dirty="0" err="1">
                <a:solidFill>
                  <a:srgbClr val="C00000"/>
                </a:solidFill>
              </a:rPr>
              <a:t>pueden</a:t>
            </a:r>
            <a:r>
              <a:rPr lang="en-GB" sz="2400" b="1" dirty="0">
                <a:solidFill>
                  <a:srgbClr val="C00000"/>
                </a:solidFill>
              </a:rPr>
              <a:t> </a:t>
            </a:r>
            <a:r>
              <a:rPr lang="en-GB" sz="2400" b="1" dirty="0" err="1">
                <a:solidFill>
                  <a:srgbClr val="C00000"/>
                </a:solidFill>
              </a:rPr>
              <a:t>utilizarse</a:t>
            </a:r>
            <a:r>
              <a:rPr lang="en-GB" sz="2400" b="1" dirty="0">
                <a:solidFill>
                  <a:srgbClr val="C00000"/>
                </a:solidFill>
              </a:rPr>
              <a:t>: </a:t>
            </a:r>
            <a:endParaRPr dirty="0"/>
          </a:p>
          <a:p>
            <a:pPr marL="685800" lvl="1" indent="-228600" algn="just" rtl="0">
              <a:lnSpc>
                <a:spcPct val="100000"/>
              </a:lnSpc>
              <a:spcBef>
                <a:spcPts val="500"/>
              </a:spcBef>
              <a:spcAft>
                <a:spcPts val="0"/>
              </a:spcAft>
              <a:buClr>
                <a:schemeClr val="dk1"/>
              </a:buClr>
              <a:buSzPts val="2200"/>
              <a:buChar char="•"/>
            </a:pPr>
            <a:r>
              <a:rPr lang="en-GB" sz="2200" b="1" dirty="0" err="1">
                <a:solidFill>
                  <a:srgbClr val="124591"/>
                </a:solidFill>
              </a:rPr>
              <a:t>Costes</a:t>
            </a:r>
            <a:r>
              <a:rPr lang="en-GB" sz="2200" b="1" dirty="0">
                <a:solidFill>
                  <a:srgbClr val="124591"/>
                </a:solidFill>
              </a:rPr>
              <a:t> de </a:t>
            </a:r>
            <a:r>
              <a:rPr lang="en-GB" sz="2200" b="1" dirty="0" err="1">
                <a:solidFill>
                  <a:srgbClr val="124591"/>
                </a:solidFill>
              </a:rPr>
              <a:t>Tareas</a:t>
            </a:r>
            <a:r>
              <a:rPr lang="en-GB" sz="2200" dirty="0">
                <a:solidFill>
                  <a:srgbClr val="124591"/>
                </a:solidFill>
              </a:rPr>
              <a:t> </a:t>
            </a:r>
            <a:r>
              <a:rPr lang="en-GB" sz="2200" dirty="0"/>
              <a:t>– Divide </a:t>
            </a:r>
            <a:r>
              <a:rPr lang="en-GB" sz="2200" dirty="0" err="1"/>
              <a:t>el</a:t>
            </a:r>
            <a:r>
              <a:rPr lang="en-GB" sz="2200" dirty="0"/>
              <a:t> Proyecto </a:t>
            </a:r>
            <a:r>
              <a:rPr lang="en-GB" sz="2200" dirty="0" err="1"/>
              <a:t>en</a:t>
            </a:r>
            <a:r>
              <a:rPr lang="en-GB" sz="2200" dirty="0"/>
              <a:t> </a:t>
            </a:r>
            <a:r>
              <a:rPr lang="en-GB" sz="2200" dirty="0" err="1"/>
              <a:t>tareas</a:t>
            </a:r>
            <a:r>
              <a:rPr lang="en-GB" sz="2200" dirty="0"/>
              <a:t> </a:t>
            </a:r>
            <a:r>
              <a:rPr lang="en-GB" sz="2200" dirty="0" err="1"/>
              <a:t>pequeñas</a:t>
            </a:r>
            <a:r>
              <a:rPr lang="en-GB" sz="2200" dirty="0"/>
              <a:t> y </a:t>
            </a:r>
            <a:r>
              <a:rPr lang="en-GB" sz="2200" dirty="0" err="1"/>
              <a:t>asigna</a:t>
            </a:r>
            <a:r>
              <a:rPr lang="en-GB" sz="2200" dirty="0"/>
              <a:t> </a:t>
            </a:r>
            <a:r>
              <a:rPr lang="en-GB" sz="2200" dirty="0" err="1"/>
              <a:t>costes</a:t>
            </a:r>
            <a:r>
              <a:rPr lang="en-GB" sz="2200" dirty="0"/>
              <a:t>. </a:t>
            </a:r>
            <a:endParaRPr dirty="0"/>
          </a:p>
          <a:p>
            <a:pPr marL="685800" lvl="1" indent="-228600" algn="just" rtl="0">
              <a:lnSpc>
                <a:spcPct val="100000"/>
              </a:lnSpc>
              <a:spcBef>
                <a:spcPts val="500"/>
              </a:spcBef>
              <a:spcAft>
                <a:spcPts val="0"/>
              </a:spcAft>
              <a:buClr>
                <a:schemeClr val="dk1"/>
              </a:buClr>
              <a:buSzPts val="2200"/>
              <a:buChar char="•"/>
            </a:pPr>
            <a:r>
              <a:rPr lang="en-GB" sz="2200" b="1" dirty="0" err="1">
                <a:solidFill>
                  <a:srgbClr val="124591"/>
                </a:solidFill>
              </a:rPr>
              <a:t>Duración</a:t>
            </a:r>
            <a:r>
              <a:rPr lang="en-GB" sz="2200" b="1" dirty="0">
                <a:solidFill>
                  <a:srgbClr val="124591"/>
                </a:solidFill>
              </a:rPr>
              <a:t> de </a:t>
            </a:r>
            <a:r>
              <a:rPr lang="en-GB" sz="2200" b="1" dirty="0" err="1">
                <a:solidFill>
                  <a:srgbClr val="124591"/>
                </a:solidFill>
              </a:rPr>
              <a:t>Actividades</a:t>
            </a:r>
            <a:r>
              <a:rPr lang="en-GB" sz="2200" dirty="0">
                <a:solidFill>
                  <a:srgbClr val="124591"/>
                </a:solidFill>
              </a:rPr>
              <a:t> </a:t>
            </a:r>
            <a:r>
              <a:rPr lang="en-GB" sz="2200" dirty="0"/>
              <a:t>– Divide </a:t>
            </a:r>
            <a:r>
              <a:rPr lang="en-GB" sz="2200" dirty="0" err="1"/>
              <a:t>el</a:t>
            </a:r>
            <a:r>
              <a:rPr lang="en-GB" sz="2200" dirty="0"/>
              <a:t> Proyecto </a:t>
            </a:r>
            <a:r>
              <a:rPr lang="en-GB" sz="2200" dirty="0" err="1"/>
              <a:t>en</a:t>
            </a:r>
            <a:r>
              <a:rPr lang="en-GB" sz="2200" dirty="0"/>
              <a:t> </a:t>
            </a:r>
            <a:r>
              <a:rPr lang="en-GB" sz="2200" dirty="0" err="1"/>
              <a:t>tareas</a:t>
            </a:r>
            <a:r>
              <a:rPr lang="en-GB" sz="2200" dirty="0"/>
              <a:t> </a:t>
            </a:r>
            <a:r>
              <a:rPr lang="en-GB" sz="2200" dirty="0" err="1"/>
              <a:t>pequeñas</a:t>
            </a:r>
            <a:r>
              <a:rPr lang="en-GB" sz="2200" dirty="0"/>
              <a:t> y </a:t>
            </a:r>
            <a:r>
              <a:rPr lang="en-GB" sz="2200" dirty="0" err="1"/>
              <a:t>asigna</a:t>
            </a:r>
            <a:r>
              <a:rPr lang="en-GB" sz="2200" dirty="0"/>
              <a:t> </a:t>
            </a:r>
            <a:r>
              <a:rPr lang="en-GB" sz="2200" dirty="0" err="1"/>
              <a:t>una</a:t>
            </a:r>
            <a:r>
              <a:rPr lang="en-GB" sz="2200" dirty="0"/>
              <a:t> </a:t>
            </a:r>
            <a:r>
              <a:rPr lang="en-GB" sz="2200" dirty="0" err="1"/>
              <a:t>duración</a:t>
            </a:r>
            <a:r>
              <a:rPr lang="en-GB" sz="2200" dirty="0"/>
              <a:t> a </a:t>
            </a:r>
            <a:r>
              <a:rPr lang="en-GB" sz="2200" dirty="0" err="1"/>
              <a:t>cada</a:t>
            </a:r>
            <a:r>
              <a:rPr lang="en-GB" sz="2200" dirty="0"/>
              <a:t> </a:t>
            </a:r>
            <a:r>
              <a:rPr lang="en-GB" sz="2200" dirty="0" err="1"/>
              <a:t>una</a:t>
            </a:r>
            <a:r>
              <a:rPr lang="en-GB" sz="2200" dirty="0"/>
              <a:t>. </a:t>
            </a:r>
            <a:endParaRPr dirty="0"/>
          </a:p>
          <a:p>
            <a:pPr marL="685800" lvl="1" indent="-228600" algn="just" rtl="0">
              <a:lnSpc>
                <a:spcPct val="90000"/>
              </a:lnSpc>
              <a:spcBef>
                <a:spcPts val="500"/>
              </a:spcBef>
              <a:spcAft>
                <a:spcPts val="0"/>
              </a:spcAft>
              <a:buClr>
                <a:schemeClr val="dk1"/>
              </a:buClr>
              <a:buSzPts val="2200"/>
              <a:buChar char="•"/>
            </a:pPr>
            <a:r>
              <a:rPr lang="en-GB" sz="2200" b="1" dirty="0" err="1">
                <a:solidFill>
                  <a:srgbClr val="124591"/>
                </a:solidFill>
              </a:rPr>
              <a:t>Costes</a:t>
            </a:r>
            <a:r>
              <a:rPr lang="en-GB" sz="2200" b="1" dirty="0">
                <a:solidFill>
                  <a:srgbClr val="124591"/>
                </a:solidFill>
              </a:rPr>
              <a:t> y </a:t>
            </a:r>
            <a:r>
              <a:rPr lang="en-GB" sz="2200" b="1" dirty="0" err="1">
                <a:solidFill>
                  <a:srgbClr val="124591"/>
                </a:solidFill>
              </a:rPr>
              <a:t>Calendario</a:t>
            </a:r>
            <a:r>
              <a:rPr lang="en-GB" sz="2200" dirty="0"/>
              <a:t>–</a:t>
            </a:r>
            <a:r>
              <a:rPr lang="es-ES" sz="2200" dirty="0"/>
              <a:t>Una vez establecidos los costes de las actividades y el calendario del proyecto, el director del proyecto tiene que relacionar las estimaciones para poder llegar a un flujo de caja aproximado. El gestor tiene que mirar las actividades que se han programado y los costes asignados a cada actividad para programar los pagos.</a:t>
            </a:r>
            <a:r>
              <a:rPr lang="es-ES" sz="1800" dirty="0">
                <a:effectLst/>
                <a:latin typeface="Times New Roman" panose="02020603050405020304" pitchFamily="18" charset="0"/>
                <a:ea typeface="Times New Roman" panose="02020603050405020304" pitchFamily="18" charset="0"/>
              </a:rPr>
              <a:t> </a:t>
            </a:r>
            <a:endParaRPr sz="2200" dirty="0"/>
          </a:p>
          <a:p>
            <a:pPr marL="457200" lvl="0" indent="-317500" algn="just" rtl="0">
              <a:lnSpc>
                <a:spcPct val="100000"/>
              </a:lnSpc>
              <a:spcBef>
                <a:spcPts val="1000"/>
              </a:spcBef>
              <a:spcAft>
                <a:spcPts val="0"/>
              </a:spcAft>
              <a:buClr>
                <a:schemeClr val="dk1"/>
              </a:buClr>
              <a:buSzPts val="2200"/>
              <a:buNone/>
            </a:pPr>
            <a:endParaRPr sz="2200" dirty="0"/>
          </a:p>
        </p:txBody>
      </p:sp>
      <p:pic>
        <p:nvPicPr>
          <p:cNvPr id="212" name="Google Shape;212;p7"/>
          <p:cNvPicPr preferRelativeResize="0"/>
          <p:nvPr/>
        </p:nvPicPr>
        <p:blipFill rotWithShape="1">
          <a:blip r:embed="rId4">
            <a:alphaModFix/>
          </a:blip>
          <a:srcRect/>
          <a:stretch/>
        </p:blipFill>
        <p:spPr>
          <a:xfrm>
            <a:off x="10034121" y="1805970"/>
            <a:ext cx="1339607" cy="185408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7"/>
        <p:cNvGrpSpPr/>
        <p:nvPr/>
      </p:nvGrpSpPr>
      <p:grpSpPr>
        <a:xfrm>
          <a:off x="0" y="0"/>
          <a:ext cx="0" cy="0"/>
          <a:chOff x="0" y="0"/>
          <a:chExt cx="0" cy="0"/>
        </a:xfrm>
      </p:grpSpPr>
      <p:sp>
        <p:nvSpPr>
          <p:cNvPr id="218" name="Google Shape;218;p8"/>
          <p:cNvSpPr txBox="1">
            <a:spLocks noGrp="1"/>
          </p:cNvSpPr>
          <p:nvPr>
            <p:ph type="title"/>
          </p:nvPr>
        </p:nvSpPr>
        <p:spPr>
          <a:xfrm>
            <a:off x="7090117" y="182574"/>
            <a:ext cx="4100939" cy="763036"/>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rgbClr val="124591"/>
              </a:buClr>
              <a:buSzPct val="100000"/>
              <a:buFont typeface="Calibri"/>
              <a:buNone/>
            </a:pPr>
            <a:r>
              <a:rPr lang="en-GB" sz="3600" b="1" dirty="0" err="1">
                <a:solidFill>
                  <a:srgbClr val="124591"/>
                </a:solidFill>
              </a:rPr>
              <a:t>Características</a:t>
            </a:r>
            <a:r>
              <a:rPr lang="en-GB" sz="3600" b="1" dirty="0">
                <a:solidFill>
                  <a:srgbClr val="124591"/>
                </a:solidFill>
              </a:rPr>
              <a:t> de la Etapa de </a:t>
            </a:r>
            <a:r>
              <a:rPr lang="en-GB" sz="3600" b="1" dirty="0" err="1">
                <a:solidFill>
                  <a:srgbClr val="124591"/>
                </a:solidFill>
              </a:rPr>
              <a:t>Diseño</a:t>
            </a:r>
            <a:r>
              <a:rPr lang="en-GB" sz="3600" b="1" dirty="0">
                <a:solidFill>
                  <a:srgbClr val="124591"/>
                </a:solidFill>
              </a:rPr>
              <a:t> </a:t>
            </a:r>
            <a:endParaRPr sz="3600" b="1" dirty="0">
              <a:solidFill>
                <a:srgbClr val="124591"/>
              </a:solidFill>
            </a:endParaRPr>
          </a:p>
        </p:txBody>
      </p:sp>
      <p:sp>
        <p:nvSpPr>
          <p:cNvPr id="219" name="Google Shape;219;p8"/>
          <p:cNvSpPr txBox="1">
            <a:spLocks noGrp="1"/>
          </p:cNvSpPr>
          <p:nvPr>
            <p:ph type="body" idx="1"/>
          </p:nvPr>
        </p:nvSpPr>
        <p:spPr>
          <a:xfrm>
            <a:off x="870516" y="875160"/>
            <a:ext cx="10654849" cy="5259826"/>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124591"/>
              </a:buClr>
              <a:buSzPts val="2800"/>
              <a:buNone/>
            </a:pPr>
            <a:r>
              <a:rPr lang="en-GB" b="1" dirty="0">
                <a:solidFill>
                  <a:srgbClr val="124591"/>
                </a:solidFill>
              </a:rPr>
              <a:t>2. </a:t>
            </a:r>
            <a:r>
              <a:rPr lang="en-GB" b="1" dirty="0" err="1">
                <a:solidFill>
                  <a:srgbClr val="124591"/>
                </a:solidFill>
              </a:rPr>
              <a:t>Hitos</a:t>
            </a:r>
            <a:endParaRPr lang="es-ES" sz="1900" i="1" dirty="0"/>
          </a:p>
          <a:p>
            <a:pPr marL="228600" lvl="0" indent="-228600" algn="just" rtl="0">
              <a:lnSpc>
                <a:spcPct val="90000"/>
              </a:lnSpc>
              <a:spcBef>
                <a:spcPts val="0"/>
              </a:spcBef>
              <a:spcAft>
                <a:spcPts val="0"/>
              </a:spcAft>
              <a:buClr>
                <a:schemeClr val="dk1"/>
              </a:buClr>
              <a:buSzPts val="2000"/>
              <a:buChar char="•"/>
            </a:pPr>
            <a:r>
              <a:rPr lang="es-ES" sz="1900" i="1" dirty="0"/>
              <a:t>Un hito del proyecto es una tarea que muestra un logro importante en un proyecto. Los hitos deben representar una secuencia clara de eventos que se acumulan de forma incremental hasta que el proyecto se completa.</a:t>
            </a:r>
            <a:endParaRPr sz="1900" i="1" dirty="0"/>
          </a:p>
          <a:p>
            <a:pPr marL="228600" lvl="0" indent="-228600" algn="just" rtl="0">
              <a:lnSpc>
                <a:spcPct val="100000"/>
              </a:lnSpc>
              <a:spcBef>
                <a:spcPts val="600"/>
              </a:spcBef>
              <a:spcAft>
                <a:spcPts val="0"/>
              </a:spcAft>
              <a:buClr>
                <a:schemeClr val="dk1"/>
              </a:buClr>
              <a:buSzPts val="2000"/>
              <a:buChar char="•"/>
            </a:pPr>
            <a:r>
              <a:rPr lang="es-ES" sz="1900" dirty="0">
                <a:solidFill>
                  <a:srgbClr val="124591"/>
                </a:solidFill>
              </a:rPr>
              <a:t>Los hitos del proyecto son una forma de saber cómo avanza el proyecto. </a:t>
            </a:r>
            <a:r>
              <a:rPr lang="es-ES" sz="1900" dirty="0"/>
              <a:t>Tienen una </a:t>
            </a:r>
            <a:r>
              <a:rPr lang="es-ES" sz="1900" dirty="0">
                <a:solidFill>
                  <a:srgbClr val="124591"/>
                </a:solidFill>
              </a:rPr>
              <a:t>duración cero </a:t>
            </a:r>
            <a:r>
              <a:rPr lang="es-ES" sz="1900" dirty="0"/>
              <a:t>porque simbolizan un logro o un momento del proyecto. </a:t>
            </a:r>
            <a:endParaRPr sz="1900" dirty="0"/>
          </a:p>
          <a:p>
            <a:pPr marL="228600" lvl="0" indent="-228600" algn="just" rtl="0">
              <a:lnSpc>
                <a:spcPct val="100000"/>
              </a:lnSpc>
              <a:spcBef>
                <a:spcPts val="600"/>
              </a:spcBef>
              <a:spcAft>
                <a:spcPts val="0"/>
              </a:spcAft>
              <a:buClr>
                <a:schemeClr val="dk1"/>
              </a:buClr>
              <a:buSzPts val="2000"/>
              <a:buChar char="•"/>
            </a:pPr>
            <a:r>
              <a:rPr lang="es-ES" sz="1900" dirty="0"/>
              <a:t>Dado que la fecha de inicio y fin de un hito depende de la fecha de inicio y fin de una tarea, </a:t>
            </a:r>
            <a:r>
              <a:rPr lang="es-ES" sz="1900" dirty="0">
                <a:solidFill>
                  <a:srgbClr val="124591"/>
                </a:solidFill>
              </a:rPr>
              <a:t>la asociación de tareas es una característica importante de un hito</a:t>
            </a:r>
            <a:r>
              <a:rPr lang="es-ES" sz="1900" dirty="0"/>
              <a:t>.</a:t>
            </a:r>
            <a:endParaRPr sz="1900" dirty="0"/>
          </a:p>
          <a:p>
            <a:pPr marL="0" lvl="0" indent="0" algn="just" rtl="0">
              <a:lnSpc>
                <a:spcPct val="100000"/>
              </a:lnSpc>
              <a:spcBef>
                <a:spcPts val="1600"/>
              </a:spcBef>
              <a:spcAft>
                <a:spcPts val="0"/>
              </a:spcAft>
              <a:buClr>
                <a:srgbClr val="124591"/>
              </a:buClr>
              <a:buSzPts val="2800"/>
              <a:buNone/>
            </a:pPr>
            <a:r>
              <a:rPr lang="en-GB" b="1" dirty="0">
                <a:solidFill>
                  <a:srgbClr val="124591"/>
                </a:solidFill>
              </a:rPr>
              <a:t>3. </a:t>
            </a:r>
            <a:r>
              <a:rPr lang="en-GB" b="1" dirty="0" err="1">
                <a:solidFill>
                  <a:srgbClr val="124591"/>
                </a:solidFill>
              </a:rPr>
              <a:t>Programación</a:t>
            </a:r>
            <a:r>
              <a:rPr lang="en-GB" b="1" dirty="0">
                <a:solidFill>
                  <a:srgbClr val="124591"/>
                </a:solidFill>
              </a:rPr>
              <a:t> de Proyectos</a:t>
            </a:r>
            <a:endParaRPr dirty="0"/>
          </a:p>
          <a:p>
            <a:pPr marL="228600" lvl="0" indent="-228600" algn="just" rtl="0">
              <a:lnSpc>
                <a:spcPct val="100000"/>
              </a:lnSpc>
              <a:spcBef>
                <a:spcPts val="1000"/>
              </a:spcBef>
              <a:spcAft>
                <a:spcPts val="0"/>
              </a:spcAft>
              <a:buClr>
                <a:schemeClr val="dk1"/>
              </a:buClr>
              <a:buSzPts val="2000"/>
              <a:buChar char="•"/>
            </a:pPr>
            <a:r>
              <a:rPr lang="es-ES" sz="1900" dirty="0"/>
              <a:t>Es un mecanismo para </a:t>
            </a:r>
            <a:r>
              <a:rPr lang="es-ES" sz="1900" dirty="0">
                <a:solidFill>
                  <a:srgbClr val="124591"/>
                </a:solidFill>
              </a:rPr>
              <a:t>comunicar qué tareas hay que hacer </a:t>
            </a:r>
            <a:r>
              <a:rPr lang="es-ES" sz="1900" dirty="0"/>
              <a:t>y </a:t>
            </a:r>
            <a:r>
              <a:rPr lang="es-ES" sz="1900" dirty="0">
                <a:solidFill>
                  <a:srgbClr val="124591"/>
                </a:solidFill>
              </a:rPr>
              <a:t>qué recursos organizativos se asignarán para completar esas tareas </a:t>
            </a:r>
            <a:r>
              <a:rPr lang="es-ES" sz="1900" dirty="0"/>
              <a:t>en qué plazo. </a:t>
            </a:r>
          </a:p>
          <a:p>
            <a:pPr marL="228600" lvl="0" indent="-228600" algn="just" rtl="0">
              <a:lnSpc>
                <a:spcPct val="100000"/>
              </a:lnSpc>
              <a:spcBef>
                <a:spcPts val="1000"/>
              </a:spcBef>
              <a:spcAft>
                <a:spcPts val="0"/>
              </a:spcAft>
              <a:buClr>
                <a:schemeClr val="dk1"/>
              </a:buClr>
              <a:buSzPts val="2000"/>
              <a:buChar char="•"/>
            </a:pPr>
            <a:r>
              <a:rPr lang="en-GB" sz="1900" b="1" dirty="0" err="1">
                <a:solidFill>
                  <a:srgbClr val="C00000"/>
                </a:solidFill>
              </a:rPr>
              <a:t>En</a:t>
            </a:r>
            <a:r>
              <a:rPr lang="en-GB" sz="1900" b="1" dirty="0">
                <a:solidFill>
                  <a:srgbClr val="C00000"/>
                </a:solidFill>
              </a:rPr>
              <a:t> la </a:t>
            </a:r>
            <a:r>
              <a:rPr lang="en-GB" sz="1900" b="1" dirty="0" err="1">
                <a:solidFill>
                  <a:srgbClr val="C00000"/>
                </a:solidFill>
              </a:rPr>
              <a:t>práctica</a:t>
            </a:r>
            <a:r>
              <a:rPr lang="en-GB" sz="1900" b="1" dirty="0">
                <a:solidFill>
                  <a:srgbClr val="C00000"/>
                </a:solidFill>
              </a:rPr>
              <a:t> se </a:t>
            </a:r>
            <a:r>
              <a:rPr lang="en-GB" sz="1900" b="1" dirty="0" err="1">
                <a:solidFill>
                  <a:srgbClr val="C00000"/>
                </a:solidFill>
              </a:rPr>
              <a:t>utilizan</a:t>
            </a:r>
            <a:r>
              <a:rPr lang="en-GB" sz="1900" b="1" dirty="0">
                <a:solidFill>
                  <a:srgbClr val="C00000"/>
                </a:solidFill>
              </a:rPr>
              <a:t> </a:t>
            </a:r>
            <a:r>
              <a:rPr lang="en-GB" sz="1900" b="1" dirty="0" err="1">
                <a:solidFill>
                  <a:srgbClr val="C00000"/>
                </a:solidFill>
              </a:rPr>
              <a:t>diferentes</a:t>
            </a:r>
            <a:r>
              <a:rPr lang="en-GB" sz="1900" b="1" dirty="0">
                <a:solidFill>
                  <a:srgbClr val="C00000"/>
                </a:solidFill>
              </a:rPr>
              <a:t> </a:t>
            </a:r>
            <a:r>
              <a:rPr lang="en-GB" sz="1900" b="1" dirty="0" err="1">
                <a:solidFill>
                  <a:srgbClr val="C00000"/>
                </a:solidFill>
              </a:rPr>
              <a:t>gráficos</a:t>
            </a:r>
            <a:r>
              <a:rPr lang="en-GB" sz="1900" b="1" dirty="0">
                <a:solidFill>
                  <a:srgbClr val="C00000"/>
                </a:solidFill>
              </a:rPr>
              <a:t> y </a:t>
            </a:r>
            <a:r>
              <a:rPr lang="en-GB" sz="1900" b="1" dirty="0" err="1">
                <a:solidFill>
                  <a:srgbClr val="C00000"/>
                </a:solidFill>
              </a:rPr>
              <a:t>diagramas</a:t>
            </a:r>
            <a:r>
              <a:rPr lang="en-GB" sz="1900" b="1" dirty="0">
                <a:solidFill>
                  <a:srgbClr val="C00000"/>
                </a:solidFill>
              </a:rPr>
              <a:t>: </a:t>
            </a:r>
            <a:endParaRPr sz="1900" dirty="0"/>
          </a:p>
          <a:p>
            <a:pPr marL="685800" lvl="1" indent="-228600" algn="just" rtl="0">
              <a:lnSpc>
                <a:spcPct val="100000"/>
              </a:lnSpc>
              <a:spcBef>
                <a:spcPts val="500"/>
              </a:spcBef>
              <a:spcAft>
                <a:spcPts val="0"/>
              </a:spcAft>
              <a:buClr>
                <a:schemeClr val="dk1"/>
              </a:buClr>
              <a:buSzPts val="2000"/>
              <a:buChar char="•"/>
            </a:pPr>
            <a:r>
              <a:rPr lang="es-ES" sz="1900" dirty="0"/>
              <a:t>Diagrama de Gantt, gráfico de líneas, diagramas de red basados en el método del camino crítico (</a:t>
            </a:r>
            <a:r>
              <a:rPr lang="es-ES" sz="1900" dirty="0" err="1"/>
              <a:t>Critical</a:t>
            </a:r>
            <a:r>
              <a:rPr lang="es-ES" sz="1900" dirty="0"/>
              <a:t> </a:t>
            </a:r>
            <a:r>
              <a:rPr lang="es-ES" sz="1900" dirty="0" err="1"/>
              <a:t>Path</a:t>
            </a:r>
            <a:r>
              <a:rPr lang="es-ES" sz="1900" dirty="0"/>
              <a:t> </a:t>
            </a:r>
            <a:r>
              <a:rPr lang="es-ES" sz="1900" dirty="0" err="1"/>
              <a:t>Method</a:t>
            </a:r>
            <a:r>
              <a:rPr lang="es-ES" sz="1900" dirty="0"/>
              <a:t>, CPM) o la técnica de evaluación y revisión de programas (PERT)</a:t>
            </a:r>
            <a:endParaRPr sz="1900" dirty="0"/>
          </a:p>
          <a:p>
            <a:pPr marL="0" lvl="0" indent="0" algn="just" rtl="0">
              <a:lnSpc>
                <a:spcPct val="100000"/>
              </a:lnSpc>
              <a:spcBef>
                <a:spcPts val="1000"/>
              </a:spcBef>
              <a:spcAft>
                <a:spcPts val="0"/>
              </a:spcAft>
              <a:buClr>
                <a:schemeClr val="dk1"/>
              </a:buClr>
              <a:buSzPts val="2000"/>
              <a:buNone/>
            </a:pPr>
            <a:endParaRP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4"/>
        <p:cNvGrpSpPr/>
        <p:nvPr/>
      </p:nvGrpSpPr>
      <p:grpSpPr>
        <a:xfrm>
          <a:off x="0" y="0"/>
          <a:ext cx="0" cy="0"/>
          <a:chOff x="0" y="0"/>
          <a:chExt cx="0" cy="0"/>
        </a:xfrm>
      </p:grpSpPr>
      <p:sp>
        <p:nvSpPr>
          <p:cNvPr id="225" name="Google Shape;225;p9"/>
          <p:cNvSpPr txBox="1">
            <a:spLocks noGrp="1"/>
          </p:cNvSpPr>
          <p:nvPr>
            <p:ph type="title"/>
          </p:nvPr>
        </p:nvSpPr>
        <p:spPr>
          <a:xfrm>
            <a:off x="7019779" y="189607"/>
            <a:ext cx="4185345" cy="763036"/>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rgbClr val="124591"/>
              </a:buClr>
              <a:buSzPts val="3600"/>
              <a:buFont typeface="Calibri"/>
              <a:buNone/>
            </a:pPr>
            <a:r>
              <a:rPr lang="en-GB" sz="3600" b="1" dirty="0" err="1">
                <a:solidFill>
                  <a:srgbClr val="124591"/>
                </a:solidFill>
              </a:rPr>
              <a:t>Características</a:t>
            </a:r>
            <a:r>
              <a:rPr lang="en-GB" sz="3600" b="1" dirty="0">
                <a:solidFill>
                  <a:srgbClr val="124591"/>
                </a:solidFill>
              </a:rPr>
              <a:t> de la Etapa de </a:t>
            </a:r>
            <a:r>
              <a:rPr lang="en-GB" sz="3600" b="1" dirty="0" err="1">
                <a:solidFill>
                  <a:srgbClr val="124591"/>
                </a:solidFill>
              </a:rPr>
              <a:t>Diseño</a:t>
            </a:r>
            <a:r>
              <a:rPr lang="en-GB" sz="3600" b="1" dirty="0">
                <a:solidFill>
                  <a:srgbClr val="124591"/>
                </a:solidFill>
              </a:rPr>
              <a:t> </a:t>
            </a:r>
            <a:endParaRPr sz="3600" b="1" dirty="0">
              <a:solidFill>
                <a:srgbClr val="124591"/>
              </a:solidFill>
            </a:endParaRPr>
          </a:p>
        </p:txBody>
      </p:sp>
      <p:sp>
        <p:nvSpPr>
          <p:cNvPr id="226" name="Google Shape;226;p9"/>
          <p:cNvSpPr txBox="1">
            <a:spLocks noGrp="1"/>
          </p:cNvSpPr>
          <p:nvPr>
            <p:ph type="body" idx="1"/>
          </p:nvPr>
        </p:nvSpPr>
        <p:spPr>
          <a:xfrm>
            <a:off x="943963" y="1453674"/>
            <a:ext cx="10866782" cy="4451805"/>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124591"/>
              </a:buClr>
              <a:buSzPts val="2800"/>
              <a:buNone/>
            </a:pPr>
            <a:r>
              <a:rPr lang="en-GB" b="1" dirty="0">
                <a:solidFill>
                  <a:srgbClr val="124591"/>
                </a:solidFill>
              </a:rPr>
              <a:t>4. </a:t>
            </a:r>
            <a:r>
              <a:rPr lang="en-GB" b="1" dirty="0" err="1">
                <a:solidFill>
                  <a:srgbClr val="124591"/>
                </a:solidFill>
              </a:rPr>
              <a:t>Presupuestación</a:t>
            </a:r>
            <a:endParaRPr b="1" dirty="0">
              <a:solidFill>
                <a:srgbClr val="124591"/>
              </a:solidFill>
            </a:endParaRPr>
          </a:p>
          <a:p>
            <a:pPr marL="0" lvl="0" indent="0" algn="just" rtl="0">
              <a:lnSpc>
                <a:spcPct val="100000"/>
              </a:lnSpc>
              <a:spcBef>
                <a:spcPts val="1000"/>
              </a:spcBef>
              <a:spcAft>
                <a:spcPts val="0"/>
              </a:spcAft>
              <a:buClr>
                <a:schemeClr val="dk1"/>
              </a:buClr>
              <a:buSzPts val="2000"/>
              <a:buNone/>
            </a:pPr>
            <a:endParaRPr sz="2000" b="1" dirty="0">
              <a:solidFill>
                <a:srgbClr val="124591"/>
              </a:solidFill>
            </a:endParaRPr>
          </a:p>
          <a:p>
            <a:pPr marL="228600" lvl="0" indent="-228600" algn="l" rtl="0">
              <a:lnSpc>
                <a:spcPct val="90000"/>
              </a:lnSpc>
              <a:spcBef>
                <a:spcPts val="1000"/>
              </a:spcBef>
              <a:spcAft>
                <a:spcPts val="0"/>
              </a:spcAft>
              <a:buClr>
                <a:schemeClr val="dk1"/>
              </a:buClr>
              <a:buSzPts val="2400"/>
              <a:buChar char="•"/>
            </a:pPr>
            <a:r>
              <a:rPr lang="en-GB" sz="2400" b="1" dirty="0">
                <a:solidFill>
                  <a:srgbClr val="124591"/>
                </a:solidFill>
              </a:rPr>
              <a:t>El </a:t>
            </a:r>
            <a:r>
              <a:rPr lang="en-GB" sz="2400" b="1" dirty="0" err="1">
                <a:solidFill>
                  <a:srgbClr val="124591"/>
                </a:solidFill>
              </a:rPr>
              <a:t>presupuesto</a:t>
            </a:r>
            <a:r>
              <a:rPr lang="en-GB" sz="2400" b="1" dirty="0">
                <a:solidFill>
                  <a:srgbClr val="124591"/>
                </a:solidFill>
              </a:rPr>
              <a:t> del </a:t>
            </a:r>
            <a:r>
              <a:rPr lang="en-GB" sz="2400" b="1" dirty="0" err="1">
                <a:solidFill>
                  <a:srgbClr val="124591"/>
                </a:solidFill>
              </a:rPr>
              <a:t>proyecto</a:t>
            </a:r>
            <a:r>
              <a:rPr lang="en-GB" sz="2400" b="1" dirty="0">
                <a:solidFill>
                  <a:srgbClr val="124591"/>
                </a:solidFill>
              </a:rPr>
              <a:t> </a:t>
            </a:r>
            <a:r>
              <a:rPr lang="en-GB" sz="2400" dirty="0" err="1"/>
              <a:t>determina</a:t>
            </a:r>
            <a:r>
              <a:rPr lang="en-GB" sz="2400" dirty="0"/>
              <a:t> </a:t>
            </a:r>
            <a:r>
              <a:rPr lang="en-GB" sz="2400" dirty="0" err="1"/>
              <a:t>el</a:t>
            </a:r>
            <a:r>
              <a:rPr lang="en-GB" sz="2400" dirty="0"/>
              <a:t> </a:t>
            </a:r>
            <a:r>
              <a:rPr lang="en-GB" sz="2400" dirty="0" err="1"/>
              <a:t>importe</a:t>
            </a:r>
            <a:r>
              <a:rPr lang="en-GB" sz="2400" dirty="0"/>
              <a:t> total de </a:t>
            </a:r>
            <a:r>
              <a:rPr lang="en-GB" sz="2400" dirty="0" err="1"/>
              <a:t>los</a:t>
            </a:r>
            <a:r>
              <a:rPr lang="en-GB" sz="2400" dirty="0"/>
              <a:t> </a:t>
            </a:r>
            <a:r>
              <a:rPr lang="en-GB" sz="2400" dirty="0" err="1"/>
              <a:t>recursos</a:t>
            </a:r>
            <a:r>
              <a:rPr lang="en-GB" sz="2400" dirty="0"/>
              <a:t> </a:t>
            </a:r>
            <a:r>
              <a:rPr lang="en-GB" sz="2400" dirty="0" err="1"/>
              <a:t>financieros</a:t>
            </a:r>
            <a:r>
              <a:rPr lang="en-GB" sz="2400" dirty="0"/>
              <a:t> </a:t>
            </a:r>
            <a:r>
              <a:rPr lang="en-GB" sz="2400" dirty="0" err="1"/>
              <a:t>asignados</a:t>
            </a:r>
            <a:r>
              <a:rPr lang="en-GB" sz="2400" dirty="0"/>
              <a:t> al </a:t>
            </a:r>
            <a:r>
              <a:rPr lang="en-GB" sz="2400" dirty="0" err="1"/>
              <a:t>proyecto</a:t>
            </a:r>
            <a:r>
              <a:rPr lang="en-GB" sz="2400" dirty="0"/>
              <a:t> para </a:t>
            </a:r>
            <a:r>
              <a:rPr lang="en-GB" sz="2400" dirty="0" err="1"/>
              <a:t>su</a:t>
            </a:r>
            <a:r>
              <a:rPr lang="en-GB" sz="2400" dirty="0"/>
              <a:t> </a:t>
            </a:r>
            <a:r>
              <a:rPr lang="en-GB" sz="2400" dirty="0" err="1"/>
              <a:t>uso</a:t>
            </a:r>
            <a:r>
              <a:rPr lang="en-GB" sz="2400" dirty="0"/>
              <a:t>.  </a:t>
            </a:r>
            <a:endParaRPr dirty="0"/>
          </a:p>
          <a:p>
            <a:pPr marL="228600" lvl="0" indent="-228600" algn="l" rtl="0">
              <a:lnSpc>
                <a:spcPct val="90000"/>
              </a:lnSpc>
              <a:spcBef>
                <a:spcPts val="1000"/>
              </a:spcBef>
              <a:spcAft>
                <a:spcPts val="0"/>
              </a:spcAft>
              <a:buClr>
                <a:schemeClr val="dk1"/>
              </a:buClr>
              <a:buSzPts val="2400"/>
              <a:buChar char="•"/>
            </a:pPr>
            <a:r>
              <a:rPr lang="es-ES" sz="2400" dirty="0"/>
              <a:t>El presupuesto de un proyecto es el coste combinado de todas las actividades, tareas e hitos que debe cumplir el proyecto.</a:t>
            </a:r>
            <a:endParaRPr dirty="0"/>
          </a:p>
          <a:p>
            <a:pPr marL="228600" lvl="0" indent="-228600" algn="l" rtl="0">
              <a:lnSpc>
                <a:spcPct val="90000"/>
              </a:lnSpc>
              <a:spcBef>
                <a:spcPts val="1000"/>
              </a:spcBef>
              <a:spcAft>
                <a:spcPts val="0"/>
              </a:spcAft>
              <a:buClr>
                <a:schemeClr val="dk1"/>
              </a:buClr>
              <a:buSzPts val="2400"/>
              <a:buChar char="•"/>
            </a:pPr>
            <a:r>
              <a:rPr lang="en-GB" sz="2400" b="1" dirty="0">
                <a:solidFill>
                  <a:srgbClr val="C00000"/>
                </a:solidFill>
              </a:rPr>
              <a:t>¿Por </a:t>
            </a:r>
            <a:r>
              <a:rPr lang="en-GB" sz="2400" b="1" dirty="0" err="1">
                <a:solidFill>
                  <a:srgbClr val="C00000"/>
                </a:solidFill>
              </a:rPr>
              <a:t>qué</a:t>
            </a:r>
            <a:r>
              <a:rPr lang="en-GB" sz="2400" b="1" dirty="0">
                <a:solidFill>
                  <a:srgbClr val="C00000"/>
                </a:solidFill>
              </a:rPr>
              <a:t> es </a:t>
            </a:r>
            <a:r>
              <a:rPr lang="en-GB" sz="2400" b="1" dirty="0" err="1">
                <a:solidFill>
                  <a:srgbClr val="C00000"/>
                </a:solidFill>
              </a:rPr>
              <a:t>importante</a:t>
            </a:r>
            <a:r>
              <a:rPr lang="en-GB" sz="2400" b="1" dirty="0">
                <a:solidFill>
                  <a:srgbClr val="C00000"/>
                </a:solidFill>
              </a:rPr>
              <a:t> </a:t>
            </a:r>
            <a:r>
              <a:rPr lang="en-GB" sz="2400" b="1" dirty="0" err="1">
                <a:solidFill>
                  <a:srgbClr val="C00000"/>
                </a:solidFill>
              </a:rPr>
              <a:t>el</a:t>
            </a:r>
            <a:r>
              <a:rPr lang="en-GB" sz="2400" b="1" dirty="0">
                <a:solidFill>
                  <a:srgbClr val="C00000"/>
                </a:solidFill>
              </a:rPr>
              <a:t> </a:t>
            </a:r>
            <a:r>
              <a:rPr lang="en-GB" sz="2400" b="1" dirty="0" err="1">
                <a:solidFill>
                  <a:srgbClr val="C00000"/>
                </a:solidFill>
              </a:rPr>
              <a:t>presupuesto</a:t>
            </a:r>
            <a:r>
              <a:rPr lang="en-GB" sz="2400" b="1" dirty="0">
                <a:solidFill>
                  <a:srgbClr val="C00000"/>
                </a:solidFill>
              </a:rPr>
              <a:t> de un Proyecto?  </a:t>
            </a:r>
            <a:endParaRPr dirty="0"/>
          </a:p>
          <a:p>
            <a:pPr marL="685800" lvl="1" indent="-228600" algn="l" rtl="0">
              <a:lnSpc>
                <a:spcPct val="90000"/>
              </a:lnSpc>
              <a:spcBef>
                <a:spcPts val="500"/>
              </a:spcBef>
              <a:spcAft>
                <a:spcPts val="0"/>
              </a:spcAft>
              <a:buClr>
                <a:schemeClr val="dk1"/>
              </a:buClr>
              <a:buSzPts val="2000"/>
              <a:buChar char="•"/>
            </a:pPr>
            <a:r>
              <a:rPr lang="en-GB" sz="2000" dirty="0"/>
              <a:t>Es </a:t>
            </a:r>
            <a:r>
              <a:rPr lang="en-GB" sz="2000" dirty="0" err="1"/>
              <a:t>una</a:t>
            </a:r>
            <a:r>
              <a:rPr lang="en-GB" sz="2000" dirty="0"/>
              <a:t> </a:t>
            </a:r>
            <a:r>
              <a:rPr lang="en-GB" sz="2000" dirty="0" err="1"/>
              <a:t>parte</a:t>
            </a:r>
            <a:r>
              <a:rPr lang="en-GB" sz="2000" dirty="0"/>
              <a:t> </a:t>
            </a:r>
            <a:r>
              <a:rPr lang="en-GB" sz="2000" dirty="0" err="1"/>
              <a:t>esencial</a:t>
            </a:r>
            <a:r>
              <a:rPr lang="en-GB" sz="2000" dirty="0"/>
              <a:t> para </a:t>
            </a:r>
            <a:r>
              <a:rPr lang="en-GB" sz="2000" dirty="0" err="1"/>
              <a:t>asegurar</a:t>
            </a:r>
            <a:r>
              <a:rPr lang="en-GB" sz="2000" dirty="0"/>
              <a:t> la </a:t>
            </a:r>
            <a:r>
              <a:rPr lang="en-GB" sz="2000" dirty="0" err="1"/>
              <a:t>financiación</a:t>
            </a:r>
            <a:r>
              <a:rPr lang="en-GB" sz="2000" dirty="0"/>
              <a:t> del </a:t>
            </a:r>
            <a:r>
              <a:rPr lang="en-GB" sz="2000" dirty="0" err="1"/>
              <a:t>proyecto</a:t>
            </a:r>
            <a:r>
              <a:rPr lang="en-GB" sz="2000" dirty="0"/>
              <a:t>.</a:t>
            </a:r>
            <a:endParaRPr sz="2000" dirty="0"/>
          </a:p>
          <a:p>
            <a:pPr marL="685800" lvl="1" indent="-228600" algn="l" rtl="0">
              <a:lnSpc>
                <a:spcPct val="90000"/>
              </a:lnSpc>
              <a:spcBef>
                <a:spcPts val="500"/>
              </a:spcBef>
              <a:spcAft>
                <a:spcPts val="0"/>
              </a:spcAft>
              <a:buClr>
                <a:schemeClr val="dk1"/>
              </a:buClr>
              <a:buSzPts val="2000"/>
              <a:buChar char="•"/>
            </a:pPr>
            <a:r>
              <a:rPr lang="en-GB" sz="2000" dirty="0"/>
              <a:t>U</a:t>
            </a:r>
            <a:r>
              <a:rPr lang="es-ES" sz="2000" dirty="0"/>
              <a:t>n presupuesto bien planificado proporciona la base para el                                                                                                                                                  control de costes del proyecto</a:t>
            </a:r>
            <a:r>
              <a:rPr lang="en-GB" sz="2000" dirty="0"/>
              <a:t>. </a:t>
            </a:r>
            <a:endParaRPr sz="2000" dirty="0"/>
          </a:p>
          <a:p>
            <a:pPr marL="685800" lvl="1" indent="-228600" algn="l" rtl="0">
              <a:lnSpc>
                <a:spcPct val="90000"/>
              </a:lnSpc>
              <a:spcBef>
                <a:spcPts val="500"/>
              </a:spcBef>
              <a:spcAft>
                <a:spcPts val="0"/>
              </a:spcAft>
              <a:buClr>
                <a:schemeClr val="dk1"/>
              </a:buClr>
              <a:buSzPts val="2000"/>
              <a:buChar char="•"/>
            </a:pPr>
            <a:r>
              <a:rPr lang="es-ES" sz="2000" dirty="0"/>
              <a:t>Tiene un efecto directo en la viabilidad financiera de la empresa.</a:t>
            </a:r>
            <a:endParaRPr sz="2000" dirty="0"/>
          </a:p>
          <a:p>
            <a:pPr marL="0" lvl="0" indent="0" algn="just" rtl="0">
              <a:lnSpc>
                <a:spcPct val="100000"/>
              </a:lnSpc>
              <a:spcBef>
                <a:spcPts val="1000"/>
              </a:spcBef>
              <a:spcAft>
                <a:spcPts val="0"/>
              </a:spcAft>
              <a:buClr>
                <a:schemeClr val="dk1"/>
              </a:buClr>
              <a:buSzPts val="2000"/>
              <a:buNone/>
            </a:pPr>
            <a:endParaRPr sz="2000" b="1" dirty="0"/>
          </a:p>
          <a:p>
            <a:pPr marL="0" lvl="0" indent="0" algn="just" rtl="0">
              <a:lnSpc>
                <a:spcPct val="100000"/>
              </a:lnSpc>
              <a:spcBef>
                <a:spcPts val="1000"/>
              </a:spcBef>
              <a:spcAft>
                <a:spcPts val="0"/>
              </a:spcAft>
              <a:buClr>
                <a:schemeClr val="dk1"/>
              </a:buClr>
              <a:buSzPts val="2000"/>
              <a:buNone/>
            </a:pPr>
            <a:endParaRPr sz="2000" dirty="0"/>
          </a:p>
        </p:txBody>
      </p:sp>
      <p:pic>
        <p:nvPicPr>
          <p:cNvPr id="227" name="Google Shape;227;p9"/>
          <p:cNvPicPr preferRelativeResize="0"/>
          <p:nvPr/>
        </p:nvPicPr>
        <p:blipFill rotWithShape="1">
          <a:blip r:embed="rId4">
            <a:alphaModFix/>
          </a:blip>
          <a:srcRect/>
          <a:stretch/>
        </p:blipFill>
        <p:spPr>
          <a:xfrm>
            <a:off x="8616460" y="4092310"/>
            <a:ext cx="2719753" cy="1813169"/>
          </a:xfrm>
          <a:prstGeom prst="rect">
            <a:avLst/>
          </a:prstGeom>
          <a:noFill/>
          <a:ln>
            <a:noFill/>
          </a:ln>
          <a:effectLst>
            <a:outerShdw blurRad="190500" algn="tl" rotWithShape="0">
              <a:srgbClr val="000000">
                <a:alpha val="69803"/>
              </a:srgbClr>
            </a:outerShdw>
          </a:effectLst>
        </p:spPr>
      </p:pic>
    </p:spTree>
  </p:cSld>
  <p:clrMapOvr>
    <a:masterClrMapping/>
  </p:clrMapOvr>
</p:sld>
</file>

<file path=ppt/theme/theme1.xml><?xml version="1.0" encoding="utf-8"?>
<a:theme xmlns:a="http://schemas.openxmlformats.org/drawingml/2006/main"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2011</Words>
  <Application>Microsoft Office PowerPoint</Application>
  <PresentationFormat>Panorámica</PresentationFormat>
  <Paragraphs>163</Paragraphs>
  <Slides>18</Slides>
  <Notes>18</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18</vt:i4>
      </vt:variant>
    </vt:vector>
  </HeadingPairs>
  <TitlesOfParts>
    <vt:vector size="23" baseType="lpstr">
      <vt:lpstr>Arial</vt:lpstr>
      <vt:lpstr>Calibri</vt:lpstr>
      <vt:lpstr>Times New Roman</vt:lpstr>
      <vt:lpstr>Motiv Office</vt:lpstr>
      <vt:lpstr>1_Motiv Office</vt:lpstr>
      <vt:lpstr>Curso de Gestión de Proyectos de Innovación</vt:lpstr>
      <vt:lpstr>Diseño del proyecto: Descripción</vt:lpstr>
      <vt:lpstr>Diseño del Proyecto: Foco </vt:lpstr>
      <vt:lpstr>Diseño del Proyecto: Flujo de trabajo </vt:lpstr>
      <vt:lpstr>Alcance del trabajo (Scope of Work, SOW)</vt:lpstr>
      <vt:lpstr>Cómo Diseñar un Proyecto? </vt:lpstr>
      <vt:lpstr>Características de la Etapa de Diseño </vt:lpstr>
      <vt:lpstr>Características de la Etapa de Diseño </vt:lpstr>
      <vt:lpstr>Características de la Etapa de Diseño </vt:lpstr>
      <vt:lpstr>Características de la Etapa de Diseño </vt:lpstr>
      <vt:lpstr>Características de la Etapa de Diseño </vt:lpstr>
      <vt:lpstr>Características de la Etapa de Diseño </vt:lpstr>
      <vt:lpstr>Características de la Etapa de Diseño </vt:lpstr>
      <vt:lpstr>Características de la Etapa de Diseño </vt:lpstr>
      <vt:lpstr>Características de la Etapa de Diseño </vt:lpstr>
      <vt:lpstr>Características de la Etapa de Diseño </vt:lpstr>
      <vt:lpstr>Características de la Etapa de Diseño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Project Management Course</dc:title>
  <dc:creator>Μανωλούδη Χριστίνα (7078)</dc:creator>
  <cp:lastModifiedBy>Ana Maria Serrano Bedia</cp:lastModifiedBy>
  <cp:revision>7</cp:revision>
  <dcterms:created xsi:type="dcterms:W3CDTF">2022-07-28T08:58:54Z</dcterms:created>
  <dcterms:modified xsi:type="dcterms:W3CDTF">2022-08-10T10:55:49Z</dcterms:modified>
</cp:coreProperties>
</file>