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4" roundtripDataSignature="AMtx7mhAiWCFhblikQOyu+aWVLGHaKr/z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customschemas.google.com/relationships/presentationmetadata" Target="metadata"/><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8" name="Google Shape;248;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5" name="Google Shape;255;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4" name="Google Shape;26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8" name="Google Shape;288;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
        <p:nvSpPr>
          <p:cNvPr id="295" name="Google Shape;295;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6" name="Google Shape;17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7" name="Google Shape;17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9" name="Google Shape;19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5" name="Google Shape;215;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2" name="Google Shape;22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GB"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5" name="Shape 15"/>
        <p:cNvGrpSpPr/>
        <p:nvPr/>
      </p:nvGrpSpPr>
      <p:grpSpPr>
        <a:xfrm>
          <a:off x="0" y="0"/>
          <a:ext cx="0" cy="0"/>
          <a:chOff x="0" y="0"/>
          <a:chExt cx="0" cy="0"/>
        </a:xfrm>
      </p:grpSpPr>
      <p:sp>
        <p:nvSpPr>
          <p:cNvPr id="16" name="Google Shape;16;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72" name="Shape 72"/>
        <p:cNvGrpSpPr/>
        <p:nvPr/>
      </p:nvGrpSpPr>
      <p:grpSpPr>
        <a:xfrm>
          <a:off x="0" y="0"/>
          <a:ext cx="0" cy="0"/>
          <a:chOff x="0" y="0"/>
          <a:chExt cx="0" cy="0"/>
        </a:xfrm>
      </p:grpSpPr>
      <p:sp>
        <p:nvSpPr>
          <p:cNvPr id="73" name="Google Shape;73;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78" name="Shape 78"/>
        <p:cNvGrpSpPr/>
        <p:nvPr/>
      </p:nvGrpSpPr>
      <p:grpSpPr>
        <a:xfrm>
          <a:off x="0" y="0"/>
          <a:ext cx="0" cy="0"/>
          <a:chOff x="0" y="0"/>
          <a:chExt cx="0" cy="0"/>
        </a:xfrm>
      </p:grpSpPr>
      <p:sp>
        <p:nvSpPr>
          <p:cNvPr id="79" name="Google Shape;79;p3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90" name="Shape 90"/>
        <p:cNvGrpSpPr/>
        <p:nvPr/>
      </p:nvGrpSpPr>
      <p:grpSpPr>
        <a:xfrm>
          <a:off x="0" y="0"/>
          <a:ext cx="0" cy="0"/>
          <a:chOff x="0" y="0"/>
          <a:chExt cx="0" cy="0"/>
        </a:xfrm>
      </p:grpSpPr>
      <p:sp>
        <p:nvSpPr>
          <p:cNvPr id="91" name="Google Shape;91;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94" name="Google Shape;94;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95" name="Google Shape;95;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96" name="Shape 96"/>
        <p:cNvGrpSpPr/>
        <p:nvPr/>
      </p:nvGrpSpPr>
      <p:grpSpPr>
        <a:xfrm>
          <a:off x="0" y="0"/>
          <a:ext cx="0" cy="0"/>
          <a:chOff x="0" y="0"/>
          <a:chExt cx="0" cy="0"/>
        </a:xfrm>
      </p:grpSpPr>
      <p:sp>
        <p:nvSpPr>
          <p:cNvPr id="97" name="Google Shape;97;p3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3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9" name="Google Shape;9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0" name="Google Shape;10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1" name="Google Shape;10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102" name="Shape 102"/>
        <p:cNvGrpSpPr/>
        <p:nvPr/>
      </p:nvGrpSpPr>
      <p:grpSpPr>
        <a:xfrm>
          <a:off x="0" y="0"/>
          <a:ext cx="0" cy="0"/>
          <a:chOff x="0" y="0"/>
          <a:chExt cx="0" cy="0"/>
        </a:xfrm>
      </p:grpSpPr>
      <p:sp>
        <p:nvSpPr>
          <p:cNvPr id="103" name="Google Shape;103;p3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3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5" name="Google Shape;10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6" name="Google Shape;10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07" name="Google Shape;10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108" name="Shape 108"/>
        <p:cNvGrpSpPr/>
        <p:nvPr/>
      </p:nvGrpSpPr>
      <p:grpSpPr>
        <a:xfrm>
          <a:off x="0" y="0"/>
          <a:ext cx="0" cy="0"/>
          <a:chOff x="0" y="0"/>
          <a:chExt cx="0" cy="0"/>
        </a:xfrm>
      </p:grpSpPr>
      <p:sp>
        <p:nvSpPr>
          <p:cNvPr id="109" name="Google Shape;109;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1" name="Google Shape;111;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3" name="Google Shape;113;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14" name="Google Shape;114;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115" name="Shape 115"/>
        <p:cNvGrpSpPr/>
        <p:nvPr/>
      </p:nvGrpSpPr>
      <p:grpSpPr>
        <a:xfrm>
          <a:off x="0" y="0"/>
          <a:ext cx="0" cy="0"/>
          <a:chOff x="0" y="0"/>
          <a:chExt cx="0" cy="0"/>
        </a:xfrm>
      </p:grpSpPr>
      <p:sp>
        <p:nvSpPr>
          <p:cNvPr id="116" name="Google Shape;116;p3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3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3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3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0" name="Google Shape;120;p3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2" name="Google Shape;12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3" name="Google Shape;12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124" name="Shape 124"/>
        <p:cNvGrpSpPr/>
        <p:nvPr/>
      </p:nvGrpSpPr>
      <p:grpSpPr>
        <a:xfrm>
          <a:off x="0" y="0"/>
          <a:ext cx="0" cy="0"/>
          <a:chOff x="0" y="0"/>
          <a:chExt cx="0" cy="0"/>
        </a:xfrm>
      </p:grpSpPr>
      <p:sp>
        <p:nvSpPr>
          <p:cNvPr id="125" name="Google Shape;12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7" name="Google Shape;127;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28" name="Google Shape;128;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129" name="Shape 129"/>
        <p:cNvGrpSpPr/>
        <p:nvPr/>
      </p:nvGrpSpPr>
      <p:grpSpPr>
        <a:xfrm>
          <a:off x="0" y="0"/>
          <a:ext cx="0" cy="0"/>
          <a:chOff x="0" y="0"/>
          <a:chExt cx="0" cy="0"/>
        </a:xfrm>
      </p:grpSpPr>
      <p:sp>
        <p:nvSpPr>
          <p:cNvPr id="130" name="Google Shape;130;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1" name="Google Shape;131;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2" name="Google Shape;132;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133" name="Shape 133"/>
        <p:cNvGrpSpPr/>
        <p:nvPr/>
      </p:nvGrpSpPr>
      <p:grpSpPr>
        <a:xfrm>
          <a:off x="0" y="0"/>
          <a:ext cx="0" cy="0"/>
          <a:chOff x="0" y="0"/>
          <a:chExt cx="0" cy="0"/>
        </a:xfrm>
      </p:grpSpPr>
      <p:sp>
        <p:nvSpPr>
          <p:cNvPr id="134" name="Google Shape;134;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8" name="Google Shape;138;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39" name="Google Shape;139;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21" name="Shape 21"/>
        <p:cNvGrpSpPr/>
        <p:nvPr/>
      </p:nvGrpSpPr>
      <p:grpSpPr>
        <a:xfrm>
          <a:off x="0" y="0"/>
          <a:ext cx="0" cy="0"/>
          <a:chOff x="0" y="0"/>
          <a:chExt cx="0" cy="0"/>
        </a:xfrm>
      </p:grpSpPr>
      <p:sp>
        <p:nvSpPr>
          <p:cNvPr id="22" name="Google Shape;22;p2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4" name="Google Shape;24;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140" name="Shape 140"/>
        <p:cNvGrpSpPr/>
        <p:nvPr/>
      </p:nvGrpSpPr>
      <p:grpSpPr>
        <a:xfrm>
          <a:off x="0" y="0"/>
          <a:ext cx="0" cy="0"/>
          <a:chOff x="0" y="0"/>
          <a:chExt cx="0" cy="0"/>
        </a:xfrm>
      </p:grpSpPr>
      <p:sp>
        <p:nvSpPr>
          <p:cNvPr id="141" name="Google Shape;141;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40"/>
          <p:cNvSpPr/>
          <p:nvPr>
            <p:ph idx="2" type="pic"/>
          </p:nvPr>
        </p:nvSpPr>
        <p:spPr>
          <a:xfrm>
            <a:off x="5183188" y="987425"/>
            <a:ext cx="6172200" cy="4873625"/>
          </a:xfrm>
          <a:prstGeom prst="rect">
            <a:avLst/>
          </a:prstGeom>
          <a:noFill/>
          <a:ln>
            <a:noFill/>
          </a:ln>
        </p:spPr>
      </p:sp>
      <p:sp>
        <p:nvSpPr>
          <p:cNvPr id="143" name="Google Shape;143;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5" name="Google Shape;145;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46" name="Google Shape;146;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147" name="Shape 147"/>
        <p:cNvGrpSpPr/>
        <p:nvPr/>
      </p:nvGrpSpPr>
      <p:grpSpPr>
        <a:xfrm>
          <a:off x="0" y="0"/>
          <a:ext cx="0" cy="0"/>
          <a:chOff x="0" y="0"/>
          <a:chExt cx="0" cy="0"/>
        </a:xfrm>
      </p:grpSpPr>
      <p:sp>
        <p:nvSpPr>
          <p:cNvPr id="148" name="Google Shape;148;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1" name="Google Shape;151;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2" name="Google Shape;152;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153" name="Shape 153"/>
        <p:cNvGrpSpPr/>
        <p:nvPr/>
      </p:nvGrpSpPr>
      <p:grpSpPr>
        <a:xfrm>
          <a:off x="0" y="0"/>
          <a:ext cx="0" cy="0"/>
          <a:chOff x="0" y="0"/>
          <a:chExt cx="0" cy="0"/>
        </a:xfrm>
      </p:grpSpPr>
      <p:sp>
        <p:nvSpPr>
          <p:cNvPr id="154" name="Google Shape;154;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7" name="Google Shape;157;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888888"/>
              </a:buClr>
              <a:buSzPts val="1400"/>
              <a:buFont typeface="Calibri"/>
              <a:buNone/>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sp>
        <p:nvSpPr>
          <p:cNvPr id="158" name="Google Shape;158;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27" name="Shape 27"/>
        <p:cNvGrpSpPr/>
        <p:nvPr/>
      </p:nvGrpSpPr>
      <p:grpSpPr>
        <a:xfrm>
          <a:off x="0" y="0"/>
          <a:ext cx="0" cy="0"/>
          <a:chOff x="0" y="0"/>
          <a:chExt cx="0" cy="0"/>
        </a:xfrm>
      </p:grpSpPr>
      <p:sp>
        <p:nvSpPr>
          <p:cNvPr id="28" name="Google Shape;28;p24"/>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4"/>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33" name="Shape 33"/>
        <p:cNvGrpSpPr/>
        <p:nvPr/>
      </p:nvGrpSpPr>
      <p:grpSpPr>
        <a:xfrm>
          <a:off x="0" y="0"/>
          <a:ext cx="0" cy="0"/>
          <a:chOff x="0" y="0"/>
          <a:chExt cx="0" cy="0"/>
        </a:xfrm>
      </p:grpSpPr>
      <p:sp>
        <p:nvSpPr>
          <p:cNvPr id="34" name="Google Shape;34;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2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40" name="Shape 40"/>
        <p:cNvGrpSpPr/>
        <p:nvPr/>
      </p:nvGrpSpPr>
      <p:grpSpPr>
        <a:xfrm>
          <a:off x="0" y="0"/>
          <a:ext cx="0" cy="0"/>
          <a:chOff x="0" y="0"/>
          <a:chExt cx="0" cy="0"/>
        </a:xfrm>
      </p:grpSpPr>
      <p:sp>
        <p:nvSpPr>
          <p:cNvPr id="41" name="Google Shape;41;p2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3" name="Google Shape;43;p2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2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2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49" name="Shape 49"/>
        <p:cNvGrpSpPr/>
        <p:nvPr/>
      </p:nvGrpSpPr>
      <p:grpSpPr>
        <a:xfrm>
          <a:off x="0" y="0"/>
          <a:ext cx="0" cy="0"/>
          <a:chOff x="0" y="0"/>
          <a:chExt cx="0" cy="0"/>
        </a:xfrm>
      </p:grpSpPr>
      <p:sp>
        <p:nvSpPr>
          <p:cNvPr id="50" name="Google Shape;5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54" name="Shape 54"/>
        <p:cNvGrpSpPr/>
        <p:nvPr/>
      </p:nvGrpSpPr>
      <p:grpSpPr>
        <a:xfrm>
          <a:off x="0" y="0"/>
          <a:ext cx="0" cy="0"/>
          <a:chOff x="0" y="0"/>
          <a:chExt cx="0" cy="0"/>
        </a:xfrm>
      </p:grpSpPr>
      <p:sp>
        <p:nvSpPr>
          <p:cNvPr id="55" name="Google Shape;55;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8" name="Shape 58"/>
        <p:cNvGrpSpPr/>
        <p:nvPr/>
      </p:nvGrpSpPr>
      <p:grpSpPr>
        <a:xfrm>
          <a:off x="0" y="0"/>
          <a:ext cx="0" cy="0"/>
          <a:chOff x="0" y="0"/>
          <a:chExt cx="0" cy="0"/>
        </a:xfrm>
      </p:grpSpPr>
      <p:sp>
        <p:nvSpPr>
          <p:cNvPr id="59" name="Google Shape;59;p2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65" name="Shape 65"/>
        <p:cNvGrpSpPr/>
        <p:nvPr/>
      </p:nvGrpSpPr>
      <p:grpSpPr>
        <a:xfrm>
          <a:off x="0" y="0"/>
          <a:ext cx="0" cy="0"/>
          <a:chOff x="0" y="0"/>
          <a:chExt cx="0" cy="0"/>
        </a:xfrm>
      </p:grpSpPr>
      <p:sp>
        <p:nvSpPr>
          <p:cNvPr id="66" name="Google Shape;66;p3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0"/>
          <p:cNvSpPr/>
          <p:nvPr>
            <p:ph idx="2" type="pic"/>
          </p:nvPr>
        </p:nvSpPr>
        <p:spPr>
          <a:xfrm>
            <a:off x="5183188" y="987425"/>
            <a:ext cx="6172200" cy="4873625"/>
          </a:xfrm>
          <a:prstGeom prst="rect">
            <a:avLst/>
          </a:prstGeom>
          <a:noFill/>
          <a:ln>
            <a:noFill/>
          </a:ln>
        </p:spPr>
      </p:sp>
      <p:sp>
        <p:nvSpPr>
          <p:cNvPr id="68" name="Google Shape;68;p3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4" name="Shape 84"/>
        <p:cNvGrpSpPr/>
        <p:nvPr/>
      </p:nvGrpSpPr>
      <p:grpSpPr>
        <a:xfrm>
          <a:off x="0" y="0"/>
          <a:ext cx="0" cy="0"/>
          <a:chOff x="0" y="0"/>
          <a:chExt cx="0" cy="0"/>
        </a:xfrm>
      </p:grpSpPr>
      <p:sp>
        <p:nvSpPr>
          <p:cNvPr id="85" name="Google Shape;85;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8" name="Google Shape;88;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888888"/>
              </a:buClr>
              <a:buSzPts val="1400"/>
              <a:buFont typeface="Calibri"/>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Clr>
                <a:schemeClr val="dk1"/>
              </a:buClr>
              <a:buSzPts val="1400"/>
              <a:buFont typeface="Calibri"/>
              <a:buNone/>
              <a:defRPr b="0" i="0" sz="1800" u="none" cap="none" strike="noStrike">
                <a:solidFill>
                  <a:schemeClr val="dk1"/>
                </a:solidFill>
                <a:latin typeface="Calibri"/>
                <a:ea typeface="Calibri"/>
                <a:cs typeface="Calibri"/>
                <a:sym typeface="Calibri"/>
              </a:defRPr>
            </a:lvl9pPr>
          </a:lstStyle>
          <a:p/>
        </p:txBody>
      </p:sp>
      <p:sp>
        <p:nvSpPr>
          <p:cNvPr id="89" name="Google Shape;89;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1pPr>
            <a:lvl2pPr indent="0" lvl="1"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2pPr>
            <a:lvl3pPr indent="0" lvl="2"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3pPr>
            <a:lvl4pPr indent="0" lvl="3"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4pPr>
            <a:lvl5pPr indent="0" lvl="4"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5pPr>
            <a:lvl6pPr indent="0" lvl="5"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6pPr>
            <a:lvl7pPr indent="0" lvl="6"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7pPr>
            <a:lvl8pPr indent="0" lvl="7"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8pPr>
            <a:lvl9pPr indent="0" lvl="8" marL="0" marR="0" rtl="0" algn="r">
              <a:spcBef>
                <a:spcPts val="0"/>
              </a:spcBef>
              <a:spcAft>
                <a:spcPts val="0"/>
              </a:spcAft>
              <a:buClr>
                <a:srgbClr val="888888"/>
              </a:buClr>
              <a:buSzPts val="1200"/>
              <a:buFont typeface="Calibri"/>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3" name="Shape 163"/>
        <p:cNvGrpSpPr/>
        <p:nvPr/>
      </p:nvGrpSpPr>
      <p:grpSpPr>
        <a:xfrm>
          <a:off x="0" y="0"/>
          <a:ext cx="0" cy="0"/>
          <a:chOff x="0" y="0"/>
          <a:chExt cx="0" cy="0"/>
        </a:xfrm>
      </p:grpSpPr>
      <p:sp>
        <p:nvSpPr>
          <p:cNvPr id="164" name="Google Shape;164;p1"/>
          <p:cNvSpPr txBox="1"/>
          <p:nvPr>
            <p:ph type="title"/>
          </p:nvPr>
        </p:nvSpPr>
        <p:spPr>
          <a:xfrm>
            <a:off x="1036948" y="2300139"/>
            <a:ext cx="10316852" cy="79514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24591"/>
              </a:buClr>
              <a:buSzPts val="4400"/>
              <a:buFont typeface="Calibri"/>
              <a:buNone/>
            </a:pPr>
            <a:r>
              <a:rPr b="1" lang="en-GB">
                <a:solidFill>
                  <a:srgbClr val="124591"/>
                </a:solidFill>
              </a:rPr>
              <a:t>Innovation Project Management Course</a:t>
            </a:r>
            <a:endParaRPr/>
          </a:p>
        </p:txBody>
      </p:sp>
      <p:sp>
        <p:nvSpPr>
          <p:cNvPr id="165" name="Google Shape;165;p1"/>
          <p:cNvSpPr txBox="1"/>
          <p:nvPr>
            <p:ph idx="1" type="body"/>
          </p:nvPr>
        </p:nvSpPr>
        <p:spPr>
          <a:xfrm>
            <a:off x="1366886" y="3165050"/>
            <a:ext cx="10316852" cy="104012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en-GB"/>
              <a:t>Stage 3: Design</a:t>
            </a:r>
            <a:endParaRPr b="1"/>
          </a:p>
          <a:p>
            <a:pPr indent="0" lvl="0" marL="0" rtl="0" algn="ctr">
              <a:lnSpc>
                <a:spcPct val="90000"/>
              </a:lnSpc>
              <a:spcBef>
                <a:spcPts val="1000"/>
              </a:spcBef>
              <a:spcAft>
                <a:spcPts val="0"/>
              </a:spcAft>
              <a:buClr>
                <a:schemeClr val="dk1"/>
              </a:buClr>
              <a:buSzPts val="2800"/>
              <a:buNone/>
            </a:pPr>
            <a:r>
              <a:rPr lang="en-GB"/>
              <a:t>Lukáš Melecký &amp; Michaela Staníčková</a:t>
            </a:r>
            <a:endParaRPr/>
          </a:p>
          <a:p>
            <a:pPr indent="0" lvl="0" marL="0" rtl="0" algn="ctr">
              <a:lnSpc>
                <a:spcPct val="90000"/>
              </a:lnSpc>
              <a:spcBef>
                <a:spcPts val="1000"/>
              </a:spcBef>
              <a:spcAft>
                <a:spcPts val="0"/>
              </a:spcAft>
              <a:buClr>
                <a:schemeClr val="dk1"/>
              </a:buClr>
              <a:buSzPts val="2800"/>
              <a:buNone/>
            </a:pPr>
            <a:r>
              <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2" name="Shape 232"/>
        <p:cNvGrpSpPr/>
        <p:nvPr/>
      </p:nvGrpSpPr>
      <p:grpSpPr>
        <a:xfrm>
          <a:off x="0" y="0"/>
          <a:ext cx="0" cy="0"/>
          <a:chOff x="0" y="0"/>
          <a:chExt cx="0" cy="0"/>
        </a:xfrm>
      </p:grpSpPr>
      <p:sp>
        <p:nvSpPr>
          <p:cNvPr id="233" name="Google Shape;233;p10"/>
          <p:cNvSpPr txBox="1"/>
          <p:nvPr>
            <p:ph type="title"/>
          </p:nvPr>
        </p:nvSpPr>
        <p:spPr>
          <a:xfrm>
            <a:off x="7019778" y="168506"/>
            <a:ext cx="4157210" cy="76303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124591"/>
              </a:buClr>
              <a:buSzPts val="3600"/>
              <a:buFont typeface="Calibri"/>
              <a:buNone/>
            </a:pPr>
            <a:r>
              <a:rPr b="1" lang="en-GB" sz="3600">
                <a:solidFill>
                  <a:srgbClr val="124591"/>
                </a:solidFill>
              </a:rPr>
              <a:t>Design Stage Features</a:t>
            </a:r>
            <a:endParaRPr b="1" sz="3600">
              <a:solidFill>
                <a:srgbClr val="124591"/>
              </a:solidFill>
            </a:endParaRPr>
          </a:p>
        </p:txBody>
      </p:sp>
      <p:sp>
        <p:nvSpPr>
          <p:cNvPr id="234" name="Google Shape;234;p10"/>
          <p:cNvSpPr txBox="1"/>
          <p:nvPr>
            <p:ph idx="1" type="body"/>
          </p:nvPr>
        </p:nvSpPr>
        <p:spPr>
          <a:xfrm>
            <a:off x="935501" y="1115663"/>
            <a:ext cx="10403059" cy="5045986"/>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124591"/>
              </a:buClr>
              <a:buSzPts val="2800"/>
              <a:buNone/>
            </a:pPr>
            <a:r>
              <a:rPr b="1" lang="en-GB">
                <a:solidFill>
                  <a:srgbClr val="124591"/>
                </a:solidFill>
              </a:rPr>
              <a:t>5. Resources</a:t>
            </a:r>
            <a:endParaRPr/>
          </a:p>
          <a:p>
            <a:pPr indent="-228600" lvl="0" marL="228600" rtl="0" algn="just">
              <a:lnSpc>
                <a:spcPct val="90000"/>
              </a:lnSpc>
              <a:spcBef>
                <a:spcPts val="1000"/>
              </a:spcBef>
              <a:spcAft>
                <a:spcPts val="0"/>
              </a:spcAft>
              <a:buClr>
                <a:schemeClr val="dk1"/>
              </a:buClr>
              <a:buSzPts val="2400"/>
              <a:buChar char="•"/>
            </a:pPr>
            <a:r>
              <a:rPr lang="en-GB" sz="2400"/>
              <a:t>Resources can be </a:t>
            </a:r>
            <a:r>
              <a:rPr b="1" lang="en-GB" sz="2400"/>
              <a:t>people</a:t>
            </a:r>
            <a:r>
              <a:rPr lang="en-GB" sz="2400"/>
              <a:t>,</a:t>
            </a:r>
            <a:r>
              <a:rPr b="1" lang="en-GB" sz="2400"/>
              <a:t> equipment</a:t>
            </a:r>
            <a:r>
              <a:rPr lang="en-GB" sz="2400"/>
              <a:t>,</a:t>
            </a:r>
            <a:r>
              <a:rPr b="1" lang="en-GB" sz="2400"/>
              <a:t> place</a:t>
            </a:r>
            <a:r>
              <a:rPr lang="en-GB" sz="2400"/>
              <a:t>,</a:t>
            </a:r>
            <a:r>
              <a:rPr b="1" lang="en-GB" sz="2400"/>
              <a:t> money </a:t>
            </a:r>
            <a:r>
              <a:rPr lang="en-GB" sz="2400"/>
              <a:t>or</a:t>
            </a:r>
            <a:r>
              <a:rPr b="1" lang="en-GB" sz="2400"/>
              <a:t> anything else</a:t>
            </a:r>
            <a:r>
              <a:rPr lang="en-GB" sz="2400"/>
              <a:t> that</a:t>
            </a:r>
            <a:br>
              <a:rPr lang="en-GB" sz="2400"/>
            </a:br>
            <a:r>
              <a:rPr lang="en-GB" sz="2400"/>
              <a:t> you need to do all of the activities that you planned for. </a:t>
            </a:r>
            <a:endParaRPr/>
          </a:p>
          <a:p>
            <a:pPr indent="-228600" lvl="0" marL="228600" rtl="0" algn="just">
              <a:lnSpc>
                <a:spcPct val="90000"/>
              </a:lnSpc>
              <a:spcBef>
                <a:spcPts val="1000"/>
              </a:spcBef>
              <a:spcAft>
                <a:spcPts val="0"/>
              </a:spcAft>
              <a:buClr>
                <a:schemeClr val="dk1"/>
              </a:buClr>
              <a:buSzPts val="2400"/>
              <a:buChar char="•"/>
            </a:pPr>
            <a:r>
              <a:rPr lang="en-GB" sz="2400"/>
              <a:t>Every activity in your activity list needs to have resources assigned to it. </a:t>
            </a:r>
            <a:endParaRPr/>
          </a:p>
          <a:p>
            <a:pPr indent="-228600" lvl="0" marL="228600" rtl="0" algn="just">
              <a:lnSpc>
                <a:spcPct val="90000"/>
              </a:lnSpc>
              <a:spcBef>
                <a:spcPts val="1000"/>
              </a:spcBef>
              <a:spcAft>
                <a:spcPts val="0"/>
              </a:spcAft>
              <a:buClr>
                <a:schemeClr val="dk1"/>
              </a:buClr>
              <a:buSzPts val="2400"/>
              <a:buChar char="•"/>
            </a:pPr>
            <a:r>
              <a:rPr b="1" lang="en-GB" sz="2400"/>
              <a:t>Resource availability</a:t>
            </a:r>
            <a:r>
              <a:rPr lang="en-GB" sz="2400"/>
              <a:t> includes information about what resources you can use on your project when they are available to you and the conditions </a:t>
            </a:r>
            <a:br>
              <a:rPr lang="en-GB" sz="2400"/>
            </a:br>
            <a:r>
              <a:rPr lang="en-GB" sz="2400"/>
              <a:t>of their availability. </a:t>
            </a:r>
            <a:endParaRPr/>
          </a:p>
          <a:p>
            <a:pPr indent="-228600" lvl="0" marL="228600" rtl="0" algn="just">
              <a:lnSpc>
                <a:spcPct val="90000"/>
              </a:lnSpc>
              <a:spcBef>
                <a:spcPts val="1000"/>
              </a:spcBef>
              <a:spcAft>
                <a:spcPts val="0"/>
              </a:spcAft>
              <a:buClr>
                <a:schemeClr val="dk1"/>
              </a:buClr>
              <a:buSzPts val="2400"/>
              <a:buChar char="•"/>
            </a:pPr>
            <a:r>
              <a:rPr b="1" lang="en-GB" sz="2400">
                <a:solidFill>
                  <a:srgbClr val="C00000"/>
                </a:solidFill>
              </a:rPr>
              <a:t>Are our resources adequate and suitable?  </a:t>
            </a:r>
            <a:endParaRPr/>
          </a:p>
          <a:p>
            <a:pPr indent="-228600" lvl="0" marL="228600" rtl="0" algn="just">
              <a:lnSpc>
                <a:spcPct val="90000"/>
              </a:lnSpc>
              <a:spcBef>
                <a:spcPts val="1000"/>
              </a:spcBef>
              <a:spcAft>
                <a:spcPts val="0"/>
              </a:spcAft>
              <a:buClr>
                <a:schemeClr val="dk1"/>
              </a:buClr>
              <a:buSzPts val="2400"/>
              <a:buChar char="•"/>
            </a:pPr>
            <a:r>
              <a:rPr lang="en-GB" sz="2400"/>
              <a:t>The </a:t>
            </a:r>
            <a:r>
              <a:rPr b="1" lang="en-GB" sz="2400"/>
              <a:t>resource analysis</a:t>
            </a:r>
            <a:r>
              <a:rPr lang="en-GB" sz="2400"/>
              <a:t> is a strategic planning tool which considers:</a:t>
            </a:r>
            <a:endParaRPr/>
          </a:p>
          <a:p>
            <a:pPr indent="-228600" lvl="1" marL="685800" rtl="0" algn="just">
              <a:lnSpc>
                <a:spcPct val="90000"/>
              </a:lnSpc>
              <a:spcBef>
                <a:spcPts val="500"/>
              </a:spcBef>
              <a:spcAft>
                <a:spcPts val="0"/>
              </a:spcAft>
              <a:buClr>
                <a:schemeClr val="dk1"/>
              </a:buClr>
              <a:buSzPts val="2000"/>
              <a:buChar char="•"/>
            </a:pPr>
            <a:r>
              <a:rPr lang="en-GB" sz="2000"/>
              <a:t>Resources required to support particular strategies, and those needed to gain “</a:t>
            </a:r>
            <a:r>
              <a:rPr lang="en-GB" sz="2000">
                <a:solidFill>
                  <a:srgbClr val="124591"/>
                </a:solidFill>
              </a:rPr>
              <a:t>competitive” advantage</a:t>
            </a:r>
            <a:r>
              <a:rPr lang="en-GB" sz="2000"/>
              <a:t>.</a:t>
            </a:r>
            <a:endParaRPr/>
          </a:p>
          <a:p>
            <a:pPr indent="-228600" lvl="1" marL="685800" rtl="0" algn="just">
              <a:lnSpc>
                <a:spcPct val="90000"/>
              </a:lnSpc>
              <a:spcBef>
                <a:spcPts val="500"/>
              </a:spcBef>
              <a:spcAft>
                <a:spcPts val="0"/>
              </a:spcAft>
              <a:buClr>
                <a:schemeClr val="dk1"/>
              </a:buClr>
              <a:buSzPts val="2000"/>
              <a:buChar char="•"/>
            </a:pPr>
            <a:r>
              <a:rPr lang="en-GB" sz="2000">
                <a:solidFill>
                  <a:srgbClr val="124591"/>
                </a:solidFill>
              </a:rPr>
              <a:t>Required competencies </a:t>
            </a:r>
            <a:r>
              <a:rPr lang="en-GB" sz="2000"/>
              <a:t>to effectively use those resources.  </a:t>
            </a:r>
            <a:endParaRPr/>
          </a:p>
          <a:p>
            <a:pPr indent="0" lvl="1" marL="457200" rtl="0" algn="just">
              <a:lnSpc>
                <a:spcPct val="100000"/>
              </a:lnSpc>
              <a:spcBef>
                <a:spcPts val="500"/>
              </a:spcBef>
              <a:spcAft>
                <a:spcPts val="0"/>
              </a:spcAft>
              <a:buClr>
                <a:schemeClr val="dk1"/>
              </a:buClr>
              <a:buSzPts val="1600"/>
              <a:buNone/>
            </a:pPr>
            <a:r>
              <a:t/>
            </a:r>
            <a:endParaRPr b="1" sz="1600"/>
          </a:p>
          <a:p>
            <a:pPr indent="0" lvl="0" marL="0" rtl="0" algn="just">
              <a:lnSpc>
                <a:spcPct val="100000"/>
              </a:lnSpc>
              <a:spcBef>
                <a:spcPts val="1000"/>
              </a:spcBef>
              <a:spcAft>
                <a:spcPts val="0"/>
              </a:spcAft>
              <a:buClr>
                <a:schemeClr val="dk1"/>
              </a:buClr>
              <a:buSzPts val="2000"/>
              <a:buNone/>
            </a:pPr>
            <a:r>
              <a:t/>
            </a:r>
            <a:endParaRPr sz="2000"/>
          </a:p>
        </p:txBody>
      </p:sp>
      <p:sp>
        <p:nvSpPr>
          <p:cNvPr id="235" name="Google Shape;235;p10"/>
          <p:cNvSpPr/>
          <p:nvPr/>
        </p:nvSpPr>
        <p:spPr>
          <a:xfrm>
            <a:off x="8979487" y="5416060"/>
            <a:ext cx="2197501" cy="613859"/>
          </a:xfrm>
          <a:prstGeom prst="homePlate">
            <a:avLst>
              <a:gd fmla="val 50000" name="adj"/>
            </a:avLst>
          </a:prstGeom>
          <a:solidFill>
            <a:srgbClr val="D8E2F3"/>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chemeClr val="dk1"/>
                </a:solidFill>
                <a:latin typeface="Calibri"/>
                <a:ea typeface="Calibri"/>
                <a:cs typeface="Calibri"/>
                <a:sym typeface="Calibri"/>
              </a:rPr>
              <a:t>Make a Resource Plan.</a:t>
            </a:r>
            <a:endParaRPr b="0" i="0" sz="2000" u="none" cap="none" strike="noStrike">
              <a:solidFill>
                <a:schemeClr val="dk1"/>
              </a:solidFill>
              <a:latin typeface="Calibri"/>
              <a:ea typeface="Calibri"/>
              <a:cs typeface="Calibri"/>
              <a:sym typeface="Calibri"/>
            </a:endParaRPr>
          </a:p>
        </p:txBody>
      </p:sp>
      <p:sp>
        <p:nvSpPr>
          <p:cNvPr id="236" name="Google Shape;236;p10"/>
          <p:cNvSpPr/>
          <p:nvPr/>
        </p:nvSpPr>
        <p:spPr>
          <a:xfrm flipH="1">
            <a:off x="8926639" y="3813589"/>
            <a:ext cx="2197500" cy="642509"/>
          </a:xfrm>
          <a:prstGeom prst="homePlate">
            <a:avLst>
              <a:gd fmla="val 50000" name="adj"/>
            </a:avLst>
          </a:prstGeom>
          <a:solidFill>
            <a:srgbClr val="D8E2F3"/>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chemeClr val="dk1"/>
                </a:solidFill>
                <a:latin typeface="Calibri"/>
                <a:ea typeface="Calibri"/>
                <a:cs typeface="Calibri"/>
                <a:sym typeface="Calibri"/>
              </a:rPr>
              <a:t>Make a Resource Analysis.</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1" name="Shape 241"/>
        <p:cNvGrpSpPr/>
        <p:nvPr/>
      </p:nvGrpSpPr>
      <p:grpSpPr>
        <a:xfrm>
          <a:off x="0" y="0"/>
          <a:ext cx="0" cy="0"/>
          <a:chOff x="0" y="0"/>
          <a:chExt cx="0" cy="0"/>
        </a:xfrm>
      </p:grpSpPr>
      <p:sp>
        <p:nvSpPr>
          <p:cNvPr id="242" name="Google Shape;242;p11"/>
          <p:cNvSpPr txBox="1"/>
          <p:nvPr>
            <p:ph type="title"/>
          </p:nvPr>
        </p:nvSpPr>
        <p:spPr>
          <a:xfrm>
            <a:off x="7033846" y="175540"/>
            <a:ext cx="4164244" cy="76303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124591"/>
              </a:buClr>
              <a:buSzPts val="3600"/>
              <a:buFont typeface="Calibri"/>
              <a:buNone/>
            </a:pPr>
            <a:r>
              <a:rPr b="1" lang="en-GB" sz="3600">
                <a:solidFill>
                  <a:srgbClr val="124591"/>
                </a:solidFill>
              </a:rPr>
              <a:t>Design Stage Features</a:t>
            </a:r>
            <a:endParaRPr b="1" sz="3600">
              <a:solidFill>
                <a:srgbClr val="124591"/>
              </a:solidFill>
            </a:endParaRPr>
          </a:p>
        </p:txBody>
      </p:sp>
      <p:sp>
        <p:nvSpPr>
          <p:cNvPr id="243" name="Google Shape;243;p11"/>
          <p:cNvSpPr txBox="1"/>
          <p:nvPr>
            <p:ph idx="1" type="body"/>
          </p:nvPr>
        </p:nvSpPr>
        <p:spPr>
          <a:xfrm>
            <a:off x="936928" y="1007045"/>
            <a:ext cx="10436800" cy="523901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124591"/>
              </a:buClr>
              <a:buSzPts val="2800"/>
              <a:buNone/>
            </a:pPr>
            <a:r>
              <a:rPr b="1" lang="en-GB">
                <a:solidFill>
                  <a:srgbClr val="124591"/>
                </a:solidFill>
              </a:rPr>
              <a:t>6. Risk Assessment </a:t>
            </a:r>
            <a:endParaRPr/>
          </a:p>
          <a:p>
            <a:pPr indent="-228600" lvl="0" marL="228600" rtl="0" algn="just">
              <a:lnSpc>
                <a:spcPct val="100000"/>
              </a:lnSpc>
              <a:spcBef>
                <a:spcPts val="0"/>
              </a:spcBef>
              <a:spcAft>
                <a:spcPts val="0"/>
              </a:spcAft>
              <a:buClr>
                <a:schemeClr val="dk1"/>
              </a:buClr>
              <a:buSzPts val="2100"/>
              <a:buChar char="•"/>
            </a:pPr>
            <a:r>
              <a:rPr b="1" lang="en-GB" sz="2100">
                <a:solidFill>
                  <a:srgbClr val="124591"/>
                </a:solidFill>
              </a:rPr>
              <a:t>A risk</a:t>
            </a:r>
            <a:r>
              <a:rPr lang="en-GB" sz="2100">
                <a:solidFill>
                  <a:srgbClr val="124591"/>
                </a:solidFill>
              </a:rPr>
              <a:t> </a:t>
            </a:r>
            <a:r>
              <a:rPr lang="en-GB" sz="2100"/>
              <a:t>is anything that could potentially impact your project’s timeline, performance</a:t>
            </a:r>
            <a:br>
              <a:rPr lang="en-GB" sz="2100"/>
            </a:br>
            <a:r>
              <a:rPr lang="en-GB" sz="2100"/>
              <a:t>or budget. </a:t>
            </a:r>
            <a:endParaRPr b="1" sz="2100"/>
          </a:p>
          <a:p>
            <a:pPr indent="-228600" lvl="0" marL="228600" rtl="0" algn="just">
              <a:lnSpc>
                <a:spcPct val="100000"/>
              </a:lnSpc>
              <a:spcBef>
                <a:spcPts val="600"/>
              </a:spcBef>
              <a:spcAft>
                <a:spcPts val="0"/>
              </a:spcAft>
              <a:buClr>
                <a:schemeClr val="dk1"/>
              </a:buClr>
              <a:buSzPts val="2100"/>
              <a:buChar char="•"/>
            </a:pPr>
            <a:r>
              <a:rPr b="1" lang="en-GB" sz="2100">
                <a:solidFill>
                  <a:srgbClr val="124591"/>
                </a:solidFill>
              </a:rPr>
              <a:t>Risk</a:t>
            </a:r>
            <a:r>
              <a:rPr lang="en-GB" sz="2100">
                <a:solidFill>
                  <a:srgbClr val="124591"/>
                </a:solidFill>
              </a:rPr>
              <a:t> </a:t>
            </a:r>
            <a:r>
              <a:rPr b="1" lang="en-GB" sz="2100">
                <a:solidFill>
                  <a:srgbClr val="124591"/>
                </a:solidFill>
              </a:rPr>
              <a:t>assessment</a:t>
            </a:r>
            <a:r>
              <a:rPr lang="en-GB" sz="2100">
                <a:solidFill>
                  <a:srgbClr val="124591"/>
                </a:solidFill>
              </a:rPr>
              <a:t> </a:t>
            </a:r>
            <a:r>
              <a:rPr lang="en-GB" sz="2100"/>
              <a:t>is a systematic process of identifying hazards and evaluating any associated risks within a workplace, then implementing reasonable control measures to remove </a:t>
            </a:r>
            <a:br>
              <a:rPr lang="en-GB" sz="2100"/>
            </a:br>
            <a:r>
              <a:rPr lang="en-GB" sz="2100"/>
              <a:t>or reduce them. </a:t>
            </a:r>
            <a:endParaRPr/>
          </a:p>
          <a:p>
            <a:pPr indent="-228600" lvl="0" marL="228600" rtl="0" algn="just">
              <a:lnSpc>
                <a:spcPct val="100000"/>
              </a:lnSpc>
              <a:spcBef>
                <a:spcPts val="600"/>
              </a:spcBef>
              <a:spcAft>
                <a:spcPts val="0"/>
              </a:spcAft>
              <a:buClr>
                <a:schemeClr val="dk1"/>
              </a:buClr>
              <a:buSzPts val="2100"/>
              <a:buChar char="•"/>
            </a:pPr>
            <a:r>
              <a:rPr b="1" lang="en-GB" sz="2100">
                <a:solidFill>
                  <a:srgbClr val="124591"/>
                </a:solidFill>
              </a:rPr>
              <a:t>Project risk management</a:t>
            </a:r>
            <a:r>
              <a:rPr lang="en-GB" sz="2100">
                <a:solidFill>
                  <a:srgbClr val="124591"/>
                </a:solidFill>
              </a:rPr>
              <a:t> </a:t>
            </a:r>
            <a:r>
              <a:rPr lang="en-GB" sz="2100"/>
              <a:t>is the process of identifying, analysing and then responding to any risk that arises over the life cycle of a project to help the project remain on track and meet its goal. </a:t>
            </a:r>
            <a:endParaRPr b="1" sz="2100"/>
          </a:p>
          <a:p>
            <a:pPr indent="-228600" lvl="0" marL="228600" rtl="0" algn="just">
              <a:lnSpc>
                <a:spcPct val="100000"/>
              </a:lnSpc>
              <a:spcBef>
                <a:spcPts val="600"/>
              </a:spcBef>
              <a:spcAft>
                <a:spcPts val="0"/>
              </a:spcAft>
              <a:buClr>
                <a:schemeClr val="dk1"/>
              </a:buClr>
              <a:buSzPts val="2100"/>
              <a:buChar char="•"/>
            </a:pPr>
            <a:r>
              <a:rPr b="1" lang="en-GB" sz="2100">
                <a:solidFill>
                  <a:srgbClr val="C00000"/>
                </a:solidFill>
              </a:rPr>
              <a:t>When and how can you improve your risk identification?</a:t>
            </a:r>
            <a:r>
              <a:rPr lang="en-GB" sz="2100">
                <a:solidFill>
                  <a:srgbClr val="C00000"/>
                </a:solidFill>
              </a:rPr>
              <a:t> </a:t>
            </a:r>
            <a:endParaRPr/>
          </a:p>
          <a:p>
            <a:pPr indent="-228600" lvl="1" marL="685800" rtl="0" algn="just">
              <a:lnSpc>
                <a:spcPct val="90000"/>
              </a:lnSpc>
              <a:spcBef>
                <a:spcPts val="600"/>
              </a:spcBef>
              <a:spcAft>
                <a:spcPts val="0"/>
              </a:spcAft>
              <a:buClr>
                <a:schemeClr val="dk1"/>
              </a:buClr>
              <a:buSzPts val="1800"/>
              <a:buChar char="•"/>
            </a:pPr>
            <a:r>
              <a:rPr lang="en-GB" sz="1800"/>
              <a:t>Early in the project.</a:t>
            </a:r>
            <a:endParaRPr/>
          </a:p>
          <a:p>
            <a:pPr indent="-228600" lvl="1" marL="685800" rtl="0" algn="just">
              <a:lnSpc>
                <a:spcPct val="90000"/>
              </a:lnSpc>
              <a:spcBef>
                <a:spcPts val="600"/>
              </a:spcBef>
              <a:spcAft>
                <a:spcPts val="0"/>
              </a:spcAft>
              <a:buClr>
                <a:schemeClr val="dk1"/>
              </a:buClr>
              <a:buSzPts val="1800"/>
              <a:buChar char="•"/>
            </a:pPr>
            <a:r>
              <a:rPr lang="en-GB" sz="1800"/>
              <a:t>In an iterative manner.</a:t>
            </a:r>
            <a:endParaRPr/>
          </a:p>
          <a:p>
            <a:pPr indent="-228600" lvl="1" marL="685800" rtl="0" algn="just">
              <a:lnSpc>
                <a:spcPct val="90000"/>
              </a:lnSpc>
              <a:spcBef>
                <a:spcPts val="600"/>
              </a:spcBef>
              <a:spcAft>
                <a:spcPts val="0"/>
              </a:spcAft>
              <a:buClr>
                <a:schemeClr val="dk1"/>
              </a:buClr>
              <a:buSzPts val="1800"/>
              <a:buChar char="•"/>
            </a:pPr>
            <a:r>
              <a:rPr lang="en-GB" sz="1800"/>
              <a:t>On a consistent frequency such as weekly.</a:t>
            </a:r>
            <a:endParaRPr/>
          </a:p>
          <a:p>
            <a:pPr indent="-228600" lvl="1" marL="685800" rtl="0" algn="just">
              <a:lnSpc>
                <a:spcPct val="90000"/>
              </a:lnSpc>
              <a:spcBef>
                <a:spcPts val="600"/>
              </a:spcBef>
              <a:spcAft>
                <a:spcPts val="0"/>
              </a:spcAft>
              <a:buClr>
                <a:schemeClr val="dk1"/>
              </a:buClr>
              <a:buSzPts val="1800"/>
              <a:buChar char="•"/>
            </a:pPr>
            <a:r>
              <a:rPr lang="en-GB" sz="1800"/>
              <a:t>When change control is performed.</a:t>
            </a:r>
            <a:endParaRPr/>
          </a:p>
          <a:p>
            <a:pPr indent="-228600" lvl="1" marL="685800" rtl="0" algn="just">
              <a:lnSpc>
                <a:spcPct val="90000"/>
              </a:lnSpc>
              <a:spcBef>
                <a:spcPts val="600"/>
              </a:spcBef>
              <a:spcAft>
                <a:spcPts val="0"/>
              </a:spcAft>
              <a:buClr>
                <a:schemeClr val="dk1"/>
              </a:buClr>
              <a:buSzPts val="1800"/>
              <a:buChar char="•"/>
            </a:pPr>
            <a:r>
              <a:rPr lang="en-GB" sz="1800"/>
              <a:t>When major milestones are reached.</a:t>
            </a:r>
            <a:endParaRPr sz="2000"/>
          </a:p>
        </p:txBody>
      </p:sp>
      <p:pic>
        <p:nvPicPr>
          <p:cNvPr descr="Free photos of Risk" id="244" name="Google Shape;244;p11"/>
          <p:cNvPicPr preferRelativeResize="0"/>
          <p:nvPr/>
        </p:nvPicPr>
        <p:blipFill rotWithShape="1">
          <a:blip r:embed="rId4">
            <a:alphaModFix/>
          </a:blip>
          <a:srcRect b="0" l="0" r="0" t="0"/>
          <a:stretch/>
        </p:blipFill>
        <p:spPr>
          <a:xfrm>
            <a:off x="8219304" y="4192172"/>
            <a:ext cx="2978786" cy="1985857"/>
          </a:xfrm>
          <a:prstGeom prst="rect">
            <a:avLst/>
          </a:prstGeom>
          <a:noFill/>
          <a:ln>
            <a:noFill/>
          </a:ln>
          <a:effectLst>
            <a:outerShdw blurRad="190500" rotWithShape="0" algn="tl">
              <a:srgbClr val="000000">
                <a:alpha val="69803"/>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9" name="Shape 249"/>
        <p:cNvGrpSpPr/>
        <p:nvPr/>
      </p:nvGrpSpPr>
      <p:grpSpPr>
        <a:xfrm>
          <a:off x="0" y="0"/>
          <a:ext cx="0" cy="0"/>
          <a:chOff x="0" y="0"/>
          <a:chExt cx="0" cy="0"/>
        </a:xfrm>
      </p:grpSpPr>
      <p:sp>
        <p:nvSpPr>
          <p:cNvPr id="250" name="Google Shape;250;p12"/>
          <p:cNvSpPr txBox="1"/>
          <p:nvPr>
            <p:ph type="title"/>
          </p:nvPr>
        </p:nvSpPr>
        <p:spPr>
          <a:xfrm>
            <a:off x="7019778" y="119269"/>
            <a:ext cx="4178312" cy="76303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124591"/>
              </a:buClr>
              <a:buSzPts val="3600"/>
              <a:buFont typeface="Calibri"/>
              <a:buNone/>
            </a:pPr>
            <a:r>
              <a:rPr b="1" lang="en-GB" sz="3600">
                <a:solidFill>
                  <a:srgbClr val="124591"/>
                </a:solidFill>
              </a:rPr>
              <a:t>Design Stage Features</a:t>
            </a:r>
            <a:endParaRPr b="1" sz="3600">
              <a:solidFill>
                <a:srgbClr val="124591"/>
              </a:solidFill>
            </a:endParaRPr>
          </a:p>
        </p:txBody>
      </p:sp>
      <p:sp>
        <p:nvSpPr>
          <p:cNvPr id="251" name="Google Shape;251;p12"/>
          <p:cNvSpPr txBox="1"/>
          <p:nvPr>
            <p:ph idx="1" type="body"/>
          </p:nvPr>
        </p:nvSpPr>
        <p:spPr>
          <a:xfrm>
            <a:off x="921434" y="949570"/>
            <a:ext cx="10424160" cy="5247248"/>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124591"/>
              </a:buClr>
              <a:buSzPts val="2800"/>
              <a:buNone/>
            </a:pPr>
            <a:r>
              <a:rPr b="1" lang="en-GB">
                <a:solidFill>
                  <a:srgbClr val="124591"/>
                </a:solidFill>
              </a:rPr>
              <a:t>7. Communication</a:t>
            </a:r>
            <a:endParaRPr b="1">
              <a:solidFill>
                <a:srgbClr val="124591"/>
              </a:solidFill>
            </a:endParaRPr>
          </a:p>
          <a:p>
            <a:pPr indent="0" lvl="0" marL="0" rtl="0" algn="just">
              <a:lnSpc>
                <a:spcPct val="100000"/>
              </a:lnSpc>
              <a:spcBef>
                <a:spcPts val="0"/>
              </a:spcBef>
              <a:spcAft>
                <a:spcPts val="0"/>
              </a:spcAft>
              <a:buClr>
                <a:schemeClr val="dk1"/>
              </a:buClr>
              <a:buSzPts val="1400"/>
              <a:buNone/>
            </a:pPr>
            <a:r>
              <a:t/>
            </a:r>
            <a:endParaRPr b="1" sz="1400">
              <a:solidFill>
                <a:srgbClr val="124591"/>
              </a:solidFill>
            </a:endParaRPr>
          </a:p>
          <a:p>
            <a:pPr indent="-228600" lvl="0" marL="228600" rtl="0" algn="just">
              <a:lnSpc>
                <a:spcPct val="100000"/>
              </a:lnSpc>
              <a:spcBef>
                <a:spcPts val="600"/>
              </a:spcBef>
              <a:spcAft>
                <a:spcPts val="0"/>
              </a:spcAft>
              <a:buClr>
                <a:schemeClr val="dk1"/>
              </a:buClr>
              <a:buSzPts val="2000"/>
              <a:buChar char="•"/>
            </a:pPr>
            <a:r>
              <a:rPr lang="en-GB" sz="2000"/>
              <a:t>The success of a project largely </a:t>
            </a:r>
            <a:r>
              <a:rPr lang="en-GB" sz="2000">
                <a:solidFill>
                  <a:srgbClr val="124591"/>
                </a:solidFill>
              </a:rPr>
              <a:t>depends on the efficiency of its communication network</a:t>
            </a:r>
            <a:r>
              <a:rPr lang="en-GB" sz="2000"/>
              <a:t>. </a:t>
            </a:r>
            <a:endParaRPr/>
          </a:p>
          <a:p>
            <a:pPr indent="-228600" lvl="0" marL="228600" rtl="0" algn="just">
              <a:lnSpc>
                <a:spcPct val="100000"/>
              </a:lnSpc>
              <a:spcBef>
                <a:spcPts val="600"/>
              </a:spcBef>
              <a:spcAft>
                <a:spcPts val="0"/>
              </a:spcAft>
              <a:buClr>
                <a:schemeClr val="dk1"/>
              </a:buClr>
              <a:buSzPts val="2000"/>
              <a:buChar char="•"/>
            </a:pPr>
            <a:r>
              <a:rPr lang="en-GB" sz="2000"/>
              <a:t>Communication starts working from day one of the ventures and continues for the entire life span of the project.</a:t>
            </a:r>
            <a:endParaRPr/>
          </a:p>
          <a:p>
            <a:pPr indent="-228600" lvl="0" marL="228600" rtl="0" algn="just">
              <a:lnSpc>
                <a:spcPct val="100000"/>
              </a:lnSpc>
              <a:spcBef>
                <a:spcPts val="600"/>
              </a:spcBef>
              <a:spcAft>
                <a:spcPts val="0"/>
              </a:spcAft>
              <a:buClr>
                <a:schemeClr val="dk1"/>
              </a:buClr>
              <a:buSzPts val="2000"/>
              <a:buChar char="•"/>
            </a:pPr>
            <a:r>
              <a:rPr lang="en-GB" sz="2000"/>
              <a:t>Communication provides regular updates to notify the status of the project as well as its performance capacity. </a:t>
            </a:r>
            <a:endParaRPr/>
          </a:p>
          <a:p>
            <a:pPr indent="-228600" lvl="0" marL="228600" rtl="0" algn="just">
              <a:lnSpc>
                <a:spcPct val="100000"/>
              </a:lnSpc>
              <a:spcBef>
                <a:spcPts val="1600"/>
              </a:spcBef>
              <a:spcAft>
                <a:spcPts val="0"/>
              </a:spcAft>
              <a:buClr>
                <a:schemeClr val="dk1"/>
              </a:buClr>
              <a:buSzPts val="2200"/>
              <a:buChar char="•"/>
            </a:pPr>
            <a:r>
              <a:rPr b="1" lang="en-GB" sz="2200">
                <a:solidFill>
                  <a:srgbClr val="C00000"/>
                </a:solidFill>
              </a:rPr>
              <a:t>How can be an effective communication achieved? </a:t>
            </a:r>
            <a:endParaRPr/>
          </a:p>
          <a:p>
            <a:pPr indent="-228600" lvl="1" marL="685800" rtl="0" algn="just">
              <a:lnSpc>
                <a:spcPct val="90000"/>
              </a:lnSpc>
              <a:spcBef>
                <a:spcPts val="500"/>
              </a:spcBef>
              <a:spcAft>
                <a:spcPts val="0"/>
              </a:spcAft>
              <a:buClr>
                <a:schemeClr val="dk1"/>
              </a:buClr>
              <a:buSzPts val="2000"/>
              <a:buChar char="•"/>
            </a:pPr>
            <a:r>
              <a:rPr b="1" i="1" lang="en-GB" sz="2000">
                <a:solidFill>
                  <a:srgbClr val="124591"/>
                </a:solidFill>
              </a:rPr>
              <a:t>OBS</a:t>
            </a:r>
            <a:r>
              <a:rPr i="1" lang="en-GB" sz="2000"/>
              <a:t> </a:t>
            </a:r>
            <a:endParaRPr/>
          </a:p>
          <a:p>
            <a:pPr indent="-228600" lvl="2" marL="1143000" rtl="0" algn="just">
              <a:lnSpc>
                <a:spcPct val="90000"/>
              </a:lnSpc>
              <a:spcBef>
                <a:spcPts val="500"/>
              </a:spcBef>
              <a:spcAft>
                <a:spcPts val="0"/>
              </a:spcAft>
              <a:buClr>
                <a:schemeClr val="dk1"/>
              </a:buClr>
              <a:buSzPts val="1600"/>
              <a:buChar char="•"/>
            </a:pPr>
            <a:r>
              <a:rPr i="1" lang="en-GB" sz="1600"/>
              <a:t>Hierarchical model describing the </a:t>
            </a:r>
            <a:r>
              <a:rPr i="1" lang="en-GB" sz="1600">
                <a:solidFill>
                  <a:srgbClr val="124591"/>
                </a:solidFill>
              </a:rPr>
              <a:t>established organisational framework </a:t>
            </a:r>
            <a:r>
              <a:rPr i="1" lang="en-GB" sz="1600"/>
              <a:t>for project planning, resource management, time and expense tracking, cost allocation, revenue/profit reporting, and work management. </a:t>
            </a:r>
            <a:endParaRPr/>
          </a:p>
          <a:p>
            <a:pPr indent="-228600" lvl="2" marL="1143000" rtl="0" algn="just">
              <a:lnSpc>
                <a:spcPct val="90000"/>
              </a:lnSpc>
              <a:spcBef>
                <a:spcPts val="500"/>
              </a:spcBef>
              <a:spcAft>
                <a:spcPts val="0"/>
              </a:spcAft>
              <a:buClr>
                <a:schemeClr val="dk1"/>
              </a:buClr>
              <a:buSzPts val="1600"/>
              <a:buChar char="•"/>
            </a:pPr>
            <a:r>
              <a:rPr i="1" lang="en-GB" sz="1600"/>
              <a:t>Groups together similar project activities or “work packages” and relates them to the organisation’s structure. </a:t>
            </a:r>
            <a:endParaRPr/>
          </a:p>
          <a:p>
            <a:pPr indent="-228600" lvl="2" marL="1143000" rtl="0" algn="just">
              <a:lnSpc>
                <a:spcPct val="90000"/>
              </a:lnSpc>
              <a:spcBef>
                <a:spcPts val="500"/>
              </a:spcBef>
              <a:spcAft>
                <a:spcPts val="0"/>
              </a:spcAft>
              <a:buClr>
                <a:schemeClr val="dk1"/>
              </a:buClr>
              <a:buSzPts val="1600"/>
              <a:buChar char="•"/>
            </a:pPr>
            <a:r>
              <a:rPr i="1" lang="en-GB" sz="1600"/>
              <a:t>OBS is used to define the responsibilities for project management, cost reporting, billing, and budgeting and project control.</a:t>
            </a:r>
            <a:endParaRPr/>
          </a:p>
          <a:p>
            <a:pPr indent="-228600" lvl="1" marL="685800" rtl="0" algn="just">
              <a:lnSpc>
                <a:spcPct val="90000"/>
              </a:lnSpc>
              <a:spcBef>
                <a:spcPts val="500"/>
              </a:spcBef>
              <a:spcAft>
                <a:spcPts val="0"/>
              </a:spcAft>
              <a:buClr>
                <a:schemeClr val="dk1"/>
              </a:buClr>
              <a:buSzPts val="2000"/>
              <a:buChar char="•"/>
            </a:pPr>
            <a:r>
              <a:rPr b="1" i="1" lang="en-GB" sz="2000">
                <a:solidFill>
                  <a:srgbClr val="124591"/>
                </a:solidFill>
              </a:rPr>
              <a:t>OBS </a:t>
            </a:r>
            <a:r>
              <a:rPr b="1" lang="en-GB" sz="2000">
                <a:solidFill>
                  <a:srgbClr val="124591"/>
                </a:solidFill>
              </a:rPr>
              <a:t>helps to identify which employees or departments are responsible for completing specific tasks related to a project.</a:t>
            </a:r>
            <a:endParaRPr sz="2000">
              <a:solidFill>
                <a:srgbClr val="124591"/>
              </a:solidFill>
            </a:endParaRPr>
          </a:p>
          <a:p>
            <a:pPr indent="0" lvl="0" marL="0" rtl="0" algn="just">
              <a:lnSpc>
                <a:spcPct val="90000"/>
              </a:lnSpc>
              <a:spcBef>
                <a:spcPts val="1000"/>
              </a:spcBef>
              <a:spcAft>
                <a:spcPts val="0"/>
              </a:spcAft>
              <a:buClr>
                <a:schemeClr val="dk1"/>
              </a:buClr>
              <a:buSzPts val="2000"/>
              <a:buNone/>
            </a:pPr>
            <a:br>
              <a:rPr lang="en-GB" sz="2000"/>
            </a:br>
            <a:endParaRPr sz="2000"/>
          </a:p>
          <a:p>
            <a:pPr indent="0" lvl="0" marL="0" rtl="0" algn="just">
              <a:lnSpc>
                <a:spcPct val="100000"/>
              </a:lnSpc>
              <a:spcBef>
                <a:spcPts val="1000"/>
              </a:spcBef>
              <a:spcAft>
                <a:spcPts val="0"/>
              </a:spcAft>
              <a:buClr>
                <a:schemeClr val="dk1"/>
              </a:buClr>
              <a:buSzPts val="2000"/>
              <a:buNone/>
            </a:pPr>
            <a:r>
              <a:t/>
            </a:r>
            <a:endParaRPr sz="2000"/>
          </a:p>
        </p:txBody>
      </p:sp>
      <p:sp>
        <p:nvSpPr>
          <p:cNvPr id="252" name="Google Shape;252;p12"/>
          <p:cNvSpPr/>
          <p:nvPr/>
        </p:nvSpPr>
        <p:spPr>
          <a:xfrm flipH="1" rot="-593594">
            <a:off x="7449083" y="3314380"/>
            <a:ext cx="3022214" cy="806016"/>
          </a:xfrm>
          <a:prstGeom prst="homePlate">
            <a:avLst>
              <a:gd fmla="val 50000" name="adj"/>
            </a:avLst>
          </a:prstGeom>
          <a:solidFill>
            <a:srgbClr val="D8E2F3"/>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Make an Organisational Breakdown Structure (OBS).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7" name="Shape 257"/>
        <p:cNvGrpSpPr/>
        <p:nvPr/>
      </p:nvGrpSpPr>
      <p:grpSpPr>
        <a:xfrm>
          <a:off x="0" y="0"/>
          <a:ext cx="0" cy="0"/>
          <a:chOff x="0" y="0"/>
          <a:chExt cx="0" cy="0"/>
        </a:xfrm>
      </p:grpSpPr>
      <p:sp>
        <p:nvSpPr>
          <p:cNvPr id="258" name="Google Shape;258;p13"/>
          <p:cNvSpPr txBox="1"/>
          <p:nvPr>
            <p:ph type="title"/>
          </p:nvPr>
        </p:nvSpPr>
        <p:spPr>
          <a:xfrm>
            <a:off x="7047914" y="119269"/>
            <a:ext cx="4150176" cy="76303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124591"/>
              </a:buClr>
              <a:buSzPts val="3600"/>
              <a:buFont typeface="Calibri"/>
              <a:buNone/>
            </a:pPr>
            <a:r>
              <a:rPr b="1" lang="en-GB" sz="3600">
                <a:solidFill>
                  <a:srgbClr val="124591"/>
                </a:solidFill>
              </a:rPr>
              <a:t>Design Stage Features</a:t>
            </a:r>
            <a:endParaRPr b="1" sz="3600">
              <a:solidFill>
                <a:srgbClr val="124591"/>
              </a:solidFill>
            </a:endParaRPr>
          </a:p>
        </p:txBody>
      </p:sp>
      <p:sp>
        <p:nvSpPr>
          <p:cNvPr id="259" name="Google Shape;259;p13"/>
          <p:cNvSpPr txBox="1"/>
          <p:nvPr>
            <p:ph idx="1" type="body"/>
          </p:nvPr>
        </p:nvSpPr>
        <p:spPr>
          <a:xfrm>
            <a:off x="956603" y="1097280"/>
            <a:ext cx="10410092" cy="486619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124591"/>
              </a:buClr>
              <a:buSzPts val="2800"/>
              <a:buNone/>
            </a:pPr>
            <a:r>
              <a:rPr b="1" lang="en-GB">
                <a:solidFill>
                  <a:srgbClr val="124591"/>
                </a:solidFill>
              </a:rPr>
              <a:t>7. Communication</a:t>
            </a:r>
            <a:br>
              <a:rPr b="1" lang="en-GB">
                <a:solidFill>
                  <a:srgbClr val="124591"/>
                </a:solidFill>
              </a:rPr>
            </a:br>
            <a:endParaRPr b="1">
              <a:solidFill>
                <a:srgbClr val="124591"/>
              </a:solidFill>
            </a:endParaRPr>
          </a:p>
          <a:p>
            <a:pPr indent="-228600" lvl="0" marL="228600" rtl="0" algn="l">
              <a:lnSpc>
                <a:spcPct val="90000"/>
              </a:lnSpc>
              <a:spcBef>
                <a:spcPts val="1000"/>
              </a:spcBef>
              <a:spcAft>
                <a:spcPts val="0"/>
              </a:spcAft>
              <a:buClr>
                <a:schemeClr val="dk1"/>
              </a:buClr>
              <a:buSzPts val="2400"/>
              <a:buChar char="•"/>
            </a:pPr>
            <a:r>
              <a:rPr b="1" lang="en-GB" sz="2400">
                <a:solidFill>
                  <a:srgbClr val="C00000"/>
                </a:solidFill>
              </a:rPr>
              <a:t>How OBS is developed: </a:t>
            </a:r>
            <a:endParaRPr/>
          </a:p>
          <a:p>
            <a:pPr indent="-228600" lvl="1" marL="685800" rtl="0" algn="l">
              <a:lnSpc>
                <a:spcPct val="90000"/>
              </a:lnSpc>
              <a:spcBef>
                <a:spcPts val="500"/>
              </a:spcBef>
              <a:spcAft>
                <a:spcPts val="0"/>
              </a:spcAft>
              <a:buClr>
                <a:schemeClr val="dk1"/>
              </a:buClr>
              <a:buSzPts val="2000"/>
              <a:buChar char="•"/>
            </a:pPr>
            <a:r>
              <a:rPr lang="en-GB" sz="2000"/>
              <a:t>Draw the entire organisation as a hierarchy.</a:t>
            </a:r>
            <a:endParaRPr/>
          </a:p>
          <a:p>
            <a:pPr indent="-228600" lvl="1" marL="685800" rtl="0" algn="l">
              <a:lnSpc>
                <a:spcPct val="90000"/>
              </a:lnSpc>
              <a:spcBef>
                <a:spcPts val="500"/>
              </a:spcBef>
              <a:spcAft>
                <a:spcPts val="0"/>
              </a:spcAft>
              <a:buClr>
                <a:schemeClr val="dk1"/>
              </a:buClr>
              <a:buSzPts val="2000"/>
              <a:buChar char="•"/>
            </a:pPr>
            <a:r>
              <a:rPr lang="en-GB" sz="2000"/>
              <a:t>Define of all departments and project teams.</a:t>
            </a:r>
            <a:endParaRPr/>
          </a:p>
          <a:p>
            <a:pPr indent="-228600" lvl="1" marL="685800" rtl="0" algn="l">
              <a:lnSpc>
                <a:spcPct val="90000"/>
              </a:lnSpc>
              <a:spcBef>
                <a:spcPts val="500"/>
              </a:spcBef>
              <a:spcAft>
                <a:spcPts val="0"/>
              </a:spcAft>
              <a:buClr>
                <a:schemeClr val="dk1"/>
              </a:buClr>
              <a:buSzPts val="2000"/>
              <a:buChar char="•"/>
            </a:pPr>
            <a:r>
              <a:rPr lang="en-GB" sz="2000"/>
              <a:t>Specify of </a:t>
            </a:r>
            <a:r>
              <a:rPr lang="en-GB" sz="2000">
                <a:solidFill>
                  <a:srgbClr val="124591"/>
                </a:solidFill>
              </a:rPr>
              <a:t>functional</a:t>
            </a:r>
            <a:r>
              <a:rPr lang="en-GB" sz="2000"/>
              <a:t> (were cost for the work the user does is allocated to) and </a:t>
            </a:r>
            <a:r>
              <a:rPr lang="en-GB" sz="2000">
                <a:solidFill>
                  <a:srgbClr val="124591"/>
                </a:solidFill>
              </a:rPr>
              <a:t>approval</a:t>
            </a:r>
            <a:r>
              <a:rPr lang="en-GB" sz="2000"/>
              <a:t> (who approves the work the user performs and any leave time approvals) </a:t>
            </a:r>
            <a:r>
              <a:rPr lang="en-GB" sz="2000">
                <a:solidFill>
                  <a:srgbClr val="124591"/>
                </a:solidFill>
              </a:rPr>
              <a:t>groups for every user</a:t>
            </a:r>
            <a:r>
              <a:rPr lang="en-GB" sz="2000"/>
              <a:t>.</a:t>
            </a:r>
            <a:endParaRPr/>
          </a:p>
          <a:p>
            <a:pPr indent="-228600" lvl="0" marL="228600" rtl="0" algn="just">
              <a:lnSpc>
                <a:spcPct val="100000"/>
              </a:lnSpc>
              <a:spcBef>
                <a:spcPts val="1000"/>
              </a:spcBef>
              <a:spcAft>
                <a:spcPts val="0"/>
              </a:spcAft>
              <a:buClr>
                <a:schemeClr val="dk1"/>
              </a:buClr>
              <a:buSzPts val="2400"/>
              <a:buChar char="•"/>
            </a:pPr>
            <a:r>
              <a:rPr b="1" lang="en-GB" sz="2400">
                <a:solidFill>
                  <a:srgbClr val="C00000"/>
                </a:solidFill>
              </a:rPr>
              <a:t>Project stakeholders in OBS:</a:t>
            </a:r>
            <a:endParaRPr/>
          </a:p>
          <a:p>
            <a:pPr indent="-127000" lvl="1" marL="1976438" rtl="0" algn="just">
              <a:lnSpc>
                <a:spcPct val="100000"/>
              </a:lnSpc>
              <a:spcBef>
                <a:spcPts val="500"/>
              </a:spcBef>
              <a:spcAft>
                <a:spcPts val="0"/>
              </a:spcAft>
              <a:buClr>
                <a:schemeClr val="dk1"/>
              </a:buClr>
              <a:buSzPts val="2000"/>
              <a:buAutoNum type="arabicPeriod"/>
            </a:pPr>
            <a:r>
              <a:rPr lang="en-GB" sz="2000"/>
              <a:t> Project Manager.		5. Business Analyst.</a:t>
            </a:r>
            <a:endParaRPr/>
          </a:p>
          <a:p>
            <a:pPr indent="-127000" lvl="1" marL="1976438" rtl="0" algn="just">
              <a:lnSpc>
                <a:spcPct val="100000"/>
              </a:lnSpc>
              <a:spcBef>
                <a:spcPts val="500"/>
              </a:spcBef>
              <a:spcAft>
                <a:spcPts val="0"/>
              </a:spcAft>
              <a:buClr>
                <a:schemeClr val="dk1"/>
              </a:buClr>
              <a:buSzPts val="2000"/>
              <a:buAutoNum type="arabicPeriod"/>
            </a:pPr>
            <a:r>
              <a:rPr lang="en-GB" sz="2000"/>
              <a:t> Project Team Member.	 	6. Advisory Board.</a:t>
            </a:r>
            <a:endParaRPr/>
          </a:p>
          <a:p>
            <a:pPr indent="-127000" lvl="1" marL="1976438" rtl="0" algn="just">
              <a:lnSpc>
                <a:spcPct val="100000"/>
              </a:lnSpc>
              <a:spcBef>
                <a:spcPts val="500"/>
              </a:spcBef>
              <a:spcAft>
                <a:spcPts val="0"/>
              </a:spcAft>
              <a:buClr>
                <a:schemeClr val="dk1"/>
              </a:buClr>
              <a:buSzPts val="2000"/>
              <a:buAutoNum type="arabicPeriod"/>
            </a:pPr>
            <a:r>
              <a:rPr lang="en-GB" sz="2000"/>
              <a:t> Project Sponsor.		7. Work Package Leader.</a:t>
            </a:r>
            <a:endParaRPr/>
          </a:p>
          <a:p>
            <a:pPr indent="-127000" lvl="1" marL="1976438" rtl="0" algn="just">
              <a:lnSpc>
                <a:spcPct val="100000"/>
              </a:lnSpc>
              <a:spcBef>
                <a:spcPts val="500"/>
              </a:spcBef>
              <a:spcAft>
                <a:spcPts val="0"/>
              </a:spcAft>
              <a:buClr>
                <a:schemeClr val="dk1"/>
              </a:buClr>
              <a:buSzPts val="2000"/>
              <a:buAutoNum type="arabicPeriod"/>
            </a:pPr>
            <a:r>
              <a:rPr lang="en-GB" sz="2000"/>
              <a:t> Executive Sponsor.		8. Task Leader.</a:t>
            </a:r>
            <a:endParaRPr/>
          </a:p>
          <a:p>
            <a:pPr indent="0" lvl="0" marL="0" rtl="0" algn="just">
              <a:lnSpc>
                <a:spcPct val="100000"/>
              </a:lnSpc>
              <a:spcBef>
                <a:spcPts val="1000"/>
              </a:spcBef>
              <a:spcAft>
                <a:spcPts val="0"/>
              </a:spcAft>
              <a:buClr>
                <a:schemeClr val="dk1"/>
              </a:buClr>
              <a:buSzPts val="2000"/>
              <a:buNone/>
            </a:pPr>
            <a:r>
              <a:t/>
            </a:r>
            <a:endParaRPr sz="2000"/>
          </a:p>
        </p:txBody>
      </p:sp>
      <p:pic>
        <p:nvPicPr>
          <p:cNvPr id="260" name="Google Shape;260;p13"/>
          <p:cNvPicPr preferRelativeResize="0"/>
          <p:nvPr/>
        </p:nvPicPr>
        <p:blipFill rotWithShape="1">
          <a:blip r:embed="rId4">
            <a:alphaModFix/>
          </a:blip>
          <a:srcRect b="0" l="0" r="0" t="0"/>
          <a:stretch/>
        </p:blipFill>
        <p:spPr>
          <a:xfrm>
            <a:off x="6849997" y="1048042"/>
            <a:ext cx="3853464" cy="208143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5" name="Shape 265"/>
        <p:cNvGrpSpPr/>
        <p:nvPr/>
      </p:nvGrpSpPr>
      <p:grpSpPr>
        <a:xfrm>
          <a:off x="0" y="0"/>
          <a:ext cx="0" cy="0"/>
          <a:chOff x="0" y="0"/>
          <a:chExt cx="0" cy="0"/>
        </a:xfrm>
      </p:grpSpPr>
      <p:sp>
        <p:nvSpPr>
          <p:cNvPr id="266" name="Google Shape;266;p14"/>
          <p:cNvSpPr txBox="1"/>
          <p:nvPr>
            <p:ph type="title"/>
          </p:nvPr>
        </p:nvSpPr>
        <p:spPr>
          <a:xfrm>
            <a:off x="7012745" y="119269"/>
            <a:ext cx="4185345" cy="76303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124591"/>
              </a:buClr>
              <a:buSzPts val="3600"/>
              <a:buFont typeface="Calibri"/>
              <a:buNone/>
            </a:pPr>
            <a:r>
              <a:rPr b="1" lang="en-GB" sz="3600">
                <a:solidFill>
                  <a:srgbClr val="124591"/>
                </a:solidFill>
              </a:rPr>
              <a:t>Design Stage Features</a:t>
            </a:r>
            <a:endParaRPr b="1" sz="3600">
              <a:solidFill>
                <a:srgbClr val="124591"/>
              </a:solidFill>
            </a:endParaRPr>
          </a:p>
        </p:txBody>
      </p:sp>
      <p:sp>
        <p:nvSpPr>
          <p:cNvPr id="267" name="Google Shape;267;p14"/>
          <p:cNvSpPr txBox="1"/>
          <p:nvPr>
            <p:ph idx="1" type="body"/>
          </p:nvPr>
        </p:nvSpPr>
        <p:spPr>
          <a:xfrm>
            <a:off x="963637" y="855798"/>
            <a:ext cx="10410092" cy="519331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24591"/>
              </a:buClr>
              <a:buSzPts val="2800"/>
              <a:buNone/>
            </a:pPr>
            <a:r>
              <a:rPr b="1" lang="en-GB">
                <a:solidFill>
                  <a:srgbClr val="124591"/>
                </a:solidFill>
              </a:rPr>
              <a:t>7. Communication</a:t>
            </a:r>
            <a:endParaRPr/>
          </a:p>
          <a:p>
            <a:pPr indent="0" lvl="0" marL="0" rtl="0" algn="l">
              <a:lnSpc>
                <a:spcPct val="90000"/>
              </a:lnSpc>
              <a:spcBef>
                <a:spcPts val="0"/>
              </a:spcBef>
              <a:spcAft>
                <a:spcPts val="0"/>
              </a:spcAft>
              <a:buClr>
                <a:schemeClr val="dk1"/>
              </a:buClr>
              <a:buSzPts val="1600"/>
              <a:buNone/>
            </a:pPr>
            <a:r>
              <a:t/>
            </a:r>
            <a:endParaRPr b="1" sz="1600"/>
          </a:p>
          <a:p>
            <a:pPr indent="-228600" lvl="0" marL="228600" rtl="0" algn="l">
              <a:lnSpc>
                <a:spcPct val="90000"/>
              </a:lnSpc>
              <a:spcBef>
                <a:spcPts val="1600"/>
              </a:spcBef>
              <a:spcAft>
                <a:spcPts val="0"/>
              </a:spcAft>
              <a:buClr>
                <a:schemeClr val="dk1"/>
              </a:buClr>
              <a:buSzPts val="2000"/>
              <a:buChar char="•"/>
            </a:pPr>
            <a:r>
              <a:rPr b="1" lang="en-GB" sz="2000">
                <a:solidFill>
                  <a:srgbClr val="124591"/>
                </a:solidFill>
              </a:rPr>
              <a:t>Effective communication</a:t>
            </a:r>
            <a:r>
              <a:rPr lang="en-GB" sz="2000">
                <a:solidFill>
                  <a:srgbClr val="124591"/>
                </a:solidFill>
              </a:rPr>
              <a:t> among project team members and stakeholders is important on any project team</a:t>
            </a:r>
            <a:r>
              <a:rPr lang="en-GB" sz="2000"/>
              <a:t>. </a:t>
            </a:r>
            <a:endParaRPr/>
          </a:p>
          <a:p>
            <a:pPr indent="-228600" lvl="0" marL="228600" rtl="0" algn="l">
              <a:lnSpc>
                <a:spcPct val="90000"/>
              </a:lnSpc>
              <a:spcBef>
                <a:spcPts val="1000"/>
              </a:spcBef>
              <a:spcAft>
                <a:spcPts val="0"/>
              </a:spcAft>
              <a:buClr>
                <a:schemeClr val="dk1"/>
              </a:buClr>
              <a:buSzPts val="2000"/>
              <a:buChar char="•"/>
            </a:pPr>
            <a:r>
              <a:rPr b="1" lang="en-GB" sz="2000">
                <a:solidFill>
                  <a:srgbClr val="C00000"/>
                </a:solidFill>
              </a:rPr>
              <a:t>Miscommunication </a:t>
            </a:r>
            <a:r>
              <a:rPr lang="en-GB" sz="2000">
                <a:solidFill>
                  <a:srgbClr val="C00000"/>
                </a:solidFill>
              </a:rPr>
              <a:t>can create hard feelings that might remain undetected for a long time, undermining team success</a:t>
            </a:r>
            <a:r>
              <a:rPr lang="en-GB" sz="2000"/>
              <a:t>. </a:t>
            </a:r>
            <a:endParaRPr/>
          </a:p>
          <a:p>
            <a:pPr indent="-228600" lvl="0" marL="228600" rtl="0" algn="l">
              <a:lnSpc>
                <a:spcPct val="90000"/>
              </a:lnSpc>
              <a:spcBef>
                <a:spcPts val="1000"/>
              </a:spcBef>
              <a:spcAft>
                <a:spcPts val="0"/>
              </a:spcAft>
              <a:buClr>
                <a:schemeClr val="dk1"/>
              </a:buClr>
              <a:buSzPts val="2000"/>
              <a:buChar char="•"/>
            </a:pPr>
            <a:r>
              <a:rPr lang="en-GB" sz="2000">
                <a:solidFill>
                  <a:srgbClr val="124591"/>
                </a:solidFill>
              </a:rPr>
              <a:t>Open communication </a:t>
            </a:r>
            <a:r>
              <a:rPr lang="en-GB" sz="2000"/>
              <a:t>in all directions, without fear of reprisal, must be encouraged so that every team member feels comfortable contributing to discussions and debates. </a:t>
            </a:r>
            <a:endParaRPr/>
          </a:p>
          <a:p>
            <a:pPr indent="-228600" lvl="0" marL="228600" rtl="0" algn="l">
              <a:lnSpc>
                <a:spcPct val="90000"/>
              </a:lnSpc>
              <a:spcBef>
                <a:spcPts val="1000"/>
              </a:spcBef>
              <a:spcAft>
                <a:spcPts val="0"/>
              </a:spcAft>
              <a:buClr>
                <a:schemeClr val="dk1"/>
              </a:buClr>
              <a:buSzPts val="2000"/>
              <a:buChar char="•"/>
            </a:pPr>
            <a:r>
              <a:rPr lang="en-GB" sz="2000">
                <a:solidFill>
                  <a:srgbClr val="124591"/>
                </a:solidFill>
              </a:rPr>
              <a:t>Project debates are exceptionally useful</a:t>
            </a:r>
            <a:r>
              <a:rPr lang="en-GB" sz="2000"/>
              <a:t> because it is during these debates that team members provide useful and important information to others. </a:t>
            </a:r>
            <a:endParaRPr/>
          </a:p>
          <a:p>
            <a:pPr indent="-228600" lvl="0" marL="228600" rtl="0" algn="l">
              <a:lnSpc>
                <a:spcPct val="90000"/>
              </a:lnSpc>
              <a:spcBef>
                <a:spcPts val="1000"/>
              </a:spcBef>
              <a:spcAft>
                <a:spcPts val="0"/>
              </a:spcAft>
              <a:buClr>
                <a:schemeClr val="dk1"/>
              </a:buClr>
              <a:buSzPts val="2000"/>
              <a:buChar char="•"/>
            </a:pPr>
            <a:r>
              <a:rPr lang="en-GB" sz="2000">
                <a:solidFill>
                  <a:srgbClr val="124591"/>
                </a:solidFill>
              </a:rPr>
              <a:t>Improving communication </a:t>
            </a:r>
            <a:r>
              <a:rPr lang="en-GB" sz="2000"/>
              <a:t>involves identifying information needs and ways to best share information among the team. </a:t>
            </a:r>
            <a:endParaRPr/>
          </a:p>
          <a:p>
            <a:pPr indent="-228600" lvl="0" marL="228600" rtl="0" algn="l">
              <a:lnSpc>
                <a:spcPct val="90000"/>
              </a:lnSpc>
              <a:spcBef>
                <a:spcPts val="1000"/>
              </a:spcBef>
              <a:spcAft>
                <a:spcPts val="0"/>
              </a:spcAft>
              <a:buClr>
                <a:schemeClr val="dk1"/>
              </a:buClr>
              <a:buSzPts val="2000"/>
              <a:buChar char="•"/>
            </a:pPr>
            <a:r>
              <a:rPr lang="en-GB" sz="2000">
                <a:solidFill>
                  <a:srgbClr val="124591"/>
                </a:solidFill>
              </a:rPr>
              <a:t>Predictable and effective communication </a:t>
            </a:r>
            <a:r>
              <a:rPr lang="en-GB" sz="2000"/>
              <a:t>will help maintain trust and momentum. The team’s policies should provide an environment that assures that the information shared is valuable to the project.</a:t>
            </a:r>
            <a:endParaRPr/>
          </a:p>
          <a:p>
            <a:pPr indent="0" lvl="0" marL="0" rtl="0" algn="just">
              <a:lnSpc>
                <a:spcPct val="100000"/>
              </a:lnSpc>
              <a:spcBef>
                <a:spcPts val="1000"/>
              </a:spcBef>
              <a:spcAft>
                <a:spcPts val="0"/>
              </a:spcAft>
              <a:buClr>
                <a:schemeClr val="dk1"/>
              </a:buClr>
              <a:buSzPts val="2000"/>
              <a:buNone/>
            </a:pPr>
            <a:r>
              <a:t/>
            </a:r>
            <a:endParaRPr sz="2000"/>
          </a:p>
        </p:txBody>
      </p:sp>
      <p:sp>
        <p:nvSpPr>
          <p:cNvPr id="268" name="Google Shape;268;p14"/>
          <p:cNvSpPr/>
          <p:nvPr/>
        </p:nvSpPr>
        <p:spPr>
          <a:xfrm>
            <a:off x="6771860" y="5764694"/>
            <a:ext cx="4876799" cy="371060"/>
          </a:xfrm>
          <a:prstGeom prst="homePlate">
            <a:avLst>
              <a:gd fmla="val 50000" name="adj"/>
            </a:avLst>
          </a:prstGeom>
          <a:solidFill>
            <a:srgbClr val="D8E2F3"/>
          </a:solidFill>
          <a:ln cap="flat" cmpd="sng" w="12700">
            <a:solidFill>
              <a:srgbClr val="ACB8CA"/>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chemeClr val="dk1"/>
                </a:solidFill>
                <a:latin typeface="Calibri"/>
                <a:ea typeface="Calibri"/>
                <a:cs typeface="Calibri"/>
                <a:sym typeface="Calibri"/>
              </a:rPr>
              <a:t>Make a Communication Plan</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3" name="Shape 273"/>
        <p:cNvGrpSpPr/>
        <p:nvPr/>
      </p:nvGrpSpPr>
      <p:grpSpPr>
        <a:xfrm>
          <a:off x="0" y="0"/>
          <a:ext cx="0" cy="0"/>
          <a:chOff x="0" y="0"/>
          <a:chExt cx="0" cy="0"/>
        </a:xfrm>
      </p:grpSpPr>
      <p:sp>
        <p:nvSpPr>
          <p:cNvPr id="274" name="Google Shape;274;p15"/>
          <p:cNvSpPr txBox="1"/>
          <p:nvPr>
            <p:ph type="title"/>
          </p:nvPr>
        </p:nvSpPr>
        <p:spPr>
          <a:xfrm>
            <a:off x="7005711" y="193567"/>
            <a:ext cx="4185345" cy="76303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124591"/>
              </a:buClr>
              <a:buSzPts val="3600"/>
              <a:buFont typeface="Calibri"/>
              <a:buNone/>
            </a:pPr>
            <a:r>
              <a:rPr b="1" lang="en-GB" sz="3600">
                <a:solidFill>
                  <a:srgbClr val="124591"/>
                </a:solidFill>
              </a:rPr>
              <a:t>Design Stage Features</a:t>
            </a:r>
            <a:endParaRPr b="1" sz="3600">
              <a:solidFill>
                <a:srgbClr val="124591"/>
              </a:solidFill>
            </a:endParaRPr>
          </a:p>
        </p:txBody>
      </p:sp>
      <p:sp>
        <p:nvSpPr>
          <p:cNvPr id="275" name="Google Shape;275;p15"/>
          <p:cNvSpPr txBox="1"/>
          <p:nvPr>
            <p:ph idx="1" type="body"/>
          </p:nvPr>
        </p:nvSpPr>
        <p:spPr>
          <a:xfrm>
            <a:off x="949569" y="956603"/>
            <a:ext cx="10586856" cy="459187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24591"/>
              </a:buClr>
              <a:buSzPts val="2800"/>
              <a:buNone/>
            </a:pPr>
            <a:r>
              <a:rPr b="1" lang="en-GB">
                <a:solidFill>
                  <a:srgbClr val="124591"/>
                </a:solidFill>
              </a:rPr>
              <a:t>8. Monitoring and Controlling</a:t>
            </a:r>
            <a:endParaRPr/>
          </a:p>
          <a:p>
            <a:pPr indent="-228600" lvl="0" marL="228600" rtl="0" algn="l">
              <a:lnSpc>
                <a:spcPct val="90000"/>
              </a:lnSpc>
              <a:spcBef>
                <a:spcPts val="1000"/>
              </a:spcBef>
              <a:spcAft>
                <a:spcPts val="0"/>
              </a:spcAft>
              <a:buClr>
                <a:schemeClr val="dk1"/>
              </a:buClr>
              <a:buSzPts val="2200"/>
              <a:buChar char="•"/>
            </a:pPr>
            <a:r>
              <a:rPr lang="en-GB" sz="2200"/>
              <a:t>Monitoring and controlling activities check the existence of any deviations from the expected results of the project and continually track, review, adjust and report on the project’s performance.</a:t>
            </a:r>
            <a:endParaRPr/>
          </a:p>
          <a:p>
            <a:pPr indent="0" lvl="0" marL="0" rtl="0" algn="l">
              <a:lnSpc>
                <a:spcPct val="90000"/>
              </a:lnSpc>
              <a:spcBef>
                <a:spcPts val="1000"/>
              </a:spcBef>
              <a:spcAft>
                <a:spcPts val="0"/>
              </a:spcAft>
              <a:buClr>
                <a:srgbClr val="C00000"/>
              </a:buClr>
              <a:buSzPts val="2200"/>
              <a:buNone/>
            </a:pPr>
            <a:r>
              <a:rPr b="1" lang="en-GB" sz="2200">
                <a:solidFill>
                  <a:srgbClr val="C00000"/>
                </a:solidFill>
              </a:rPr>
              <a:t>    Process of Project Monitoring and Controlling</a:t>
            </a:r>
            <a:endParaRPr/>
          </a:p>
          <a:p>
            <a:pPr indent="0" lvl="0" marL="0" rtl="0" algn="l">
              <a:lnSpc>
                <a:spcPct val="90000"/>
              </a:lnSpc>
              <a:spcBef>
                <a:spcPts val="1000"/>
              </a:spcBef>
              <a:spcAft>
                <a:spcPts val="0"/>
              </a:spcAft>
              <a:buClr>
                <a:schemeClr val="dk1"/>
              </a:buClr>
              <a:buSzPts val="2200"/>
              <a:buNone/>
            </a:pPr>
            <a:r>
              <a:t/>
            </a:r>
            <a:endParaRPr b="1" sz="2200"/>
          </a:p>
          <a:p>
            <a:pPr indent="0" lvl="0" marL="0" rtl="0" algn="l">
              <a:lnSpc>
                <a:spcPct val="90000"/>
              </a:lnSpc>
              <a:spcBef>
                <a:spcPts val="1000"/>
              </a:spcBef>
              <a:spcAft>
                <a:spcPts val="0"/>
              </a:spcAft>
              <a:buClr>
                <a:schemeClr val="dk1"/>
              </a:buClr>
              <a:buSzPts val="2000"/>
              <a:buNone/>
            </a:pPr>
            <a:r>
              <a:t/>
            </a:r>
            <a:endParaRPr sz="2000"/>
          </a:p>
        </p:txBody>
      </p:sp>
      <p:pic>
        <p:nvPicPr>
          <p:cNvPr id="276" name="Google Shape;276;p15"/>
          <p:cNvPicPr preferRelativeResize="0"/>
          <p:nvPr/>
        </p:nvPicPr>
        <p:blipFill rotWithShape="1">
          <a:blip r:embed="rId4">
            <a:alphaModFix/>
          </a:blip>
          <a:srcRect b="0" l="0" r="0" t="0"/>
          <a:stretch/>
        </p:blipFill>
        <p:spPr>
          <a:xfrm>
            <a:off x="1257426" y="2875395"/>
            <a:ext cx="9734167" cy="2805112"/>
          </a:xfrm>
          <a:prstGeom prst="rect">
            <a:avLst/>
          </a:prstGeom>
          <a:noFill/>
          <a:ln>
            <a:noFill/>
          </a:ln>
        </p:spPr>
      </p:pic>
      <p:sp>
        <p:nvSpPr>
          <p:cNvPr id="277" name="Google Shape;277;p15"/>
          <p:cNvSpPr/>
          <p:nvPr/>
        </p:nvSpPr>
        <p:spPr>
          <a:xfrm>
            <a:off x="1151919" y="5680507"/>
            <a:ext cx="3276346" cy="2769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GB" sz="1200" u="none" cap="none" strike="noStrike">
                <a:solidFill>
                  <a:srgbClr val="000000"/>
                </a:solidFill>
                <a:latin typeface="Calibri"/>
                <a:ea typeface="Calibri"/>
                <a:cs typeface="Calibri"/>
                <a:sym typeface="Calibri"/>
              </a:rPr>
              <a:t>Source: Project Management Qualification (2019)</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2" name="Shape 282"/>
        <p:cNvGrpSpPr/>
        <p:nvPr/>
      </p:nvGrpSpPr>
      <p:grpSpPr>
        <a:xfrm>
          <a:off x="0" y="0"/>
          <a:ext cx="0" cy="0"/>
          <a:chOff x="0" y="0"/>
          <a:chExt cx="0" cy="0"/>
        </a:xfrm>
      </p:grpSpPr>
      <p:sp>
        <p:nvSpPr>
          <p:cNvPr id="283" name="Google Shape;283;p16"/>
          <p:cNvSpPr txBox="1"/>
          <p:nvPr>
            <p:ph type="title"/>
          </p:nvPr>
        </p:nvSpPr>
        <p:spPr>
          <a:xfrm>
            <a:off x="3829883" y="119269"/>
            <a:ext cx="7368207" cy="76303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124591"/>
              </a:buClr>
              <a:buSzPts val="3600"/>
              <a:buFont typeface="Calibri"/>
              <a:buNone/>
            </a:pPr>
            <a:r>
              <a:rPr b="1" lang="en-GB" sz="3600">
                <a:solidFill>
                  <a:srgbClr val="124591"/>
                </a:solidFill>
              </a:rPr>
              <a:t>Design Stage Features</a:t>
            </a:r>
            <a:endParaRPr b="1" sz="3600">
              <a:solidFill>
                <a:srgbClr val="124591"/>
              </a:solidFill>
            </a:endParaRPr>
          </a:p>
        </p:txBody>
      </p:sp>
      <p:sp>
        <p:nvSpPr>
          <p:cNvPr id="284" name="Google Shape;284;p16"/>
          <p:cNvSpPr txBox="1"/>
          <p:nvPr>
            <p:ph idx="1" type="body"/>
          </p:nvPr>
        </p:nvSpPr>
        <p:spPr>
          <a:xfrm>
            <a:off x="928468" y="1364566"/>
            <a:ext cx="10508566" cy="459891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24591"/>
              </a:buClr>
              <a:buSzPts val="2800"/>
              <a:buNone/>
            </a:pPr>
            <a:r>
              <a:rPr b="1" lang="en-GB">
                <a:solidFill>
                  <a:srgbClr val="124591"/>
                </a:solidFill>
              </a:rPr>
              <a:t>8. Monitoring and Controlling</a:t>
            </a:r>
            <a:endParaRPr/>
          </a:p>
          <a:p>
            <a:pPr indent="0" lvl="0" marL="0" rtl="0" algn="l">
              <a:lnSpc>
                <a:spcPct val="90000"/>
              </a:lnSpc>
              <a:spcBef>
                <a:spcPts val="1000"/>
              </a:spcBef>
              <a:spcAft>
                <a:spcPts val="0"/>
              </a:spcAft>
              <a:buClr>
                <a:schemeClr val="dk1"/>
              </a:buClr>
              <a:buSzPts val="2000"/>
              <a:buNone/>
            </a:pPr>
            <a:r>
              <a:t/>
            </a:r>
            <a:endParaRPr b="1" sz="2000"/>
          </a:p>
          <a:p>
            <a:pPr indent="-228600" lvl="0" marL="228600" rtl="0" algn="l">
              <a:lnSpc>
                <a:spcPct val="90000"/>
              </a:lnSpc>
              <a:spcBef>
                <a:spcPts val="1000"/>
              </a:spcBef>
              <a:spcAft>
                <a:spcPts val="0"/>
              </a:spcAft>
              <a:buClr>
                <a:schemeClr val="dk1"/>
              </a:buClr>
              <a:buSzPts val="2400"/>
              <a:buChar char="•"/>
            </a:pPr>
            <a:r>
              <a:rPr b="1" lang="en-GB" sz="2400">
                <a:solidFill>
                  <a:srgbClr val="C00000"/>
                </a:solidFill>
              </a:rPr>
              <a:t>Project control processes mainly focused on:</a:t>
            </a:r>
            <a:endParaRPr sz="2400">
              <a:solidFill>
                <a:srgbClr val="C00000"/>
              </a:solidFill>
            </a:endParaRPr>
          </a:p>
          <a:p>
            <a:pPr indent="-228600" lvl="1" marL="685800" rtl="0" algn="l">
              <a:lnSpc>
                <a:spcPct val="90000"/>
              </a:lnSpc>
              <a:spcBef>
                <a:spcPts val="500"/>
              </a:spcBef>
              <a:spcAft>
                <a:spcPts val="0"/>
              </a:spcAft>
              <a:buClr>
                <a:schemeClr val="dk1"/>
              </a:buClr>
              <a:buSzPts val="2200"/>
              <a:buChar char="•"/>
            </a:pPr>
            <a:r>
              <a:rPr lang="en-GB" sz="2200"/>
              <a:t>Measuring </a:t>
            </a:r>
            <a:r>
              <a:rPr lang="en-GB" sz="2200">
                <a:solidFill>
                  <a:srgbClr val="124591"/>
                </a:solidFill>
              </a:rPr>
              <a:t>planned performance </a:t>
            </a:r>
            <a:r>
              <a:rPr lang="en-GB" sz="2200"/>
              <a:t>vs </a:t>
            </a:r>
            <a:r>
              <a:rPr lang="en-GB" sz="2200">
                <a:solidFill>
                  <a:srgbClr val="124591"/>
                </a:solidFill>
              </a:rPr>
              <a:t>actual performance</a:t>
            </a:r>
            <a:r>
              <a:rPr lang="en-GB" sz="2200"/>
              <a:t>.</a:t>
            </a:r>
            <a:endParaRPr/>
          </a:p>
          <a:p>
            <a:pPr indent="-228600" lvl="1" marL="685800" rtl="0" algn="l">
              <a:lnSpc>
                <a:spcPct val="90000"/>
              </a:lnSpc>
              <a:spcBef>
                <a:spcPts val="500"/>
              </a:spcBef>
              <a:spcAft>
                <a:spcPts val="0"/>
              </a:spcAft>
              <a:buClr>
                <a:schemeClr val="dk1"/>
              </a:buClr>
              <a:buSzPts val="2200"/>
              <a:buChar char="•"/>
            </a:pPr>
            <a:r>
              <a:rPr lang="en-GB" sz="2200">
                <a:solidFill>
                  <a:srgbClr val="124591"/>
                </a:solidFill>
              </a:rPr>
              <a:t>Ongoing assessment of the project’s performance </a:t>
            </a:r>
            <a:r>
              <a:rPr lang="en-GB" sz="2200"/>
              <a:t>to identify any preventive </a:t>
            </a:r>
            <a:br>
              <a:rPr lang="en-GB" sz="2200"/>
            </a:br>
            <a:r>
              <a:rPr lang="en-GB" sz="2200"/>
              <a:t>or corrective actions needed.</a:t>
            </a:r>
            <a:endParaRPr/>
          </a:p>
          <a:p>
            <a:pPr indent="-228600" lvl="1" marL="685800" rtl="0" algn="l">
              <a:lnSpc>
                <a:spcPct val="90000"/>
              </a:lnSpc>
              <a:spcBef>
                <a:spcPts val="500"/>
              </a:spcBef>
              <a:spcAft>
                <a:spcPts val="0"/>
              </a:spcAft>
              <a:buClr>
                <a:schemeClr val="dk1"/>
              </a:buClr>
              <a:buSzPts val="2200"/>
              <a:buChar char="•"/>
            </a:pPr>
            <a:r>
              <a:rPr lang="en-GB" sz="2200">
                <a:solidFill>
                  <a:srgbClr val="124591"/>
                </a:solidFill>
              </a:rPr>
              <a:t>Keeping accurate</a:t>
            </a:r>
            <a:r>
              <a:rPr lang="en-GB" sz="2200"/>
              <a:t>, timely information based on the project’s output and associated documentation.</a:t>
            </a:r>
            <a:endParaRPr/>
          </a:p>
          <a:p>
            <a:pPr indent="-228600" lvl="1" marL="685800" rtl="0" algn="l">
              <a:lnSpc>
                <a:spcPct val="90000"/>
              </a:lnSpc>
              <a:spcBef>
                <a:spcPts val="500"/>
              </a:spcBef>
              <a:spcAft>
                <a:spcPts val="0"/>
              </a:spcAft>
              <a:buClr>
                <a:schemeClr val="dk1"/>
              </a:buClr>
              <a:buSzPts val="2200"/>
              <a:buChar char="•"/>
            </a:pPr>
            <a:r>
              <a:rPr lang="en-GB" sz="2200">
                <a:solidFill>
                  <a:srgbClr val="124591"/>
                </a:solidFill>
              </a:rPr>
              <a:t>Providing information that supports status updates</a:t>
            </a:r>
            <a:r>
              <a:rPr lang="en-GB" sz="2200"/>
              <a:t>, forecasting and measuring progress.</a:t>
            </a:r>
            <a:endParaRPr/>
          </a:p>
          <a:p>
            <a:pPr indent="-228600" lvl="1" marL="685800" rtl="0" algn="l">
              <a:lnSpc>
                <a:spcPct val="90000"/>
              </a:lnSpc>
              <a:spcBef>
                <a:spcPts val="500"/>
              </a:spcBef>
              <a:spcAft>
                <a:spcPts val="0"/>
              </a:spcAft>
              <a:buClr>
                <a:schemeClr val="dk1"/>
              </a:buClr>
              <a:buSzPts val="2200"/>
              <a:buChar char="•"/>
            </a:pPr>
            <a:r>
              <a:rPr lang="en-GB" sz="2200">
                <a:solidFill>
                  <a:srgbClr val="124591"/>
                </a:solidFill>
              </a:rPr>
              <a:t>Delivering forecasts </a:t>
            </a:r>
            <a:r>
              <a:rPr lang="en-GB" sz="2200"/>
              <a:t>that update current costs and project schedule.</a:t>
            </a:r>
            <a:endParaRPr/>
          </a:p>
          <a:p>
            <a:pPr indent="-228600" lvl="1" marL="685800" rtl="0" algn="l">
              <a:lnSpc>
                <a:spcPct val="90000"/>
              </a:lnSpc>
              <a:spcBef>
                <a:spcPts val="500"/>
              </a:spcBef>
              <a:spcAft>
                <a:spcPts val="0"/>
              </a:spcAft>
              <a:buClr>
                <a:schemeClr val="dk1"/>
              </a:buClr>
              <a:buSzPts val="2200"/>
              <a:buChar char="•"/>
            </a:pPr>
            <a:r>
              <a:rPr lang="en-GB" sz="2200">
                <a:solidFill>
                  <a:srgbClr val="124591"/>
                </a:solidFill>
              </a:rPr>
              <a:t>Monitoring the implementation of any approved changes</a:t>
            </a:r>
            <a:r>
              <a:rPr lang="en-GB" sz="2200"/>
              <a:t> or schedule amendments. </a:t>
            </a:r>
            <a:endParaRPr sz="22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89" name="Shape 289"/>
        <p:cNvGrpSpPr/>
        <p:nvPr/>
      </p:nvGrpSpPr>
      <p:grpSpPr>
        <a:xfrm>
          <a:off x="0" y="0"/>
          <a:ext cx="0" cy="0"/>
          <a:chOff x="0" y="0"/>
          <a:chExt cx="0" cy="0"/>
        </a:xfrm>
      </p:grpSpPr>
      <p:sp>
        <p:nvSpPr>
          <p:cNvPr id="290" name="Google Shape;290;p17"/>
          <p:cNvSpPr txBox="1"/>
          <p:nvPr>
            <p:ph type="title"/>
          </p:nvPr>
        </p:nvSpPr>
        <p:spPr>
          <a:xfrm>
            <a:off x="7047914" y="119269"/>
            <a:ext cx="4150176" cy="76303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124591"/>
              </a:buClr>
              <a:buSzPts val="3600"/>
              <a:buFont typeface="Calibri"/>
              <a:buNone/>
            </a:pPr>
            <a:r>
              <a:rPr b="1" lang="en-GB" sz="3600">
                <a:solidFill>
                  <a:srgbClr val="124591"/>
                </a:solidFill>
              </a:rPr>
              <a:t>Design Stage Features</a:t>
            </a:r>
            <a:endParaRPr b="1" sz="3600">
              <a:solidFill>
                <a:srgbClr val="124591"/>
              </a:solidFill>
            </a:endParaRPr>
          </a:p>
        </p:txBody>
      </p:sp>
      <p:sp>
        <p:nvSpPr>
          <p:cNvPr id="291" name="Google Shape;291;p17"/>
          <p:cNvSpPr txBox="1"/>
          <p:nvPr>
            <p:ph idx="1" type="body"/>
          </p:nvPr>
        </p:nvSpPr>
        <p:spPr>
          <a:xfrm>
            <a:off x="935501" y="1441938"/>
            <a:ext cx="10417127" cy="452153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24591"/>
              </a:buClr>
              <a:buSzPts val="2800"/>
              <a:buNone/>
            </a:pPr>
            <a:r>
              <a:rPr b="1" lang="en-GB">
                <a:solidFill>
                  <a:srgbClr val="124591"/>
                </a:solidFill>
              </a:rPr>
              <a:t>8. Monitoring and Controlling</a:t>
            </a:r>
            <a:endParaRPr/>
          </a:p>
          <a:p>
            <a:pPr indent="0" lvl="0" marL="0" rtl="0" algn="l">
              <a:lnSpc>
                <a:spcPct val="90000"/>
              </a:lnSpc>
              <a:spcBef>
                <a:spcPts val="0"/>
              </a:spcBef>
              <a:spcAft>
                <a:spcPts val="0"/>
              </a:spcAft>
              <a:buClr>
                <a:schemeClr val="dk1"/>
              </a:buClr>
              <a:buSzPts val="1200"/>
              <a:buNone/>
            </a:pPr>
            <a:r>
              <a:t/>
            </a:r>
            <a:endParaRPr b="1" sz="1200"/>
          </a:p>
          <a:p>
            <a:pPr indent="-228600" lvl="0" marL="228600" rtl="0" algn="l">
              <a:lnSpc>
                <a:spcPct val="90000"/>
              </a:lnSpc>
              <a:spcBef>
                <a:spcPts val="1600"/>
              </a:spcBef>
              <a:spcAft>
                <a:spcPts val="0"/>
              </a:spcAft>
              <a:buClr>
                <a:schemeClr val="dk1"/>
              </a:buClr>
              <a:buSzPts val="2400"/>
              <a:buChar char="•"/>
            </a:pPr>
            <a:r>
              <a:rPr b="1" lang="en-GB" sz="2400">
                <a:solidFill>
                  <a:srgbClr val="C00000"/>
                </a:solidFill>
              </a:rPr>
              <a:t>Monitoring and control techniques:</a:t>
            </a:r>
            <a:endParaRPr sz="2400">
              <a:solidFill>
                <a:srgbClr val="C00000"/>
              </a:solidFill>
            </a:endParaRPr>
          </a:p>
          <a:p>
            <a:pPr indent="-457200" lvl="1" marL="914400" rtl="0" algn="l">
              <a:lnSpc>
                <a:spcPct val="90000"/>
              </a:lnSpc>
              <a:spcBef>
                <a:spcPts val="500"/>
              </a:spcBef>
              <a:spcAft>
                <a:spcPts val="0"/>
              </a:spcAft>
              <a:buClr>
                <a:srgbClr val="124591"/>
              </a:buClr>
              <a:buSzPts val="2000"/>
              <a:buFont typeface="Calibri"/>
              <a:buAutoNum type="arabicPeriod"/>
            </a:pPr>
            <a:r>
              <a:rPr b="1" lang="en-GB" sz="2000">
                <a:solidFill>
                  <a:srgbClr val="124591"/>
                </a:solidFill>
              </a:rPr>
              <a:t>A Requirements Traceability Matrix</a:t>
            </a:r>
            <a:r>
              <a:rPr lang="en-GB" sz="2000">
                <a:solidFill>
                  <a:srgbClr val="124591"/>
                </a:solidFill>
              </a:rPr>
              <a:t> (RTM)</a:t>
            </a:r>
            <a:r>
              <a:rPr lang="en-GB" sz="2000"/>
              <a:t> </a:t>
            </a:r>
            <a:r>
              <a:rPr b="1" lang="en-GB" sz="2000">
                <a:solidFill>
                  <a:srgbClr val="124591"/>
                </a:solidFill>
              </a:rPr>
              <a:t>-</a:t>
            </a:r>
            <a:r>
              <a:rPr lang="en-GB" sz="2000"/>
              <a:t> maps, or traces, the project’s requirements to the deliverables. This makes the </a:t>
            </a:r>
            <a:r>
              <a:rPr lang="en-GB" sz="2000">
                <a:solidFill>
                  <a:srgbClr val="124591"/>
                </a:solidFill>
              </a:rPr>
              <a:t>project’s tasks more visible</a:t>
            </a:r>
            <a:r>
              <a:rPr lang="en-GB" sz="2000"/>
              <a:t>. It also prevents new tasks or requirements being added to the project without approval.</a:t>
            </a:r>
            <a:endParaRPr/>
          </a:p>
          <a:p>
            <a:pPr indent="-457200" lvl="1" marL="914400" rtl="0" algn="l">
              <a:lnSpc>
                <a:spcPct val="90000"/>
              </a:lnSpc>
              <a:spcBef>
                <a:spcPts val="500"/>
              </a:spcBef>
              <a:spcAft>
                <a:spcPts val="0"/>
              </a:spcAft>
              <a:buClr>
                <a:srgbClr val="124591"/>
              </a:buClr>
              <a:buSzPts val="2000"/>
              <a:buFont typeface="Calibri"/>
              <a:buAutoNum type="arabicPeriod"/>
            </a:pPr>
            <a:r>
              <a:rPr b="1" lang="en-GB" sz="2000">
                <a:solidFill>
                  <a:srgbClr val="124591"/>
                </a:solidFill>
              </a:rPr>
              <a:t>A control chart - </a:t>
            </a:r>
            <a:r>
              <a:rPr lang="en-GB" sz="2000"/>
              <a:t>monitors the project’s quality. </a:t>
            </a:r>
            <a:br>
              <a:rPr lang="en-GB" sz="2000"/>
            </a:br>
            <a:r>
              <a:rPr lang="en-GB" sz="2000"/>
              <a:t>There are two basic forms of control chart - </a:t>
            </a:r>
            <a:r>
              <a:rPr lang="en-GB" sz="2000">
                <a:solidFill>
                  <a:srgbClr val="124591"/>
                </a:solidFill>
              </a:rPr>
              <a:t>univariate</a:t>
            </a:r>
            <a:r>
              <a:rPr lang="en-GB" sz="2000"/>
              <a:t> control chart displays one project characteristic, while </a:t>
            </a:r>
            <a:r>
              <a:rPr lang="en-GB" sz="2000">
                <a:solidFill>
                  <a:srgbClr val="124591"/>
                </a:solidFill>
              </a:rPr>
              <a:t>multivariate</a:t>
            </a:r>
            <a:r>
              <a:rPr lang="en-GB" sz="2000"/>
              <a:t> chart displays more than one. </a:t>
            </a:r>
            <a:endParaRPr/>
          </a:p>
          <a:p>
            <a:pPr indent="-457200" lvl="1" marL="914400" rtl="0" algn="l">
              <a:lnSpc>
                <a:spcPct val="90000"/>
              </a:lnSpc>
              <a:spcBef>
                <a:spcPts val="500"/>
              </a:spcBef>
              <a:spcAft>
                <a:spcPts val="0"/>
              </a:spcAft>
              <a:buClr>
                <a:srgbClr val="124591"/>
              </a:buClr>
              <a:buSzPts val="2000"/>
              <a:buFont typeface="Calibri"/>
              <a:buAutoNum type="arabicPeriod"/>
            </a:pPr>
            <a:r>
              <a:rPr b="1" lang="en-GB" sz="2000">
                <a:solidFill>
                  <a:srgbClr val="124591"/>
                </a:solidFill>
              </a:rPr>
              <a:t>Review and status meetings - </a:t>
            </a:r>
            <a:r>
              <a:rPr lang="en-GB" sz="2000"/>
              <a:t>analyse problems, finding out why something happened. They can also highlight any issues that might happen later.</a:t>
            </a:r>
            <a:endParaRPr/>
          </a:p>
          <a:p>
            <a:pPr indent="-101600" lvl="0" marL="228600" rtl="0" algn="l">
              <a:lnSpc>
                <a:spcPct val="90000"/>
              </a:lnSpc>
              <a:spcBef>
                <a:spcPts val="1000"/>
              </a:spcBef>
              <a:spcAft>
                <a:spcPts val="0"/>
              </a:spcAft>
              <a:buClr>
                <a:schemeClr val="dk1"/>
              </a:buClr>
              <a:buSzPts val="2000"/>
              <a:buNone/>
            </a:pPr>
            <a:r>
              <a:t/>
            </a:r>
            <a:endParaRPr sz="2000"/>
          </a:p>
        </p:txBody>
      </p:sp>
      <p:sp>
        <p:nvSpPr>
          <p:cNvPr id="292" name="Google Shape;292;p17"/>
          <p:cNvSpPr/>
          <p:nvPr/>
        </p:nvSpPr>
        <p:spPr>
          <a:xfrm>
            <a:off x="5977217" y="3244334"/>
            <a:ext cx="23756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96" name="Shape 296"/>
        <p:cNvGrpSpPr/>
        <p:nvPr/>
      </p:nvGrpSpPr>
      <p:grpSpPr>
        <a:xfrm>
          <a:off x="0" y="0"/>
          <a:ext cx="0" cy="0"/>
          <a:chOff x="0" y="0"/>
          <a:chExt cx="0" cy="0"/>
        </a:xfrm>
      </p:grpSpPr>
      <p:sp>
        <p:nvSpPr>
          <p:cNvPr id="297" name="Google Shape;297;p18"/>
          <p:cNvSpPr txBox="1"/>
          <p:nvPr>
            <p:ph idx="1" type="body"/>
          </p:nvPr>
        </p:nvSpPr>
        <p:spPr>
          <a:xfrm>
            <a:off x="3402599" y="2475857"/>
            <a:ext cx="6385874" cy="162207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None/>
            </a:pPr>
            <a:r>
              <a:rPr lang="en-GB" sz="5400"/>
              <a:t>THANK YOU FOR YOUR ATTENTION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p2"/>
          <p:cNvSpPr txBox="1"/>
          <p:nvPr>
            <p:ph idx="1" type="body"/>
          </p:nvPr>
        </p:nvSpPr>
        <p:spPr>
          <a:xfrm>
            <a:off x="838200" y="1611029"/>
            <a:ext cx="10515600" cy="4351338"/>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chemeClr val="dk1"/>
              </a:buClr>
              <a:buSzPts val="2800"/>
              <a:buNone/>
            </a:pPr>
            <a:r>
              <a:rPr b="1" lang="en-GB"/>
              <a:t> </a:t>
            </a:r>
            <a:endParaRPr/>
          </a:p>
          <a:p>
            <a:pPr indent="-228600" lvl="0" marL="228600" rtl="0" algn="just">
              <a:lnSpc>
                <a:spcPct val="90000"/>
              </a:lnSpc>
              <a:spcBef>
                <a:spcPts val="1000"/>
              </a:spcBef>
              <a:spcAft>
                <a:spcPts val="0"/>
              </a:spcAft>
              <a:buClr>
                <a:schemeClr val="dk1"/>
              </a:buClr>
              <a:buSzPts val="2600"/>
              <a:buChar char="•"/>
            </a:pPr>
            <a:r>
              <a:rPr lang="en-GB" sz="2600">
                <a:solidFill>
                  <a:srgbClr val="124591"/>
                </a:solidFill>
              </a:rPr>
              <a:t>Major step </a:t>
            </a:r>
            <a:r>
              <a:rPr lang="en-GB" sz="2600"/>
              <a:t>towards a successful project!</a:t>
            </a:r>
            <a:endParaRPr/>
          </a:p>
          <a:p>
            <a:pPr indent="-228600" lvl="0" marL="228600" rtl="0" algn="just">
              <a:lnSpc>
                <a:spcPct val="90000"/>
              </a:lnSpc>
              <a:spcBef>
                <a:spcPts val="1000"/>
              </a:spcBef>
              <a:spcAft>
                <a:spcPts val="0"/>
              </a:spcAft>
              <a:buClr>
                <a:schemeClr val="dk1"/>
              </a:buClr>
              <a:buSzPts val="2600"/>
              <a:buChar char="•"/>
            </a:pPr>
            <a:r>
              <a:rPr lang="en-GB" sz="2600">
                <a:solidFill>
                  <a:srgbClr val="124591"/>
                </a:solidFill>
              </a:rPr>
              <a:t>Strategic organisation of ideas</a:t>
            </a:r>
            <a:r>
              <a:rPr lang="en-GB" sz="2600"/>
              <a:t>, materials and processes to achieve </a:t>
            </a:r>
            <a:br>
              <a:rPr lang="en-GB" sz="2600"/>
            </a:br>
            <a:r>
              <a:rPr lang="en-GB" sz="2600"/>
              <a:t>project goal or objective, outcome and output. </a:t>
            </a:r>
            <a:endParaRPr/>
          </a:p>
          <a:p>
            <a:pPr indent="-228600" lvl="0" marL="228600" rtl="0" algn="just">
              <a:lnSpc>
                <a:spcPct val="90000"/>
              </a:lnSpc>
              <a:spcBef>
                <a:spcPts val="1000"/>
              </a:spcBef>
              <a:spcAft>
                <a:spcPts val="0"/>
              </a:spcAft>
              <a:buClr>
                <a:schemeClr val="dk1"/>
              </a:buClr>
              <a:buSzPts val="2600"/>
              <a:buChar char="•"/>
            </a:pPr>
            <a:r>
              <a:rPr lang="en-GB" sz="2600"/>
              <a:t>One of the first responsibilities of the project manager for a given project. </a:t>
            </a:r>
            <a:endParaRPr/>
          </a:p>
          <a:p>
            <a:pPr indent="-228600" lvl="0" marL="228600" rtl="0" algn="just">
              <a:lnSpc>
                <a:spcPct val="90000"/>
              </a:lnSpc>
              <a:spcBef>
                <a:spcPts val="1000"/>
              </a:spcBef>
              <a:spcAft>
                <a:spcPts val="0"/>
              </a:spcAft>
              <a:buClr>
                <a:schemeClr val="dk1"/>
              </a:buClr>
              <a:buSzPts val="2600"/>
              <a:buChar char="•"/>
            </a:pPr>
            <a:r>
              <a:rPr lang="en-GB" sz="2600">
                <a:solidFill>
                  <a:srgbClr val="124591"/>
                </a:solidFill>
              </a:rPr>
              <a:t>Stage of the project cycle </a:t>
            </a:r>
            <a:r>
              <a:rPr lang="en-GB" sz="2600"/>
              <a:t>that includes collection of decisions about planning how to manage and govern a project in implementation stage.</a:t>
            </a:r>
            <a:endParaRPr sz="2600"/>
          </a:p>
          <a:p>
            <a:pPr indent="-228600" lvl="0" marL="228600" rtl="0" algn="just">
              <a:lnSpc>
                <a:spcPct val="90000"/>
              </a:lnSpc>
              <a:spcBef>
                <a:spcPts val="1000"/>
              </a:spcBef>
              <a:spcAft>
                <a:spcPts val="0"/>
              </a:spcAft>
              <a:buClr>
                <a:schemeClr val="dk1"/>
              </a:buClr>
              <a:buSzPts val="2600"/>
              <a:buChar char="•"/>
            </a:pPr>
            <a:r>
              <a:rPr lang="en-GB" sz="2600">
                <a:solidFill>
                  <a:srgbClr val="124591"/>
                </a:solidFill>
              </a:rPr>
              <a:t>A step by step point of view </a:t>
            </a:r>
            <a:r>
              <a:rPr lang="en-GB" sz="2600"/>
              <a:t>introduces a project plan in the view </a:t>
            </a:r>
            <a:br>
              <a:rPr lang="en-GB" sz="2600"/>
            </a:br>
            <a:r>
              <a:rPr lang="en-GB" sz="2600"/>
              <a:t>of a project triple constraints (</a:t>
            </a:r>
            <a:r>
              <a:rPr i="1" lang="en-GB" sz="2600">
                <a:solidFill>
                  <a:srgbClr val="C00000"/>
                </a:solidFill>
              </a:rPr>
              <a:t>scope </a:t>
            </a:r>
            <a:r>
              <a:rPr i="1" lang="en-GB" sz="2600"/>
              <a:t>–</a:t>
            </a:r>
            <a:r>
              <a:rPr i="1" lang="en-GB" sz="2600">
                <a:solidFill>
                  <a:srgbClr val="C00000"/>
                </a:solidFill>
              </a:rPr>
              <a:t> time </a:t>
            </a:r>
            <a:r>
              <a:rPr i="1" lang="en-GB" sz="2600"/>
              <a:t>–</a:t>
            </a:r>
            <a:r>
              <a:rPr i="1" lang="en-GB" sz="2600">
                <a:solidFill>
                  <a:srgbClr val="C00000"/>
                </a:solidFill>
              </a:rPr>
              <a:t> costs</a:t>
            </a:r>
            <a:r>
              <a:rPr lang="en-GB" sz="2600"/>
              <a:t>). </a:t>
            </a:r>
            <a:endParaRPr/>
          </a:p>
        </p:txBody>
      </p:sp>
      <p:sp>
        <p:nvSpPr>
          <p:cNvPr id="172" name="Google Shape;172;p2"/>
          <p:cNvSpPr txBox="1"/>
          <p:nvPr>
            <p:ph type="title"/>
          </p:nvPr>
        </p:nvSpPr>
        <p:spPr>
          <a:xfrm>
            <a:off x="977706" y="927652"/>
            <a:ext cx="9965276" cy="7630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24591"/>
              </a:buClr>
              <a:buSzPts val="3600"/>
              <a:buFont typeface="Calibri"/>
              <a:buNone/>
            </a:pPr>
            <a:r>
              <a:rPr b="1" lang="en-GB" sz="3600">
                <a:solidFill>
                  <a:srgbClr val="124591"/>
                </a:solidFill>
              </a:rPr>
              <a:t>Project Design: Description</a:t>
            </a:r>
            <a:endParaRPr b="1" sz="3600">
              <a:solidFill>
                <a:srgbClr val="124591"/>
              </a:solidFill>
            </a:endParaRPr>
          </a:p>
        </p:txBody>
      </p:sp>
      <p:pic>
        <p:nvPicPr>
          <p:cNvPr id="173" name="Google Shape;173;p2"/>
          <p:cNvPicPr preferRelativeResize="0"/>
          <p:nvPr/>
        </p:nvPicPr>
        <p:blipFill rotWithShape="1">
          <a:blip r:embed="rId4">
            <a:alphaModFix/>
          </a:blip>
          <a:srcRect b="0" l="0" r="0" t="0"/>
          <a:stretch/>
        </p:blipFill>
        <p:spPr>
          <a:xfrm>
            <a:off x="7724531" y="464234"/>
            <a:ext cx="3288027" cy="20721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8" name="Shape 178"/>
        <p:cNvGrpSpPr/>
        <p:nvPr/>
      </p:nvGrpSpPr>
      <p:grpSpPr>
        <a:xfrm>
          <a:off x="0" y="0"/>
          <a:ext cx="0" cy="0"/>
          <a:chOff x="0" y="0"/>
          <a:chExt cx="0" cy="0"/>
        </a:xfrm>
      </p:grpSpPr>
      <p:sp>
        <p:nvSpPr>
          <p:cNvPr id="179" name="Google Shape;179;p3"/>
          <p:cNvSpPr txBox="1"/>
          <p:nvPr>
            <p:ph idx="1" type="body"/>
          </p:nvPr>
        </p:nvSpPr>
        <p:spPr>
          <a:xfrm>
            <a:off x="838200" y="1690688"/>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just">
              <a:lnSpc>
                <a:spcPct val="90000"/>
              </a:lnSpc>
              <a:spcBef>
                <a:spcPts val="0"/>
              </a:spcBef>
              <a:spcAft>
                <a:spcPts val="0"/>
              </a:spcAft>
              <a:buClr>
                <a:schemeClr val="dk1"/>
              </a:buClr>
              <a:buSzPts val="2800"/>
              <a:buChar char="•"/>
            </a:pPr>
            <a:r>
              <a:rPr lang="en-GB"/>
              <a:t>Overall project description (</a:t>
            </a:r>
            <a:r>
              <a:rPr lang="en-GB">
                <a:solidFill>
                  <a:srgbClr val="C00000"/>
                </a:solidFill>
              </a:rPr>
              <a:t>Project plan</a:t>
            </a:r>
            <a:r>
              <a:rPr lang="en-GB"/>
              <a:t>).</a:t>
            </a:r>
            <a:endParaRPr/>
          </a:p>
          <a:p>
            <a:pPr indent="-228600" lvl="0" marL="228600" rtl="0" algn="just">
              <a:lnSpc>
                <a:spcPct val="90000"/>
              </a:lnSpc>
              <a:spcBef>
                <a:spcPts val="1000"/>
              </a:spcBef>
              <a:spcAft>
                <a:spcPts val="0"/>
              </a:spcAft>
              <a:buClr>
                <a:schemeClr val="dk1"/>
              </a:buClr>
              <a:buSzPts val="2800"/>
              <a:buChar char="•"/>
            </a:pPr>
            <a:r>
              <a:rPr lang="en-GB">
                <a:solidFill>
                  <a:srgbClr val="124591"/>
                </a:solidFill>
              </a:rPr>
              <a:t>Responsibilities</a:t>
            </a:r>
            <a:r>
              <a:rPr lang="en-GB"/>
              <a:t> for completing the project.</a:t>
            </a:r>
            <a:endParaRPr/>
          </a:p>
          <a:p>
            <a:pPr indent="-228600" lvl="0" marL="228600" rtl="0" algn="just">
              <a:lnSpc>
                <a:spcPct val="90000"/>
              </a:lnSpc>
              <a:spcBef>
                <a:spcPts val="1000"/>
              </a:spcBef>
              <a:spcAft>
                <a:spcPts val="0"/>
              </a:spcAft>
              <a:buClr>
                <a:schemeClr val="dk1"/>
              </a:buClr>
              <a:buSzPts val="2800"/>
              <a:buChar char="•"/>
            </a:pPr>
            <a:r>
              <a:rPr lang="en-GB"/>
              <a:t>Project </a:t>
            </a:r>
            <a:r>
              <a:rPr lang="en-GB">
                <a:solidFill>
                  <a:srgbClr val="124591"/>
                </a:solidFill>
              </a:rPr>
              <a:t>goals</a:t>
            </a:r>
            <a:r>
              <a:rPr lang="en-GB"/>
              <a:t>/</a:t>
            </a:r>
            <a:r>
              <a:rPr lang="en-GB">
                <a:solidFill>
                  <a:srgbClr val="124591"/>
                </a:solidFill>
              </a:rPr>
              <a:t>objectives</a:t>
            </a:r>
            <a:r>
              <a:rPr lang="en-GB"/>
              <a:t>, </a:t>
            </a:r>
            <a:r>
              <a:rPr lang="en-GB">
                <a:solidFill>
                  <a:srgbClr val="124591"/>
                </a:solidFill>
              </a:rPr>
              <a:t>outcomes</a:t>
            </a:r>
            <a:r>
              <a:rPr lang="en-GB"/>
              <a:t> and </a:t>
            </a:r>
            <a:r>
              <a:rPr lang="en-GB">
                <a:solidFill>
                  <a:srgbClr val="124591"/>
                </a:solidFill>
              </a:rPr>
              <a:t>outputs</a:t>
            </a:r>
            <a:r>
              <a:rPr lang="en-GB"/>
              <a:t>. </a:t>
            </a:r>
            <a:endParaRPr/>
          </a:p>
          <a:p>
            <a:pPr indent="-228600" lvl="0" marL="228600" rtl="0" algn="just">
              <a:lnSpc>
                <a:spcPct val="90000"/>
              </a:lnSpc>
              <a:spcBef>
                <a:spcPts val="1000"/>
              </a:spcBef>
              <a:spcAft>
                <a:spcPts val="0"/>
              </a:spcAft>
              <a:buClr>
                <a:schemeClr val="dk1"/>
              </a:buClr>
              <a:buSzPts val="2800"/>
              <a:buChar char="•"/>
            </a:pPr>
            <a:r>
              <a:rPr lang="en-GB"/>
              <a:t>Description of when </a:t>
            </a:r>
            <a:r>
              <a:rPr lang="en-GB">
                <a:solidFill>
                  <a:srgbClr val="124591"/>
                </a:solidFill>
              </a:rPr>
              <a:t>all the project settings </a:t>
            </a:r>
            <a:r>
              <a:rPr lang="en-GB"/>
              <a:t>(goals, outcomes and outputs) </a:t>
            </a:r>
            <a:r>
              <a:rPr lang="en-GB">
                <a:solidFill>
                  <a:srgbClr val="124591"/>
                </a:solidFill>
              </a:rPr>
              <a:t>will be reached</a:t>
            </a:r>
            <a:r>
              <a:rPr lang="en-GB"/>
              <a:t>.</a:t>
            </a:r>
            <a:endParaRPr/>
          </a:p>
          <a:p>
            <a:pPr indent="-228600" lvl="0" marL="228600" rtl="0" algn="just">
              <a:lnSpc>
                <a:spcPct val="90000"/>
              </a:lnSpc>
              <a:spcBef>
                <a:spcPts val="1000"/>
              </a:spcBef>
              <a:spcAft>
                <a:spcPts val="0"/>
              </a:spcAft>
              <a:buClr>
                <a:schemeClr val="dk1"/>
              </a:buClr>
              <a:buSzPts val="2800"/>
              <a:buChar char="•"/>
            </a:pPr>
            <a:r>
              <a:rPr lang="en-GB">
                <a:solidFill>
                  <a:srgbClr val="124591"/>
                </a:solidFill>
              </a:rPr>
              <a:t>Timeline</a:t>
            </a:r>
            <a:r>
              <a:rPr lang="en-GB"/>
              <a:t> of when the major deliverables, products or features will be completed. </a:t>
            </a:r>
            <a:endParaRPr/>
          </a:p>
          <a:p>
            <a:pPr indent="-228600" lvl="0" marL="228600" rtl="0" algn="just">
              <a:lnSpc>
                <a:spcPct val="90000"/>
              </a:lnSpc>
              <a:spcBef>
                <a:spcPts val="1000"/>
              </a:spcBef>
              <a:spcAft>
                <a:spcPts val="0"/>
              </a:spcAft>
              <a:buClr>
                <a:schemeClr val="dk1"/>
              </a:buClr>
              <a:buSzPts val="2800"/>
              <a:buChar char="•"/>
            </a:pPr>
            <a:r>
              <a:rPr lang="en-GB">
                <a:solidFill>
                  <a:srgbClr val="124591"/>
                </a:solidFill>
              </a:rPr>
              <a:t>Estimation</a:t>
            </a:r>
            <a:r>
              <a:rPr lang="en-GB"/>
              <a:t> of the project budget and outlines how to monitor and evaluate progress in the project. </a:t>
            </a:r>
            <a:endParaRPr/>
          </a:p>
        </p:txBody>
      </p:sp>
      <p:sp>
        <p:nvSpPr>
          <p:cNvPr id="180" name="Google Shape;180;p3"/>
          <p:cNvSpPr txBox="1"/>
          <p:nvPr>
            <p:ph type="title"/>
          </p:nvPr>
        </p:nvSpPr>
        <p:spPr>
          <a:xfrm>
            <a:off x="949570" y="927652"/>
            <a:ext cx="9993412" cy="7630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24591"/>
              </a:buClr>
              <a:buSzPts val="3600"/>
              <a:buFont typeface="Calibri"/>
              <a:buNone/>
            </a:pPr>
            <a:r>
              <a:rPr b="1" lang="en-GB" sz="3600">
                <a:solidFill>
                  <a:srgbClr val="124591"/>
                </a:solidFill>
              </a:rPr>
              <a:t>Project Design: Focus </a:t>
            </a:r>
            <a:endParaRPr b="1" sz="3600">
              <a:solidFill>
                <a:srgbClr val="124591"/>
              </a:solidFill>
            </a:endParaRPr>
          </a:p>
        </p:txBody>
      </p:sp>
      <p:pic>
        <p:nvPicPr>
          <p:cNvPr id="181" name="Google Shape;181;p3"/>
          <p:cNvPicPr preferRelativeResize="0"/>
          <p:nvPr/>
        </p:nvPicPr>
        <p:blipFill rotWithShape="1">
          <a:blip r:embed="rId4">
            <a:alphaModFix/>
          </a:blip>
          <a:srcRect b="0" l="0" r="0" t="0"/>
          <a:stretch/>
        </p:blipFill>
        <p:spPr>
          <a:xfrm>
            <a:off x="7699892" y="777211"/>
            <a:ext cx="3653908" cy="18269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6" name="Shape 186"/>
        <p:cNvGrpSpPr/>
        <p:nvPr/>
      </p:nvGrpSpPr>
      <p:grpSpPr>
        <a:xfrm>
          <a:off x="0" y="0"/>
          <a:ext cx="0" cy="0"/>
          <a:chOff x="0" y="0"/>
          <a:chExt cx="0" cy="0"/>
        </a:xfrm>
      </p:grpSpPr>
      <p:sp>
        <p:nvSpPr>
          <p:cNvPr id="187" name="Google Shape;187;p4"/>
          <p:cNvSpPr txBox="1"/>
          <p:nvPr>
            <p:ph type="title"/>
          </p:nvPr>
        </p:nvSpPr>
        <p:spPr>
          <a:xfrm>
            <a:off x="881448" y="768628"/>
            <a:ext cx="9763539" cy="7630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24591"/>
              </a:buClr>
              <a:buSzPts val="3600"/>
              <a:buFont typeface="Calibri"/>
              <a:buNone/>
            </a:pPr>
            <a:r>
              <a:rPr b="1" lang="en-GB" sz="3600">
                <a:solidFill>
                  <a:srgbClr val="124591"/>
                </a:solidFill>
              </a:rPr>
              <a:t>Project Design: Workflow </a:t>
            </a:r>
            <a:endParaRPr b="1" sz="3600">
              <a:solidFill>
                <a:srgbClr val="124591"/>
              </a:solidFill>
            </a:endParaRPr>
          </a:p>
        </p:txBody>
      </p:sp>
      <p:pic>
        <p:nvPicPr>
          <p:cNvPr id="188" name="Google Shape;188;p4"/>
          <p:cNvPicPr preferRelativeResize="0"/>
          <p:nvPr/>
        </p:nvPicPr>
        <p:blipFill rotWithShape="1">
          <a:blip r:embed="rId4">
            <a:alphaModFix/>
          </a:blip>
          <a:srcRect b="0" l="0" r="0" t="0"/>
          <a:stretch/>
        </p:blipFill>
        <p:spPr>
          <a:xfrm>
            <a:off x="881448" y="1531664"/>
            <a:ext cx="10475668" cy="4173398"/>
          </a:xfrm>
          <a:prstGeom prst="rect">
            <a:avLst/>
          </a:prstGeom>
          <a:noFill/>
          <a:ln>
            <a:noFill/>
          </a:ln>
        </p:spPr>
      </p:pic>
      <p:sp>
        <p:nvSpPr>
          <p:cNvPr id="189" name="Google Shape;189;p4"/>
          <p:cNvSpPr/>
          <p:nvPr/>
        </p:nvSpPr>
        <p:spPr>
          <a:xfrm>
            <a:off x="789525" y="5635841"/>
            <a:ext cx="1919115" cy="276999"/>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GB" sz="1200" u="none" cap="none" strike="noStrike">
                <a:solidFill>
                  <a:srgbClr val="000000"/>
                </a:solidFill>
                <a:latin typeface="Calibri"/>
                <a:ea typeface="Calibri"/>
                <a:cs typeface="Calibri"/>
                <a:sym typeface="Calibri"/>
              </a:rPr>
              <a:t>Source: Ray [online] (2018)</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4" name="Shape 194"/>
        <p:cNvGrpSpPr/>
        <p:nvPr/>
      </p:nvGrpSpPr>
      <p:grpSpPr>
        <a:xfrm>
          <a:off x="0" y="0"/>
          <a:ext cx="0" cy="0"/>
          <a:chOff x="0" y="0"/>
          <a:chExt cx="0" cy="0"/>
        </a:xfrm>
      </p:grpSpPr>
      <p:sp>
        <p:nvSpPr>
          <p:cNvPr id="195" name="Google Shape;195;p5"/>
          <p:cNvSpPr txBox="1"/>
          <p:nvPr>
            <p:ph type="title"/>
          </p:nvPr>
        </p:nvSpPr>
        <p:spPr>
          <a:xfrm>
            <a:off x="7069016" y="168506"/>
            <a:ext cx="4100732" cy="7630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24591"/>
              </a:buClr>
              <a:buSzPts val="3600"/>
              <a:buFont typeface="Calibri"/>
              <a:buNone/>
            </a:pPr>
            <a:r>
              <a:rPr b="1" lang="en-GB" sz="3600">
                <a:solidFill>
                  <a:srgbClr val="124591"/>
                </a:solidFill>
              </a:rPr>
              <a:t>Scope of Work (SOW)</a:t>
            </a:r>
            <a:endParaRPr b="1" sz="3600">
              <a:solidFill>
                <a:srgbClr val="124591"/>
              </a:solidFill>
            </a:endParaRPr>
          </a:p>
        </p:txBody>
      </p:sp>
      <p:sp>
        <p:nvSpPr>
          <p:cNvPr id="196" name="Google Shape;196;p5"/>
          <p:cNvSpPr txBox="1"/>
          <p:nvPr>
            <p:ph idx="1" type="body"/>
          </p:nvPr>
        </p:nvSpPr>
        <p:spPr>
          <a:xfrm>
            <a:off x="921434" y="1348843"/>
            <a:ext cx="10564838" cy="4911279"/>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just">
              <a:lnSpc>
                <a:spcPct val="100000"/>
              </a:lnSpc>
              <a:spcBef>
                <a:spcPts val="0"/>
              </a:spcBef>
              <a:spcAft>
                <a:spcPts val="0"/>
              </a:spcAft>
              <a:buClr>
                <a:schemeClr val="dk1"/>
              </a:buClr>
              <a:buSzPct val="100000"/>
              <a:buChar char="•"/>
            </a:pPr>
            <a:r>
              <a:rPr lang="en-GB" sz="2400"/>
              <a:t>One of the most </a:t>
            </a:r>
            <a:r>
              <a:rPr lang="en-GB" sz="2400">
                <a:solidFill>
                  <a:srgbClr val="124591"/>
                </a:solidFill>
              </a:rPr>
              <a:t>important documents to use when designing a project</a:t>
            </a:r>
            <a:r>
              <a:rPr lang="en-GB" sz="2400"/>
              <a:t>. </a:t>
            </a:r>
            <a:endParaRPr/>
          </a:p>
          <a:p>
            <a:pPr indent="-228600" lvl="0" marL="228600" rtl="0" algn="just">
              <a:lnSpc>
                <a:spcPct val="100000"/>
              </a:lnSpc>
              <a:spcBef>
                <a:spcPts val="600"/>
              </a:spcBef>
              <a:spcAft>
                <a:spcPts val="0"/>
              </a:spcAft>
              <a:buClr>
                <a:schemeClr val="dk1"/>
              </a:buClr>
              <a:buSzPct val="100000"/>
              <a:buChar char="•"/>
            </a:pPr>
            <a:r>
              <a:rPr lang="en-GB" sz="2400"/>
              <a:t>SOW makes sure that </a:t>
            </a:r>
            <a:r>
              <a:rPr lang="en-GB" sz="2400">
                <a:solidFill>
                  <a:srgbClr val="124591"/>
                </a:solidFill>
              </a:rPr>
              <a:t>expectations are clear and agreed </a:t>
            </a:r>
            <a:r>
              <a:rPr lang="en-GB" sz="2400"/>
              <a:t>upon, and that all stakeholders know exactly what they are supposed to do. </a:t>
            </a:r>
            <a:endParaRPr/>
          </a:p>
          <a:p>
            <a:pPr indent="-228600" lvl="0" marL="228600" rtl="0" algn="just">
              <a:lnSpc>
                <a:spcPct val="100000"/>
              </a:lnSpc>
              <a:spcBef>
                <a:spcPts val="600"/>
              </a:spcBef>
              <a:spcAft>
                <a:spcPts val="0"/>
              </a:spcAft>
              <a:buClr>
                <a:schemeClr val="dk1"/>
              </a:buClr>
              <a:buSzPct val="100000"/>
              <a:buChar char="•"/>
            </a:pPr>
            <a:r>
              <a:rPr b="1" lang="en-GB" sz="2400">
                <a:solidFill>
                  <a:srgbClr val="C00000"/>
                </a:solidFill>
              </a:rPr>
              <a:t>An effective SOW should include project features like:</a:t>
            </a:r>
            <a:endParaRPr b="1" sz="2400">
              <a:solidFill>
                <a:srgbClr val="C00000"/>
              </a:solidFill>
            </a:endParaRPr>
          </a:p>
          <a:p>
            <a:pPr indent="-228600" lvl="1" marL="685800" rtl="0" algn="just">
              <a:lnSpc>
                <a:spcPct val="100000"/>
              </a:lnSpc>
              <a:spcBef>
                <a:spcPts val="600"/>
              </a:spcBef>
              <a:spcAft>
                <a:spcPts val="0"/>
              </a:spcAft>
              <a:buClr>
                <a:schemeClr val="dk1"/>
              </a:buClr>
              <a:buSzPct val="100000"/>
              <a:buChar char="•"/>
            </a:pPr>
            <a:r>
              <a:rPr b="1" lang="en-GB" sz="2200">
                <a:solidFill>
                  <a:srgbClr val="124591"/>
                </a:solidFill>
              </a:rPr>
              <a:t>Project Objectives</a:t>
            </a:r>
            <a:r>
              <a:rPr lang="en-GB" sz="2200"/>
              <a:t>: What is it the issue that you face and what do you want to achieve with this project?</a:t>
            </a:r>
            <a:endParaRPr/>
          </a:p>
          <a:p>
            <a:pPr indent="-228600" lvl="1" marL="685800" rtl="0" algn="just">
              <a:lnSpc>
                <a:spcPct val="100000"/>
              </a:lnSpc>
              <a:spcBef>
                <a:spcPts val="600"/>
              </a:spcBef>
              <a:spcAft>
                <a:spcPts val="0"/>
              </a:spcAft>
              <a:buClr>
                <a:schemeClr val="dk1"/>
              </a:buClr>
              <a:buSzPct val="100000"/>
              <a:buChar char="•"/>
            </a:pPr>
            <a:r>
              <a:rPr b="1" lang="en-GB" sz="2200">
                <a:solidFill>
                  <a:srgbClr val="124591"/>
                </a:solidFill>
              </a:rPr>
              <a:t>Schedule/Milestones</a:t>
            </a:r>
            <a:r>
              <a:rPr lang="en-GB" sz="2200"/>
              <a:t>: When does the project begin and by when does it need to be finished? </a:t>
            </a:r>
            <a:br>
              <a:rPr lang="en-GB" sz="2200"/>
            </a:br>
            <a:r>
              <a:rPr lang="en-GB" sz="2200"/>
              <a:t>What are the major milestones or phases of the project enabling you to track and measure progress?</a:t>
            </a:r>
            <a:endParaRPr/>
          </a:p>
          <a:p>
            <a:pPr indent="-228600" lvl="1" marL="685800" rtl="0" algn="just">
              <a:lnSpc>
                <a:spcPct val="100000"/>
              </a:lnSpc>
              <a:spcBef>
                <a:spcPts val="600"/>
              </a:spcBef>
              <a:spcAft>
                <a:spcPts val="0"/>
              </a:spcAft>
              <a:buClr>
                <a:schemeClr val="dk1"/>
              </a:buClr>
              <a:buSzPct val="100000"/>
              <a:buChar char="•"/>
            </a:pPr>
            <a:r>
              <a:rPr b="1" lang="en-GB" sz="2200">
                <a:solidFill>
                  <a:srgbClr val="124591"/>
                </a:solidFill>
              </a:rPr>
              <a:t>Individual Tasks</a:t>
            </a:r>
            <a:r>
              <a:rPr lang="en-GB" sz="2200"/>
              <a:t>: What exactly needs to be done to from now onwards to finish the project?</a:t>
            </a:r>
            <a:endParaRPr/>
          </a:p>
          <a:p>
            <a:pPr indent="-228600" lvl="1" marL="685800" rtl="0" algn="just">
              <a:lnSpc>
                <a:spcPct val="100000"/>
              </a:lnSpc>
              <a:spcBef>
                <a:spcPts val="600"/>
              </a:spcBef>
              <a:spcAft>
                <a:spcPts val="0"/>
              </a:spcAft>
              <a:buClr>
                <a:schemeClr val="dk1"/>
              </a:buClr>
              <a:buSzPct val="100000"/>
              <a:buChar char="•"/>
            </a:pPr>
            <a:r>
              <a:rPr b="1" lang="en-GB" sz="2200">
                <a:solidFill>
                  <a:srgbClr val="124591"/>
                </a:solidFill>
              </a:rPr>
              <a:t>Deliverables</a:t>
            </a:r>
            <a:r>
              <a:rPr lang="en-GB" sz="2200"/>
              <a:t>: What do you need at the end of the project? </a:t>
            </a:r>
            <a:endParaRPr/>
          </a:p>
          <a:p>
            <a:pPr indent="-228600" lvl="1" marL="685800" rtl="0" algn="just">
              <a:lnSpc>
                <a:spcPct val="100000"/>
              </a:lnSpc>
              <a:spcBef>
                <a:spcPts val="600"/>
              </a:spcBef>
              <a:spcAft>
                <a:spcPts val="0"/>
              </a:spcAft>
              <a:buClr>
                <a:schemeClr val="dk1"/>
              </a:buClr>
              <a:buSzPct val="100000"/>
              <a:buChar char="•"/>
            </a:pPr>
            <a:r>
              <a:rPr b="1" lang="en-GB" sz="2200">
                <a:solidFill>
                  <a:srgbClr val="124591"/>
                </a:solidFill>
              </a:rPr>
              <a:t>Payment Information</a:t>
            </a:r>
            <a:r>
              <a:rPr lang="en-GB" sz="2200"/>
              <a:t>: How much is the project going to cost and how are you going to pay the team?</a:t>
            </a:r>
            <a:endParaRPr/>
          </a:p>
          <a:p>
            <a:pPr indent="-228600" lvl="1" marL="685800" rtl="0" algn="just">
              <a:lnSpc>
                <a:spcPct val="100000"/>
              </a:lnSpc>
              <a:spcBef>
                <a:spcPts val="600"/>
              </a:spcBef>
              <a:spcAft>
                <a:spcPts val="0"/>
              </a:spcAft>
              <a:buClr>
                <a:schemeClr val="dk1"/>
              </a:buClr>
              <a:buSzPct val="100000"/>
              <a:buChar char="•"/>
            </a:pPr>
            <a:r>
              <a:rPr b="1" lang="en-GB" sz="2200">
                <a:solidFill>
                  <a:srgbClr val="124591"/>
                </a:solidFill>
              </a:rPr>
              <a:t>Expected Outcomes</a:t>
            </a:r>
            <a:r>
              <a:rPr lang="en-GB" sz="2200"/>
              <a:t>: The answer to your problem statement. </a:t>
            </a:r>
            <a:endParaRPr/>
          </a:p>
          <a:p>
            <a:pPr indent="-228600" lvl="1" marL="685800" rtl="0" algn="just">
              <a:lnSpc>
                <a:spcPct val="100000"/>
              </a:lnSpc>
              <a:spcBef>
                <a:spcPts val="600"/>
              </a:spcBef>
              <a:spcAft>
                <a:spcPts val="0"/>
              </a:spcAft>
              <a:buClr>
                <a:schemeClr val="dk1"/>
              </a:buClr>
              <a:buSzPct val="100000"/>
              <a:buChar char="•"/>
            </a:pPr>
            <a:r>
              <a:rPr b="1" lang="en-GB" sz="2200">
                <a:solidFill>
                  <a:srgbClr val="124591"/>
                </a:solidFill>
              </a:rPr>
              <a:t>Terms, Conditions and Requirements</a:t>
            </a:r>
            <a:r>
              <a:rPr lang="en-GB" sz="2200"/>
              <a:t>: Define the terms that you use in the SOW and clarify any necessary conditions or requirements yet unclear.</a:t>
            </a:r>
            <a:endParaRPr sz="22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1" name="Shape 201"/>
        <p:cNvGrpSpPr/>
        <p:nvPr/>
      </p:nvGrpSpPr>
      <p:grpSpPr>
        <a:xfrm>
          <a:off x="0" y="0"/>
          <a:ext cx="0" cy="0"/>
          <a:chOff x="0" y="0"/>
          <a:chExt cx="0" cy="0"/>
        </a:xfrm>
      </p:grpSpPr>
      <p:sp>
        <p:nvSpPr>
          <p:cNvPr id="202" name="Google Shape;202;p6"/>
          <p:cNvSpPr txBox="1"/>
          <p:nvPr>
            <p:ph type="title"/>
          </p:nvPr>
        </p:nvSpPr>
        <p:spPr>
          <a:xfrm>
            <a:off x="6464105" y="199937"/>
            <a:ext cx="4733985" cy="76303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124591"/>
              </a:buClr>
              <a:buSzPts val="3600"/>
              <a:buFont typeface="Calibri"/>
              <a:buNone/>
            </a:pPr>
            <a:r>
              <a:rPr b="1" lang="en-GB" sz="3600">
                <a:solidFill>
                  <a:srgbClr val="124591"/>
                </a:solidFill>
              </a:rPr>
              <a:t>How to Design a Project? </a:t>
            </a:r>
            <a:endParaRPr b="1" sz="3600">
              <a:solidFill>
                <a:srgbClr val="124591"/>
              </a:solidFill>
            </a:endParaRPr>
          </a:p>
        </p:txBody>
      </p:sp>
      <p:sp>
        <p:nvSpPr>
          <p:cNvPr id="203" name="Google Shape;203;p6"/>
          <p:cNvSpPr txBox="1"/>
          <p:nvPr>
            <p:ph idx="1" type="body"/>
          </p:nvPr>
        </p:nvSpPr>
        <p:spPr>
          <a:xfrm>
            <a:off x="1069143" y="1466316"/>
            <a:ext cx="10727533" cy="4351338"/>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C00000"/>
              </a:buClr>
              <a:buSzPts val="2800"/>
              <a:buNone/>
            </a:pPr>
            <a:r>
              <a:rPr b="1" lang="en-GB">
                <a:solidFill>
                  <a:srgbClr val="C00000"/>
                </a:solidFill>
              </a:rPr>
              <a:t>Stage of Design Usually Includes: </a:t>
            </a:r>
            <a:endParaRPr/>
          </a:p>
          <a:p>
            <a:pPr indent="-457200" lvl="0" marL="457200" rtl="0" algn="l">
              <a:lnSpc>
                <a:spcPct val="100000"/>
              </a:lnSpc>
              <a:spcBef>
                <a:spcPts val="1000"/>
              </a:spcBef>
              <a:spcAft>
                <a:spcPts val="0"/>
              </a:spcAft>
              <a:buClr>
                <a:schemeClr val="dk1"/>
              </a:buClr>
              <a:buSzPts val="2400"/>
              <a:buAutoNum type="arabicPeriod"/>
            </a:pPr>
            <a:r>
              <a:rPr lang="en-GB" sz="2400"/>
              <a:t>Estimating project time and budget.</a:t>
            </a:r>
            <a:endParaRPr sz="2400"/>
          </a:p>
          <a:p>
            <a:pPr indent="-457200" lvl="0" marL="457200" rtl="0" algn="l">
              <a:lnSpc>
                <a:spcPct val="100000"/>
              </a:lnSpc>
              <a:spcBef>
                <a:spcPts val="1000"/>
              </a:spcBef>
              <a:spcAft>
                <a:spcPts val="0"/>
              </a:spcAft>
              <a:buClr>
                <a:schemeClr val="dk1"/>
              </a:buClr>
              <a:buSzPts val="2400"/>
              <a:buAutoNum type="arabicPeriod"/>
            </a:pPr>
            <a:r>
              <a:rPr lang="en-GB" sz="2400"/>
              <a:t>Milestones.</a:t>
            </a:r>
            <a:endParaRPr sz="2400"/>
          </a:p>
          <a:p>
            <a:pPr indent="-457200" lvl="0" marL="457200" rtl="0" algn="l">
              <a:lnSpc>
                <a:spcPct val="100000"/>
              </a:lnSpc>
              <a:spcBef>
                <a:spcPts val="1000"/>
              </a:spcBef>
              <a:spcAft>
                <a:spcPts val="0"/>
              </a:spcAft>
              <a:buClr>
                <a:schemeClr val="dk1"/>
              </a:buClr>
              <a:buSzPts val="2400"/>
              <a:buAutoNum type="arabicPeriod"/>
            </a:pPr>
            <a:r>
              <a:rPr lang="en-GB" sz="2400"/>
              <a:t>Scheduling.</a:t>
            </a:r>
            <a:endParaRPr sz="2400"/>
          </a:p>
          <a:p>
            <a:pPr indent="-457200" lvl="0" marL="457200" rtl="0" algn="l">
              <a:lnSpc>
                <a:spcPct val="100000"/>
              </a:lnSpc>
              <a:spcBef>
                <a:spcPts val="1000"/>
              </a:spcBef>
              <a:spcAft>
                <a:spcPts val="0"/>
              </a:spcAft>
              <a:buClr>
                <a:schemeClr val="dk1"/>
              </a:buClr>
              <a:buSzPts val="2400"/>
              <a:buAutoNum type="arabicPeriod"/>
            </a:pPr>
            <a:r>
              <a:rPr lang="en-GB" sz="2400"/>
              <a:t>Budgeting.</a:t>
            </a:r>
            <a:endParaRPr sz="2400"/>
          </a:p>
          <a:p>
            <a:pPr indent="-457200" lvl="0" marL="457200" rtl="0" algn="l">
              <a:lnSpc>
                <a:spcPct val="100000"/>
              </a:lnSpc>
              <a:spcBef>
                <a:spcPts val="1000"/>
              </a:spcBef>
              <a:spcAft>
                <a:spcPts val="0"/>
              </a:spcAft>
              <a:buClr>
                <a:schemeClr val="dk1"/>
              </a:buClr>
              <a:buSzPts val="2400"/>
              <a:buAutoNum type="arabicPeriod"/>
            </a:pPr>
            <a:r>
              <a:rPr lang="en-GB" sz="2400"/>
              <a:t>Resources.</a:t>
            </a:r>
            <a:endParaRPr sz="2400"/>
          </a:p>
          <a:p>
            <a:pPr indent="-457200" lvl="0" marL="457200" rtl="0" algn="l">
              <a:lnSpc>
                <a:spcPct val="100000"/>
              </a:lnSpc>
              <a:spcBef>
                <a:spcPts val="1000"/>
              </a:spcBef>
              <a:spcAft>
                <a:spcPts val="0"/>
              </a:spcAft>
              <a:buClr>
                <a:schemeClr val="dk1"/>
              </a:buClr>
              <a:buSzPts val="2400"/>
              <a:buAutoNum type="arabicPeriod"/>
            </a:pPr>
            <a:r>
              <a:rPr lang="en-GB" sz="2400"/>
              <a:t>Risk Assessment.</a:t>
            </a:r>
            <a:endParaRPr sz="2400"/>
          </a:p>
          <a:p>
            <a:pPr indent="-457200" lvl="0" marL="457200" rtl="0" algn="l">
              <a:lnSpc>
                <a:spcPct val="100000"/>
              </a:lnSpc>
              <a:spcBef>
                <a:spcPts val="1000"/>
              </a:spcBef>
              <a:spcAft>
                <a:spcPts val="0"/>
              </a:spcAft>
              <a:buClr>
                <a:schemeClr val="dk1"/>
              </a:buClr>
              <a:buSzPts val="2400"/>
              <a:buAutoNum type="arabicPeriod"/>
            </a:pPr>
            <a:r>
              <a:rPr lang="en-GB" sz="2400"/>
              <a:t>Communication.</a:t>
            </a:r>
            <a:endParaRPr sz="2400"/>
          </a:p>
          <a:p>
            <a:pPr indent="-457200" lvl="0" marL="457200" rtl="0" algn="l">
              <a:lnSpc>
                <a:spcPct val="100000"/>
              </a:lnSpc>
              <a:spcBef>
                <a:spcPts val="1000"/>
              </a:spcBef>
              <a:spcAft>
                <a:spcPts val="0"/>
              </a:spcAft>
              <a:buClr>
                <a:schemeClr val="dk1"/>
              </a:buClr>
              <a:buSzPts val="2400"/>
              <a:buAutoNum type="arabicPeriod"/>
            </a:pPr>
            <a:r>
              <a:rPr lang="en-GB" sz="2400"/>
              <a:t>Monitoring and Controlling.</a:t>
            </a:r>
            <a:endParaRPr sz="2400"/>
          </a:p>
          <a:p>
            <a:pPr indent="-304800" lvl="0" marL="457200" rtl="0" algn="l">
              <a:lnSpc>
                <a:spcPct val="100000"/>
              </a:lnSpc>
              <a:spcBef>
                <a:spcPts val="1000"/>
              </a:spcBef>
              <a:spcAft>
                <a:spcPts val="0"/>
              </a:spcAft>
              <a:buClr>
                <a:schemeClr val="dk1"/>
              </a:buClr>
              <a:buSzPts val="2400"/>
              <a:buNone/>
            </a:pPr>
            <a:r>
              <a:t/>
            </a:r>
            <a:endParaRPr sz="2400"/>
          </a:p>
        </p:txBody>
      </p:sp>
      <p:pic>
        <p:nvPicPr>
          <p:cNvPr id="204" name="Google Shape;204;p6"/>
          <p:cNvPicPr preferRelativeResize="0"/>
          <p:nvPr/>
        </p:nvPicPr>
        <p:blipFill rotWithShape="1">
          <a:blip r:embed="rId4">
            <a:alphaModFix/>
          </a:blip>
          <a:srcRect b="0" l="0" r="0" t="0"/>
          <a:stretch/>
        </p:blipFill>
        <p:spPr>
          <a:xfrm>
            <a:off x="6096000" y="1702288"/>
            <a:ext cx="4736125" cy="3453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7"/>
          <p:cNvSpPr txBox="1"/>
          <p:nvPr>
            <p:ph type="title"/>
          </p:nvPr>
        </p:nvSpPr>
        <p:spPr>
          <a:xfrm>
            <a:off x="7070855" y="161473"/>
            <a:ext cx="4127235" cy="763036"/>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rgbClr val="124591"/>
              </a:buClr>
              <a:buSzPct val="100000"/>
              <a:buFont typeface="Calibri"/>
              <a:buNone/>
            </a:pPr>
            <a:r>
              <a:rPr b="1" lang="en-GB" sz="3600">
                <a:solidFill>
                  <a:srgbClr val="124591"/>
                </a:solidFill>
              </a:rPr>
              <a:t>Design Stage Features</a:t>
            </a:r>
            <a:endParaRPr b="1" sz="3600">
              <a:solidFill>
                <a:srgbClr val="124591"/>
              </a:solidFill>
            </a:endParaRPr>
          </a:p>
        </p:txBody>
      </p:sp>
      <p:sp>
        <p:nvSpPr>
          <p:cNvPr id="211" name="Google Shape;211;p7"/>
          <p:cNvSpPr txBox="1"/>
          <p:nvPr>
            <p:ph idx="1" type="body"/>
          </p:nvPr>
        </p:nvSpPr>
        <p:spPr>
          <a:xfrm>
            <a:off x="984737" y="1107589"/>
            <a:ext cx="10388991" cy="4892282"/>
          </a:xfrm>
          <a:prstGeom prst="rect">
            <a:avLst/>
          </a:prstGeom>
          <a:noFill/>
          <a:ln>
            <a:noFill/>
          </a:ln>
        </p:spPr>
        <p:txBody>
          <a:bodyPr anchorCtr="0" anchor="t" bIns="45700" lIns="91425" spcFirstLastPara="1" rIns="91425" wrap="square" tIns="45700">
            <a:noAutofit/>
          </a:bodyPr>
          <a:lstStyle/>
          <a:p>
            <a:pPr indent="-266700" lvl="0" marL="266700" rtl="0" algn="just">
              <a:lnSpc>
                <a:spcPct val="100000"/>
              </a:lnSpc>
              <a:spcBef>
                <a:spcPts val="0"/>
              </a:spcBef>
              <a:spcAft>
                <a:spcPts val="0"/>
              </a:spcAft>
              <a:buClr>
                <a:srgbClr val="124591"/>
              </a:buClr>
              <a:buSzPts val="2800"/>
              <a:buAutoNum type="arabicPeriod"/>
            </a:pPr>
            <a:r>
              <a:rPr b="1" lang="en-GB">
                <a:solidFill>
                  <a:srgbClr val="124591"/>
                </a:solidFill>
              </a:rPr>
              <a:t> Estimating project time and budget</a:t>
            </a:r>
            <a:endParaRPr b="1">
              <a:solidFill>
                <a:srgbClr val="124591"/>
              </a:solidFill>
            </a:endParaRPr>
          </a:p>
          <a:p>
            <a:pPr indent="0" lvl="0" marL="0" rtl="0" algn="just">
              <a:lnSpc>
                <a:spcPct val="100000"/>
              </a:lnSpc>
              <a:spcBef>
                <a:spcPts val="1000"/>
              </a:spcBef>
              <a:spcAft>
                <a:spcPts val="0"/>
              </a:spcAft>
              <a:buClr>
                <a:schemeClr val="dk1"/>
              </a:buClr>
              <a:buSzPts val="2800"/>
              <a:buNone/>
            </a:pPr>
            <a:r>
              <a:t/>
            </a:r>
            <a:endParaRPr b="1">
              <a:solidFill>
                <a:srgbClr val="124591"/>
              </a:solidFill>
            </a:endParaRPr>
          </a:p>
          <a:p>
            <a:pPr indent="-228600" lvl="0" marL="228600" rtl="0" algn="just">
              <a:lnSpc>
                <a:spcPct val="100000"/>
              </a:lnSpc>
              <a:spcBef>
                <a:spcPts val="1000"/>
              </a:spcBef>
              <a:spcAft>
                <a:spcPts val="0"/>
              </a:spcAft>
              <a:buClr>
                <a:schemeClr val="dk1"/>
              </a:buClr>
              <a:buSzPts val="2400"/>
              <a:buChar char="•"/>
            </a:pPr>
            <a:r>
              <a:rPr lang="en-GB" sz="2400"/>
              <a:t>A project must be </a:t>
            </a:r>
            <a:r>
              <a:rPr lang="en-GB" sz="2400">
                <a:solidFill>
                  <a:srgbClr val="C00000"/>
                </a:solidFill>
              </a:rPr>
              <a:t>ON – TIME </a:t>
            </a:r>
            <a:r>
              <a:rPr lang="en-GB" sz="2400"/>
              <a:t>and </a:t>
            </a:r>
            <a:r>
              <a:rPr lang="en-GB" sz="2400">
                <a:solidFill>
                  <a:srgbClr val="C00000"/>
                </a:solidFill>
              </a:rPr>
              <a:t>ON – BUDGET</a:t>
            </a:r>
            <a:endParaRPr sz="2200"/>
          </a:p>
          <a:p>
            <a:pPr indent="-88900" lvl="0" marL="228600" rtl="0" algn="just">
              <a:lnSpc>
                <a:spcPct val="100000"/>
              </a:lnSpc>
              <a:spcBef>
                <a:spcPts val="1000"/>
              </a:spcBef>
              <a:spcAft>
                <a:spcPts val="0"/>
              </a:spcAft>
              <a:buClr>
                <a:schemeClr val="dk1"/>
              </a:buClr>
              <a:buSzPts val="2200"/>
              <a:buNone/>
            </a:pPr>
            <a:r>
              <a:t/>
            </a:r>
            <a:endParaRPr b="1" sz="2200"/>
          </a:p>
          <a:p>
            <a:pPr indent="-228600" lvl="0" marL="228600" rtl="0" algn="just">
              <a:lnSpc>
                <a:spcPct val="100000"/>
              </a:lnSpc>
              <a:spcBef>
                <a:spcPts val="1000"/>
              </a:spcBef>
              <a:spcAft>
                <a:spcPts val="0"/>
              </a:spcAft>
              <a:buClr>
                <a:schemeClr val="dk1"/>
              </a:buClr>
              <a:buSzPts val="2400"/>
              <a:buChar char="•"/>
            </a:pPr>
            <a:r>
              <a:rPr b="1" lang="en-GB" sz="2400">
                <a:solidFill>
                  <a:srgbClr val="C00000"/>
                </a:solidFill>
              </a:rPr>
              <a:t>Methods that can be used: </a:t>
            </a:r>
            <a:endParaRPr/>
          </a:p>
          <a:p>
            <a:pPr indent="-228600" lvl="1" marL="685800" rtl="0" algn="just">
              <a:lnSpc>
                <a:spcPct val="100000"/>
              </a:lnSpc>
              <a:spcBef>
                <a:spcPts val="500"/>
              </a:spcBef>
              <a:spcAft>
                <a:spcPts val="0"/>
              </a:spcAft>
              <a:buClr>
                <a:schemeClr val="dk1"/>
              </a:buClr>
              <a:buSzPts val="2200"/>
              <a:buChar char="•"/>
            </a:pPr>
            <a:r>
              <a:rPr b="1" lang="en-GB" sz="2200">
                <a:solidFill>
                  <a:srgbClr val="124591"/>
                </a:solidFill>
              </a:rPr>
              <a:t>Task</a:t>
            </a:r>
            <a:r>
              <a:rPr lang="en-GB" sz="2200">
                <a:solidFill>
                  <a:srgbClr val="124591"/>
                </a:solidFill>
              </a:rPr>
              <a:t> </a:t>
            </a:r>
            <a:r>
              <a:rPr b="1" lang="en-GB" sz="2200">
                <a:solidFill>
                  <a:srgbClr val="124591"/>
                </a:solidFill>
              </a:rPr>
              <a:t>costs</a:t>
            </a:r>
            <a:r>
              <a:rPr lang="en-GB" sz="2200">
                <a:solidFill>
                  <a:srgbClr val="124591"/>
                </a:solidFill>
              </a:rPr>
              <a:t> </a:t>
            </a:r>
            <a:r>
              <a:rPr lang="en-GB" sz="2200"/>
              <a:t>– break the project up into small tasks and assign costs. </a:t>
            </a:r>
            <a:endParaRPr/>
          </a:p>
          <a:p>
            <a:pPr indent="-228600" lvl="1" marL="685800" rtl="0" algn="just">
              <a:lnSpc>
                <a:spcPct val="100000"/>
              </a:lnSpc>
              <a:spcBef>
                <a:spcPts val="500"/>
              </a:spcBef>
              <a:spcAft>
                <a:spcPts val="0"/>
              </a:spcAft>
              <a:buClr>
                <a:schemeClr val="dk1"/>
              </a:buClr>
              <a:buSzPts val="2200"/>
              <a:buChar char="•"/>
            </a:pPr>
            <a:r>
              <a:rPr b="1" lang="en-GB" sz="2200">
                <a:solidFill>
                  <a:srgbClr val="124591"/>
                </a:solidFill>
              </a:rPr>
              <a:t>Activity</a:t>
            </a:r>
            <a:r>
              <a:rPr lang="en-GB" sz="2200">
                <a:solidFill>
                  <a:srgbClr val="124591"/>
                </a:solidFill>
              </a:rPr>
              <a:t> </a:t>
            </a:r>
            <a:r>
              <a:rPr b="1" lang="en-GB" sz="2200">
                <a:solidFill>
                  <a:srgbClr val="124591"/>
                </a:solidFill>
              </a:rPr>
              <a:t>Durations</a:t>
            </a:r>
            <a:r>
              <a:rPr lang="en-GB" sz="2200">
                <a:solidFill>
                  <a:srgbClr val="124591"/>
                </a:solidFill>
              </a:rPr>
              <a:t> </a:t>
            </a:r>
            <a:r>
              <a:rPr lang="en-GB" sz="2200"/>
              <a:t>– break the project into small tasks and assign activity duration. </a:t>
            </a:r>
            <a:endParaRPr/>
          </a:p>
          <a:p>
            <a:pPr indent="-228600" lvl="1" marL="685800" rtl="0" algn="just">
              <a:lnSpc>
                <a:spcPct val="90000"/>
              </a:lnSpc>
              <a:spcBef>
                <a:spcPts val="500"/>
              </a:spcBef>
              <a:spcAft>
                <a:spcPts val="0"/>
              </a:spcAft>
              <a:buClr>
                <a:schemeClr val="dk1"/>
              </a:buClr>
              <a:buSzPts val="2200"/>
              <a:buChar char="•"/>
            </a:pPr>
            <a:r>
              <a:rPr b="1" lang="en-GB" sz="2200">
                <a:solidFill>
                  <a:srgbClr val="124591"/>
                </a:solidFill>
              </a:rPr>
              <a:t>Costs</a:t>
            </a:r>
            <a:r>
              <a:rPr lang="en-GB" sz="2200">
                <a:solidFill>
                  <a:srgbClr val="124591"/>
                </a:solidFill>
              </a:rPr>
              <a:t> </a:t>
            </a:r>
            <a:r>
              <a:rPr b="1" lang="en-GB" sz="2200">
                <a:solidFill>
                  <a:srgbClr val="124591"/>
                </a:solidFill>
              </a:rPr>
              <a:t>and</a:t>
            </a:r>
            <a:r>
              <a:rPr lang="en-GB" sz="2200">
                <a:solidFill>
                  <a:srgbClr val="124591"/>
                </a:solidFill>
              </a:rPr>
              <a:t> </a:t>
            </a:r>
            <a:r>
              <a:rPr b="1" lang="en-GB" sz="2200">
                <a:solidFill>
                  <a:srgbClr val="124591"/>
                </a:solidFill>
              </a:rPr>
              <a:t>Schedule</a:t>
            </a:r>
            <a:r>
              <a:rPr lang="en-GB" sz="2200">
                <a:solidFill>
                  <a:srgbClr val="124591"/>
                </a:solidFill>
              </a:rPr>
              <a:t> </a:t>
            </a:r>
            <a:r>
              <a:rPr lang="en-GB" sz="2200"/>
              <a:t>– once the activity costs project schedule have been established, the project manager has to link the estimates so as to be able to arrive at approximate cash flow. The manager has to look at the activities that have been schedule and the costs assigned to each activity to schedule payments.  </a:t>
            </a:r>
            <a:endParaRPr/>
          </a:p>
          <a:p>
            <a:pPr indent="-317500" lvl="0" marL="457200" rtl="0" algn="just">
              <a:lnSpc>
                <a:spcPct val="100000"/>
              </a:lnSpc>
              <a:spcBef>
                <a:spcPts val="1000"/>
              </a:spcBef>
              <a:spcAft>
                <a:spcPts val="0"/>
              </a:spcAft>
              <a:buClr>
                <a:schemeClr val="dk1"/>
              </a:buClr>
              <a:buSzPts val="2200"/>
              <a:buNone/>
            </a:pPr>
            <a:r>
              <a:t/>
            </a:r>
            <a:endParaRPr sz="2200"/>
          </a:p>
        </p:txBody>
      </p:sp>
      <p:pic>
        <p:nvPicPr>
          <p:cNvPr id="212" name="Google Shape;212;p7"/>
          <p:cNvPicPr preferRelativeResize="0"/>
          <p:nvPr/>
        </p:nvPicPr>
        <p:blipFill rotWithShape="1">
          <a:blip r:embed="rId4">
            <a:alphaModFix/>
          </a:blip>
          <a:srcRect b="0" l="0" r="0" t="0"/>
          <a:stretch/>
        </p:blipFill>
        <p:spPr>
          <a:xfrm>
            <a:off x="7301553" y="1779051"/>
            <a:ext cx="1727906" cy="185408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sp>
        <p:nvSpPr>
          <p:cNvPr id="218" name="Google Shape;218;p8"/>
          <p:cNvSpPr txBox="1"/>
          <p:nvPr>
            <p:ph type="title"/>
          </p:nvPr>
        </p:nvSpPr>
        <p:spPr>
          <a:xfrm>
            <a:off x="7090117" y="182574"/>
            <a:ext cx="4100939" cy="763036"/>
          </a:xfrm>
          <a:prstGeom prst="rect">
            <a:avLst/>
          </a:prstGeom>
          <a:noFill/>
          <a:ln>
            <a:noFill/>
          </a:ln>
        </p:spPr>
        <p:txBody>
          <a:bodyPr anchorCtr="0" anchor="ctr" bIns="45700" lIns="91425" spcFirstLastPara="1" rIns="91425" wrap="square" tIns="45700">
            <a:normAutofit fontScale="90000"/>
          </a:bodyPr>
          <a:lstStyle/>
          <a:p>
            <a:pPr indent="0" lvl="0" marL="0" rtl="0" algn="r">
              <a:lnSpc>
                <a:spcPct val="90000"/>
              </a:lnSpc>
              <a:spcBef>
                <a:spcPts val="0"/>
              </a:spcBef>
              <a:spcAft>
                <a:spcPts val="0"/>
              </a:spcAft>
              <a:buClr>
                <a:srgbClr val="124591"/>
              </a:buClr>
              <a:buSzPct val="100000"/>
              <a:buFont typeface="Calibri"/>
              <a:buNone/>
            </a:pPr>
            <a:r>
              <a:rPr b="1" lang="en-GB" sz="3600">
                <a:solidFill>
                  <a:srgbClr val="124591"/>
                </a:solidFill>
              </a:rPr>
              <a:t>Design Stage Features</a:t>
            </a:r>
            <a:endParaRPr b="1" sz="3600">
              <a:solidFill>
                <a:srgbClr val="124591"/>
              </a:solidFill>
            </a:endParaRPr>
          </a:p>
        </p:txBody>
      </p:sp>
      <p:sp>
        <p:nvSpPr>
          <p:cNvPr id="219" name="Google Shape;219;p8"/>
          <p:cNvSpPr txBox="1"/>
          <p:nvPr>
            <p:ph idx="1" type="body"/>
          </p:nvPr>
        </p:nvSpPr>
        <p:spPr>
          <a:xfrm>
            <a:off x="817354" y="1010543"/>
            <a:ext cx="10654849" cy="5107679"/>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124591"/>
              </a:buClr>
              <a:buSzPts val="2800"/>
              <a:buNone/>
            </a:pPr>
            <a:r>
              <a:rPr b="1" lang="en-GB">
                <a:solidFill>
                  <a:srgbClr val="124591"/>
                </a:solidFill>
              </a:rPr>
              <a:t>2. Milestones</a:t>
            </a:r>
            <a:endParaRPr b="1">
              <a:solidFill>
                <a:srgbClr val="124591"/>
              </a:solidFill>
            </a:endParaRPr>
          </a:p>
          <a:p>
            <a:pPr indent="0" lvl="0" marL="0" rtl="0" algn="just">
              <a:lnSpc>
                <a:spcPct val="100000"/>
              </a:lnSpc>
              <a:spcBef>
                <a:spcPts val="1000"/>
              </a:spcBef>
              <a:spcAft>
                <a:spcPts val="0"/>
              </a:spcAft>
              <a:buClr>
                <a:schemeClr val="dk1"/>
              </a:buClr>
              <a:buSzPts val="1050"/>
              <a:buNone/>
            </a:pPr>
            <a:r>
              <a:t/>
            </a:r>
            <a:endParaRPr b="1" sz="1050">
              <a:solidFill>
                <a:srgbClr val="124591"/>
              </a:solidFill>
            </a:endParaRPr>
          </a:p>
          <a:p>
            <a:pPr indent="-228600" lvl="0" marL="228600" rtl="0" algn="just">
              <a:lnSpc>
                <a:spcPct val="90000"/>
              </a:lnSpc>
              <a:spcBef>
                <a:spcPts val="0"/>
              </a:spcBef>
              <a:spcAft>
                <a:spcPts val="0"/>
              </a:spcAft>
              <a:buClr>
                <a:schemeClr val="dk1"/>
              </a:buClr>
              <a:buSzPts val="2000"/>
              <a:buChar char="•"/>
            </a:pPr>
            <a:r>
              <a:rPr i="1" lang="en-GB" sz="2000"/>
              <a:t>A project milestone shows an important achievement in a project. The milestones should represent </a:t>
            </a:r>
            <a:br>
              <a:rPr i="1" lang="en-GB" sz="2000"/>
            </a:br>
            <a:r>
              <a:rPr i="1" lang="en-GB" sz="2000"/>
              <a:t>a clear sequence of events that incrementally build up until your project is complete</a:t>
            </a:r>
            <a:r>
              <a:rPr lang="en-GB" sz="2000"/>
              <a:t>.</a:t>
            </a:r>
            <a:endParaRPr/>
          </a:p>
          <a:p>
            <a:pPr indent="-228600" lvl="0" marL="228600" rtl="0" algn="just">
              <a:lnSpc>
                <a:spcPct val="100000"/>
              </a:lnSpc>
              <a:spcBef>
                <a:spcPts val="600"/>
              </a:spcBef>
              <a:spcAft>
                <a:spcPts val="0"/>
              </a:spcAft>
              <a:buClr>
                <a:schemeClr val="dk1"/>
              </a:buClr>
              <a:buSzPts val="2000"/>
              <a:buChar char="•"/>
            </a:pPr>
            <a:r>
              <a:rPr lang="en-GB" sz="2000">
                <a:solidFill>
                  <a:srgbClr val="124591"/>
                </a:solidFill>
              </a:rPr>
              <a:t>Project milestones show how the project is advancing</a:t>
            </a:r>
            <a:r>
              <a:rPr lang="en-GB" sz="2000"/>
              <a:t>. They have </a:t>
            </a:r>
            <a:r>
              <a:rPr lang="en-GB" sz="2000">
                <a:solidFill>
                  <a:srgbClr val="124591"/>
                </a:solidFill>
              </a:rPr>
              <a:t>zero duration </a:t>
            </a:r>
            <a:r>
              <a:rPr lang="en-GB" sz="2000"/>
              <a:t>because they symbolise an achievement or a point of time in a project. </a:t>
            </a:r>
            <a:endParaRPr sz="2000"/>
          </a:p>
          <a:p>
            <a:pPr indent="-228600" lvl="0" marL="228600" rtl="0" algn="just">
              <a:lnSpc>
                <a:spcPct val="100000"/>
              </a:lnSpc>
              <a:spcBef>
                <a:spcPts val="600"/>
              </a:spcBef>
              <a:spcAft>
                <a:spcPts val="0"/>
              </a:spcAft>
              <a:buClr>
                <a:schemeClr val="dk1"/>
              </a:buClr>
              <a:buSzPts val="2000"/>
              <a:buChar char="•"/>
            </a:pPr>
            <a:r>
              <a:rPr lang="en-GB" sz="2000"/>
              <a:t>Since a milestone’s start and end date depends on the start and end date of a task, t</a:t>
            </a:r>
            <a:r>
              <a:rPr lang="en-GB" sz="2000">
                <a:solidFill>
                  <a:srgbClr val="124591"/>
                </a:solidFill>
              </a:rPr>
              <a:t>ask association is a major feature of a milestone</a:t>
            </a:r>
            <a:r>
              <a:rPr lang="en-GB" sz="2000"/>
              <a:t>. </a:t>
            </a:r>
            <a:endParaRPr/>
          </a:p>
          <a:p>
            <a:pPr indent="0" lvl="0" marL="0" rtl="0" algn="just">
              <a:lnSpc>
                <a:spcPct val="100000"/>
              </a:lnSpc>
              <a:spcBef>
                <a:spcPts val="1600"/>
              </a:spcBef>
              <a:spcAft>
                <a:spcPts val="0"/>
              </a:spcAft>
              <a:buClr>
                <a:srgbClr val="124591"/>
              </a:buClr>
              <a:buSzPts val="2800"/>
              <a:buNone/>
            </a:pPr>
            <a:r>
              <a:rPr b="1" lang="en-GB">
                <a:solidFill>
                  <a:srgbClr val="124591"/>
                </a:solidFill>
              </a:rPr>
              <a:t>3. Project Scheduling </a:t>
            </a:r>
            <a:endParaRPr/>
          </a:p>
          <a:p>
            <a:pPr indent="-228600" lvl="0" marL="228600" rtl="0" algn="just">
              <a:lnSpc>
                <a:spcPct val="100000"/>
              </a:lnSpc>
              <a:spcBef>
                <a:spcPts val="1000"/>
              </a:spcBef>
              <a:spcAft>
                <a:spcPts val="0"/>
              </a:spcAft>
              <a:buClr>
                <a:schemeClr val="dk1"/>
              </a:buClr>
              <a:buSzPts val="2000"/>
              <a:buChar char="•"/>
            </a:pPr>
            <a:r>
              <a:rPr lang="en-GB" sz="2000"/>
              <a:t>Project scheduling is a </a:t>
            </a:r>
            <a:r>
              <a:rPr lang="en-GB" sz="2000">
                <a:solidFill>
                  <a:srgbClr val="124591"/>
                </a:solidFill>
              </a:rPr>
              <a:t>mechanism to communicate what tasks need to get done </a:t>
            </a:r>
            <a:r>
              <a:rPr lang="en-GB" sz="2000"/>
              <a:t>and which organisational </a:t>
            </a:r>
            <a:r>
              <a:rPr lang="en-GB" sz="2000">
                <a:solidFill>
                  <a:srgbClr val="124591"/>
                </a:solidFill>
              </a:rPr>
              <a:t>resources will be allocated to complete those tasks </a:t>
            </a:r>
            <a:r>
              <a:rPr lang="en-GB" sz="2000"/>
              <a:t>in what timeframe. </a:t>
            </a:r>
            <a:endParaRPr/>
          </a:p>
          <a:p>
            <a:pPr indent="-228600" lvl="0" marL="228600" rtl="0" algn="just">
              <a:lnSpc>
                <a:spcPct val="100000"/>
              </a:lnSpc>
              <a:spcBef>
                <a:spcPts val="1000"/>
              </a:spcBef>
              <a:spcAft>
                <a:spcPts val="0"/>
              </a:spcAft>
              <a:buClr>
                <a:schemeClr val="dk1"/>
              </a:buClr>
              <a:buSzPts val="2000"/>
              <a:buChar char="•"/>
            </a:pPr>
            <a:r>
              <a:rPr b="1" lang="en-GB" sz="2000">
                <a:solidFill>
                  <a:srgbClr val="C00000"/>
                </a:solidFill>
              </a:rPr>
              <a:t>Graphs and diagrams that can be used: </a:t>
            </a:r>
            <a:endParaRPr/>
          </a:p>
          <a:p>
            <a:pPr indent="-228600" lvl="1" marL="685800" rtl="0" algn="just">
              <a:lnSpc>
                <a:spcPct val="100000"/>
              </a:lnSpc>
              <a:spcBef>
                <a:spcPts val="500"/>
              </a:spcBef>
              <a:spcAft>
                <a:spcPts val="0"/>
              </a:spcAft>
              <a:buClr>
                <a:schemeClr val="dk1"/>
              </a:buClr>
              <a:buSzPts val="2000"/>
              <a:buChar char="•"/>
            </a:pPr>
            <a:r>
              <a:rPr lang="en-GB" sz="2000"/>
              <a:t>Gantt chart, line graph, network diagrams based on the Critical Path Method (CPM) </a:t>
            </a:r>
            <a:br>
              <a:rPr lang="en-GB" sz="2000"/>
            </a:br>
            <a:r>
              <a:rPr lang="en-GB" sz="2000"/>
              <a:t>or Program Evaluation and Review Technique (PERT).</a:t>
            </a:r>
            <a:endParaRPr sz="2000"/>
          </a:p>
          <a:p>
            <a:pPr indent="0" lvl="0" marL="0" rtl="0" algn="just">
              <a:lnSpc>
                <a:spcPct val="100000"/>
              </a:lnSpc>
              <a:spcBef>
                <a:spcPts val="1000"/>
              </a:spcBef>
              <a:spcAft>
                <a:spcPts val="0"/>
              </a:spcAft>
              <a:buClr>
                <a:schemeClr val="dk1"/>
              </a:buClr>
              <a:buSzPts val="2000"/>
              <a:buNone/>
            </a:pPr>
            <a:r>
              <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4" name="Shape 224"/>
        <p:cNvGrpSpPr/>
        <p:nvPr/>
      </p:nvGrpSpPr>
      <p:grpSpPr>
        <a:xfrm>
          <a:off x="0" y="0"/>
          <a:ext cx="0" cy="0"/>
          <a:chOff x="0" y="0"/>
          <a:chExt cx="0" cy="0"/>
        </a:xfrm>
      </p:grpSpPr>
      <p:sp>
        <p:nvSpPr>
          <p:cNvPr id="225" name="Google Shape;225;p9"/>
          <p:cNvSpPr txBox="1"/>
          <p:nvPr>
            <p:ph type="title"/>
          </p:nvPr>
        </p:nvSpPr>
        <p:spPr>
          <a:xfrm>
            <a:off x="7019779" y="189607"/>
            <a:ext cx="4185345" cy="76303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rgbClr val="124591"/>
              </a:buClr>
              <a:buSzPts val="3600"/>
              <a:buFont typeface="Calibri"/>
              <a:buNone/>
            </a:pPr>
            <a:r>
              <a:rPr b="1" lang="en-GB" sz="3600">
                <a:solidFill>
                  <a:srgbClr val="124591"/>
                </a:solidFill>
              </a:rPr>
              <a:t>Design Stage Features</a:t>
            </a:r>
            <a:endParaRPr b="1" sz="3600">
              <a:solidFill>
                <a:srgbClr val="124591"/>
              </a:solidFill>
            </a:endParaRPr>
          </a:p>
        </p:txBody>
      </p:sp>
      <p:sp>
        <p:nvSpPr>
          <p:cNvPr id="226" name="Google Shape;226;p9"/>
          <p:cNvSpPr txBox="1"/>
          <p:nvPr>
            <p:ph idx="1" type="body"/>
          </p:nvPr>
        </p:nvSpPr>
        <p:spPr>
          <a:xfrm>
            <a:off x="943963" y="1453674"/>
            <a:ext cx="10866782" cy="4451805"/>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rgbClr val="124591"/>
              </a:buClr>
              <a:buSzPts val="2800"/>
              <a:buNone/>
            </a:pPr>
            <a:r>
              <a:rPr b="1" lang="en-GB">
                <a:solidFill>
                  <a:srgbClr val="124591"/>
                </a:solidFill>
              </a:rPr>
              <a:t>4. Budgeting</a:t>
            </a:r>
            <a:endParaRPr b="1">
              <a:solidFill>
                <a:srgbClr val="124591"/>
              </a:solidFill>
            </a:endParaRPr>
          </a:p>
          <a:p>
            <a:pPr indent="0" lvl="0" marL="0" rtl="0" algn="just">
              <a:lnSpc>
                <a:spcPct val="100000"/>
              </a:lnSpc>
              <a:spcBef>
                <a:spcPts val="1000"/>
              </a:spcBef>
              <a:spcAft>
                <a:spcPts val="0"/>
              </a:spcAft>
              <a:buClr>
                <a:schemeClr val="dk1"/>
              </a:buClr>
              <a:buSzPts val="2000"/>
              <a:buNone/>
            </a:pPr>
            <a:r>
              <a:t/>
            </a:r>
            <a:endParaRPr b="1" sz="2000">
              <a:solidFill>
                <a:srgbClr val="124591"/>
              </a:solidFill>
            </a:endParaRPr>
          </a:p>
          <a:p>
            <a:pPr indent="-228600" lvl="0" marL="228600" rtl="0" algn="l">
              <a:lnSpc>
                <a:spcPct val="90000"/>
              </a:lnSpc>
              <a:spcBef>
                <a:spcPts val="1000"/>
              </a:spcBef>
              <a:spcAft>
                <a:spcPts val="0"/>
              </a:spcAft>
              <a:buClr>
                <a:schemeClr val="dk1"/>
              </a:buClr>
              <a:buSzPts val="2400"/>
              <a:buChar char="•"/>
            </a:pPr>
            <a:r>
              <a:rPr b="1" lang="en-GB" sz="2400">
                <a:solidFill>
                  <a:srgbClr val="124591"/>
                </a:solidFill>
              </a:rPr>
              <a:t>Project budgeting</a:t>
            </a:r>
            <a:r>
              <a:rPr lang="en-GB" sz="2400">
                <a:solidFill>
                  <a:srgbClr val="124591"/>
                </a:solidFill>
              </a:rPr>
              <a:t> </a:t>
            </a:r>
            <a:r>
              <a:rPr lang="en-GB" sz="2400"/>
              <a:t>determines the total amount of financial resources allocated </a:t>
            </a:r>
            <a:br>
              <a:rPr lang="en-GB" sz="2400"/>
            </a:br>
            <a:r>
              <a:rPr lang="en-GB" sz="2400"/>
              <a:t>for the project to use.  </a:t>
            </a:r>
            <a:endParaRPr/>
          </a:p>
          <a:p>
            <a:pPr indent="-228600" lvl="0" marL="228600" rtl="0" algn="l">
              <a:lnSpc>
                <a:spcPct val="90000"/>
              </a:lnSpc>
              <a:spcBef>
                <a:spcPts val="1000"/>
              </a:spcBef>
              <a:spcAft>
                <a:spcPts val="0"/>
              </a:spcAft>
              <a:buClr>
                <a:schemeClr val="dk1"/>
              </a:buClr>
              <a:buSzPts val="2400"/>
              <a:buChar char="•"/>
            </a:pPr>
            <a:r>
              <a:rPr lang="en-GB" sz="2400"/>
              <a:t>The budget for a project is the combined costs of all activities, tasks </a:t>
            </a:r>
            <a:br>
              <a:rPr lang="en-GB" sz="2400"/>
            </a:br>
            <a:r>
              <a:rPr lang="en-GB" sz="2400"/>
              <a:t>and milestones that the project must fulfil. </a:t>
            </a:r>
            <a:endParaRPr/>
          </a:p>
          <a:p>
            <a:pPr indent="-228600" lvl="0" marL="228600" rtl="0" algn="l">
              <a:lnSpc>
                <a:spcPct val="90000"/>
              </a:lnSpc>
              <a:spcBef>
                <a:spcPts val="1000"/>
              </a:spcBef>
              <a:spcAft>
                <a:spcPts val="0"/>
              </a:spcAft>
              <a:buClr>
                <a:schemeClr val="dk1"/>
              </a:buClr>
              <a:buSzPts val="2400"/>
              <a:buChar char="•"/>
            </a:pPr>
            <a:r>
              <a:rPr b="1" lang="en-GB" sz="2400">
                <a:solidFill>
                  <a:srgbClr val="C00000"/>
                </a:solidFill>
              </a:rPr>
              <a:t>Why is project budgeting important?</a:t>
            </a:r>
            <a:endParaRPr/>
          </a:p>
          <a:p>
            <a:pPr indent="-228600" lvl="1" marL="685800" rtl="0" algn="l">
              <a:lnSpc>
                <a:spcPct val="90000"/>
              </a:lnSpc>
              <a:spcBef>
                <a:spcPts val="500"/>
              </a:spcBef>
              <a:spcAft>
                <a:spcPts val="0"/>
              </a:spcAft>
              <a:buClr>
                <a:schemeClr val="dk1"/>
              </a:buClr>
              <a:buSzPts val="2000"/>
              <a:buChar char="•"/>
            </a:pPr>
            <a:r>
              <a:rPr lang="en-GB" sz="2000"/>
              <a:t> It’s an essential part of securing project funding.</a:t>
            </a:r>
            <a:endParaRPr sz="2000"/>
          </a:p>
          <a:p>
            <a:pPr indent="-228600" lvl="1" marL="685800" rtl="0" algn="l">
              <a:lnSpc>
                <a:spcPct val="90000"/>
              </a:lnSpc>
              <a:spcBef>
                <a:spcPts val="500"/>
              </a:spcBef>
              <a:spcAft>
                <a:spcPts val="0"/>
              </a:spcAft>
              <a:buClr>
                <a:schemeClr val="dk1"/>
              </a:buClr>
              <a:buSzPts val="2000"/>
              <a:buChar char="•"/>
            </a:pPr>
            <a:r>
              <a:rPr lang="en-GB" sz="2000"/>
              <a:t> A well-planned budget provides the basis for project cost control. </a:t>
            </a:r>
            <a:endParaRPr sz="2000"/>
          </a:p>
          <a:p>
            <a:pPr indent="-228600" lvl="1" marL="685800" rtl="0" algn="l">
              <a:lnSpc>
                <a:spcPct val="90000"/>
              </a:lnSpc>
              <a:spcBef>
                <a:spcPts val="500"/>
              </a:spcBef>
              <a:spcAft>
                <a:spcPts val="0"/>
              </a:spcAft>
              <a:buClr>
                <a:schemeClr val="dk1"/>
              </a:buClr>
              <a:buSzPts val="2000"/>
              <a:buChar char="•"/>
            </a:pPr>
            <a:r>
              <a:rPr lang="en-GB" sz="2000"/>
              <a:t> A project budget has a direct effect on the company’s financial </a:t>
            </a:r>
            <a:br>
              <a:rPr lang="en-GB" sz="2000"/>
            </a:br>
            <a:r>
              <a:rPr lang="en-GB" sz="2000"/>
              <a:t>viability.</a:t>
            </a:r>
            <a:endParaRPr sz="2000"/>
          </a:p>
          <a:p>
            <a:pPr indent="0" lvl="0" marL="0" rtl="0" algn="just">
              <a:lnSpc>
                <a:spcPct val="100000"/>
              </a:lnSpc>
              <a:spcBef>
                <a:spcPts val="1000"/>
              </a:spcBef>
              <a:spcAft>
                <a:spcPts val="0"/>
              </a:spcAft>
              <a:buClr>
                <a:schemeClr val="dk1"/>
              </a:buClr>
              <a:buSzPts val="2000"/>
              <a:buNone/>
            </a:pPr>
            <a:r>
              <a:t/>
            </a:r>
            <a:endParaRPr b="1" sz="2000"/>
          </a:p>
          <a:p>
            <a:pPr indent="0" lvl="0" marL="0" rtl="0" algn="just">
              <a:lnSpc>
                <a:spcPct val="100000"/>
              </a:lnSpc>
              <a:spcBef>
                <a:spcPts val="1000"/>
              </a:spcBef>
              <a:spcAft>
                <a:spcPts val="0"/>
              </a:spcAft>
              <a:buClr>
                <a:schemeClr val="dk1"/>
              </a:buClr>
              <a:buSzPts val="2000"/>
              <a:buNone/>
            </a:pPr>
            <a:r>
              <a:t/>
            </a:r>
            <a:endParaRPr sz="2000"/>
          </a:p>
        </p:txBody>
      </p:sp>
      <p:pic>
        <p:nvPicPr>
          <p:cNvPr id="227" name="Google Shape;227;p9"/>
          <p:cNvPicPr preferRelativeResize="0"/>
          <p:nvPr/>
        </p:nvPicPr>
        <p:blipFill rotWithShape="1">
          <a:blip r:embed="rId4">
            <a:alphaModFix/>
          </a:blip>
          <a:srcRect b="0" l="0" r="0" t="0"/>
          <a:stretch/>
        </p:blipFill>
        <p:spPr>
          <a:xfrm>
            <a:off x="8616460" y="4092310"/>
            <a:ext cx="2719753" cy="1813169"/>
          </a:xfrm>
          <a:prstGeom prst="rect">
            <a:avLst/>
          </a:prstGeom>
          <a:noFill/>
          <a:ln>
            <a:noFill/>
          </a:ln>
          <a:effectLst>
            <a:outerShdw blurRad="190500" rotWithShape="0" algn="tl">
              <a:srgbClr val="000000">
                <a:alpha val="69803"/>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1_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2022-07-28T08:58:54Z</dcterms:created>
  <dc:creator>Μανωλούδη Χριστίνα (7078)</dc:creator>
</cp:coreProperties>
</file>