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gQz+oPU6V42vVUnMSxBP33Jhj5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5" name="Google Shape;29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00" name="Google Shape;10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01" name="Google Shape;10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06" name="Google Shape;10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07" name="Google Shape;10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13" name="Google Shape;11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14" name="Google Shape;11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22" name="Google Shape;12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23" name="Google Shape;12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27" name="Google Shape;12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28" name="Google Shape;12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1" name="Google Shape;13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2" name="Google Shape;13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3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8" name="Google Shape;13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9" name="Google Shape;13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45" name="Google Shape;145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46" name="Google Shape;146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51" name="Google Shape;151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52" name="Google Shape;152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57" name="Google Shape;157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58" name="Google Shape;158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title"/>
          </p:nvPr>
        </p:nvSpPr>
        <p:spPr>
          <a:xfrm>
            <a:off x="1036948" y="2300139"/>
            <a:ext cx="10316852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124591"/>
                </a:solidFill>
              </a:rPr>
              <a:t>Kurz řízení inovačních projektů</a:t>
            </a:r>
            <a:endParaRPr b="1">
              <a:solidFill>
                <a:srgbClr val="124591"/>
              </a:solidFill>
            </a:endParaRPr>
          </a:p>
        </p:txBody>
      </p:sp>
      <p:sp>
        <p:nvSpPr>
          <p:cNvPr id="165" name="Google Shape;165;p1"/>
          <p:cNvSpPr txBox="1"/>
          <p:nvPr>
            <p:ph idx="1" type="body"/>
          </p:nvPr>
        </p:nvSpPr>
        <p:spPr>
          <a:xfrm>
            <a:off x="1366886" y="3165050"/>
            <a:ext cx="10316852" cy="1040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cs-CZ"/>
              <a:t>Fáze 3: Návrh (Design)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Lukáš Melecký &amp; Michaela Staníčková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/>
          <p:nvPr>
            <p:ph type="title"/>
          </p:nvPr>
        </p:nvSpPr>
        <p:spPr>
          <a:xfrm>
            <a:off x="6687047" y="168506"/>
            <a:ext cx="4489941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Prvky fáze návrhu projektu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234" name="Google Shape;234;p10"/>
          <p:cNvSpPr txBox="1"/>
          <p:nvPr>
            <p:ph idx="1" type="body"/>
          </p:nvPr>
        </p:nvSpPr>
        <p:spPr>
          <a:xfrm>
            <a:off x="935501" y="1115663"/>
            <a:ext cx="10403059" cy="5045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800"/>
              <a:buNone/>
            </a:pPr>
            <a:r>
              <a:rPr b="1" lang="cs-CZ">
                <a:solidFill>
                  <a:srgbClr val="124591"/>
                </a:solidFill>
              </a:rPr>
              <a:t>5. Zdroje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Zdroje projektu mohou tvořit </a:t>
            </a:r>
            <a:r>
              <a:rPr b="1" lang="cs-CZ" sz="2400"/>
              <a:t>lidé</a:t>
            </a:r>
            <a:r>
              <a:rPr lang="cs-CZ" sz="2400"/>
              <a:t>, </a:t>
            </a:r>
            <a:r>
              <a:rPr b="1" lang="cs-CZ" sz="2400"/>
              <a:t>vybavení</a:t>
            </a:r>
            <a:r>
              <a:rPr lang="cs-CZ" sz="2400"/>
              <a:t>, </a:t>
            </a:r>
            <a:r>
              <a:rPr b="1" lang="cs-CZ" sz="2400"/>
              <a:t>místo</a:t>
            </a:r>
            <a:r>
              <a:rPr lang="cs-CZ" sz="2400"/>
              <a:t>, </a:t>
            </a:r>
            <a:r>
              <a:rPr b="1" lang="cs-CZ" sz="2400"/>
              <a:t>finanční prostředky </a:t>
            </a:r>
            <a:r>
              <a:rPr lang="cs-CZ" sz="2400"/>
              <a:t>nebo cokoli jiného, co potřebujete k provedení všech činností, které jste si naplánovali.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Ke každé činnosti v seznamu činností je třeba přiřadit zdroje.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/>
              <a:t>Dostupnost zdrojů </a:t>
            </a:r>
            <a:r>
              <a:rPr lang="cs-CZ" sz="2400"/>
              <a:t>zahrnuje informace o tom, jaké zdroje můžete na projektu použít, když jsou vám k dispozici, a podmínky jejich dostupnosti.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>
                <a:solidFill>
                  <a:srgbClr val="C00000"/>
                </a:solidFill>
              </a:rPr>
              <a:t>Jsou naše zdroje dostatečné a vhodné?  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/>
              <a:t>Analýza zdrojů </a:t>
            </a:r>
            <a:r>
              <a:rPr lang="cs-CZ" sz="2400"/>
              <a:t>je nástrojem strategického plánování, který zohledňuje: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Zdroje potřebné k podpoře určitých strategií a zdroje potřebné k získání </a:t>
            </a:r>
            <a:r>
              <a:rPr lang="cs-CZ" sz="2000">
                <a:solidFill>
                  <a:srgbClr val="124591"/>
                </a:solidFill>
              </a:rPr>
              <a:t>konkurenční výhody</a:t>
            </a:r>
            <a:r>
              <a:rPr lang="cs-CZ" sz="2000"/>
              <a:t>.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Potřebné kompetence k efektivnímu využívání těchto zdrojů. </a:t>
            </a:r>
            <a:endParaRPr b="1" sz="200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35" name="Google Shape;235;p10"/>
          <p:cNvSpPr/>
          <p:nvPr/>
        </p:nvSpPr>
        <p:spPr>
          <a:xfrm>
            <a:off x="8932017" y="5409026"/>
            <a:ext cx="2197501" cy="613859"/>
          </a:xfrm>
          <a:prstGeom prst="homePlate">
            <a:avLst>
              <a:gd fmla="val 50000" name="adj"/>
            </a:avLst>
          </a:prstGeom>
          <a:solidFill>
            <a:srgbClr val="D8E2F3"/>
          </a:solidFill>
          <a:ln cap="flat" cmpd="sng" w="12700">
            <a:solidFill>
              <a:srgbClr val="ACB8C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Vytvořte plán zdrojů.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0"/>
          <p:cNvSpPr/>
          <p:nvPr/>
        </p:nvSpPr>
        <p:spPr>
          <a:xfrm flipH="1">
            <a:off x="8810675" y="3793401"/>
            <a:ext cx="2197500" cy="642509"/>
          </a:xfrm>
          <a:prstGeom prst="homePlate">
            <a:avLst>
              <a:gd fmla="val 50000" name="adj"/>
            </a:avLst>
          </a:prstGeom>
          <a:solidFill>
            <a:srgbClr val="D8E2F3"/>
          </a:solidFill>
          <a:ln cap="flat" cmpd="sng" w="12700">
            <a:solidFill>
              <a:srgbClr val="ACB8C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Zpracujte analýzu zdrojů.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 txBox="1"/>
          <p:nvPr>
            <p:ph type="title"/>
          </p:nvPr>
        </p:nvSpPr>
        <p:spPr>
          <a:xfrm>
            <a:off x="6702950" y="175540"/>
            <a:ext cx="4495140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Prvky fáze návrhu projektu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243" name="Google Shape;243;p11"/>
          <p:cNvSpPr txBox="1"/>
          <p:nvPr>
            <p:ph idx="1" type="body"/>
          </p:nvPr>
        </p:nvSpPr>
        <p:spPr>
          <a:xfrm>
            <a:off x="936928" y="1007045"/>
            <a:ext cx="10436800" cy="5239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800"/>
              <a:buNone/>
            </a:pPr>
            <a:r>
              <a:rPr b="1" lang="cs-CZ">
                <a:solidFill>
                  <a:srgbClr val="124591"/>
                </a:solidFill>
              </a:rPr>
              <a:t>6. Hodnocení rizik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b="1" lang="cs-CZ" sz="2100">
                <a:solidFill>
                  <a:srgbClr val="124591"/>
                </a:solidFill>
              </a:rPr>
              <a:t>Riziko</a:t>
            </a:r>
            <a:r>
              <a:rPr lang="cs-CZ" sz="2100"/>
              <a:t> představuje cokoli, co by mohlo potenciálně ovlivnit časový plán, výkon nebo rozpočet projektu.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b="1" lang="cs-CZ" sz="2100">
                <a:solidFill>
                  <a:srgbClr val="124591"/>
                </a:solidFill>
              </a:rPr>
              <a:t>Hodnocení rizik </a:t>
            </a:r>
            <a:r>
              <a:rPr lang="cs-CZ" sz="2100"/>
              <a:t>je systematickým procesem identifikace nebezpečí a vyhodnocování všech souvisejících rizik a následné zavádění přiměřených kontrolních opatření k jejich odstranění nebo snížení.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b="1" lang="cs-CZ" sz="2100">
                <a:solidFill>
                  <a:srgbClr val="124591"/>
                </a:solidFill>
              </a:rPr>
              <a:t>Řízení rizik projektu </a:t>
            </a:r>
            <a:r>
              <a:rPr lang="cs-CZ" sz="2100"/>
              <a:t>je proces identifikace, analýzy a následné reakce na všechna rizika, která se v průběhu životního cyklu projektu objeví, aby projekt zůstal na správné cestě </a:t>
            </a:r>
            <a:br>
              <a:rPr lang="cs-CZ" sz="2100"/>
            </a:br>
            <a:r>
              <a:rPr lang="cs-CZ" sz="2100"/>
              <a:t>a splnil svůj cíl.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b="1" lang="cs-CZ" sz="2100">
                <a:solidFill>
                  <a:srgbClr val="C00000"/>
                </a:solidFill>
              </a:rPr>
              <a:t>Kdy a jak můžete zlepšit identifikaci rizik? </a:t>
            </a:r>
            <a:endParaRPr sz="2100">
              <a:solidFill>
                <a:srgbClr val="C00000"/>
              </a:solidFill>
            </a:endParaRPr>
          </a:p>
          <a:p>
            <a:pPr indent="-228600" lvl="1" marL="6858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1800"/>
              <a:t>Hned na začátku projektu.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1800"/>
              <a:t>Iterativním způsobem.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1800"/>
              <a:t>V konzistentní frekvenci, např. jednou týdně.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1800"/>
              <a:t>Při řízení změn.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sz="1800"/>
              <a:t>Při dosažení hlavních milníků projektu.</a:t>
            </a:r>
            <a:endParaRPr sz="1800"/>
          </a:p>
        </p:txBody>
      </p:sp>
      <p:pic>
        <p:nvPicPr>
          <p:cNvPr descr="Free photos of Risk" id="244" name="Google Shape;24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9304" y="4192172"/>
            <a:ext cx="2978786" cy="198585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"/>
          <p:cNvSpPr txBox="1"/>
          <p:nvPr>
            <p:ph type="title"/>
          </p:nvPr>
        </p:nvSpPr>
        <p:spPr>
          <a:xfrm>
            <a:off x="6687047" y="119269"/>
            <a:ext cx="4511043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Prvky fáze návrhu projektu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251" name="Google Shape;251;p12"/>
          <p:cNvSpPr txBox="1"/>
          <p:nvPr>
            <p:ph idx="1" type="body"/>
          </p:nvPr>
        </p:nvSpPr>
        <p:spPr>
          <a:xfrm>
            <a:off x="921434" y="949570"/>
            <a:ext cx="10424160" cy="5247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800"/>
              <a:buNone/>
            </a:pPr>
            <a:r>
              <a:rPr b="1" lang="cs-CZ">
                <a:solidFill>
                  <a:srgbClr val="124591"/>
                </a:solidFill>
              </a:rPr>
              <a:t>7. Komunikace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 sz="1400">
              <a:solidFill>
                <a:srgbClr val="124591"/>
              </a:solidFill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Úspěch projektu do značné míry </a:t>
            </a:r>
            <a:r>
              <a:rPr lang="cs-CZ" sz="2000">
                <a:solidFill>
                  <a:srgbClr val="124591"/>
                </a:solidFill>
              </a:rPr>
              <a:t>závisí na efektivitě jeho komunikační sítě</a:t>
            </a:r>
            <a:r>
              <a:rPr lang="cs-CZ" sz="2000"/>
              <a:t>.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Komunikace začíná fungovat od prvního dne projektu a pokračuje po celou dobu jeho trvání.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Komunikace poskytuje pravidelné aktualizace, které informují o stavu projektu i o jeho výkonnostní kapacitě.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cs-CZ" sz="2200">
                <a:solidFill>
                  <a:srgbClr val="C00000"/>
                </a:solidFill>
              </a:rPr>
              <a:t>Jak lze dosáhnout efektivní komunikace? </a:t>
            </a:r>
            <a:endParaRPr/>
          </a:p>
          <a:p>
            <a:pPr indent="-228600" lvl="1" marL="6858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4591"/>
              </a:buClr>
              <a:buSzPts val="2000"/>
              <a:buChar char="•"/>
            </a:pPr>
            <a:r>
              <a:rPr b="1" i="1" lang="cs-CZ" sz="2000">
                <a:solidFill>
                  <a:srgbClr val="124591"/>
                </a:solidFill>
              </a:rPr>
              <a:t>OBS</a:t>
            </a:r>
            <a:r>
              <a:rPr i="1" lang="cs-CZ" sz="2000"/>
              <a:t> </a:t>
            </a:r>
            <a:endParaRPr/>
          </a:p>
          <a:p>
            <a:pPr indent="-228600" lvl="2" marL="114300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i="1" lang="cs-CZ" sz="1600"/>
              <a:t>Hierarchický model popisující </a:t>
            </a:r>
            <a:r>
              <a:rPr i="1" lang="cs-CZ" sz="1600">
                <a:solidFill>
                  <a:srgbClr val="124591"/>
                </a:solidFill>
              </a:rPr>
              <a:t>zavedený organizační rámec </a:t>
            </a:r>
            <a:r>
              <a:rPr i="1" lang="cs-CZ" sz="1600"/>
              <a:t>pro plánování projektů, řízení zdrojů, sledování času a nákladů, alokaci nákladů, vykazování příjmů/zisku a řízení práce. </a:t>
            </a:r>
            <a:endParaRPr/>
          </a:p>
          <a:p>
            <a:pPr indent="-228600" lvl="2" marL="11430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i="1" lang="cs-CZ" sz="1600"/>
              <a:t>Seskupuje podobné projektové činnosti nebo "pracovní balíčky" a vztahuje je ke struktuře organizace. </a:t>
            </a:r>
            <a:endParaRPr/>
          </a:p>
          <a:p>
            <a:pPr indent="-228600" lvl="2" marL="11430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i="1" lang="cs-CZ" sz="1600"/>
              <a:t>OBS se používá k vymezení odpovědností za řízení projektu, vykazování nákladů, vyúčtování a sestavování rozpočtu a kontrolu projektu.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4591"/>
              </a:buClr>
              <a:buSzPts val="2000"/>
              <a:buChar char="•"/>
            </a:pPr>
            <a:r>
              <a:rPr b="1" i="1" lang="cs-CZ" sz="2000">
                <a:solidFill>
                  <a:srgbClr val="124591"/>
                </a:solidFill>
              </a:rPr>
              <a:t>OBS pomáhá určit, kteří zaměstnanci nebo oddělení jsou zodpovědní za splnění konkrétních úkolů souvisejících s projektem.</a:t>
            </a:r>
            <a:endParaRPr sz="200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52" name="Google Shape;252;p12"/>
          <p:cNvSpPr/>
          <p:nvPr/>
        </p:nvSpPr>
        <p:spPr>
          <a:xfrm flipH="1" rot="-593594">
            <a:off x="7209934" y="3170186"/>
            <a:ext cx="3022214" cy="806016"/>
          </a:xfrm>
          <a:prstGeom prst="homePlate">
            <a:avLst>
              <a:gd fmla="val 50000" name="adj"/>
            </a:avLst>
          </a:prstGeom>
          <a:solidFill>
            <a:srgbClr val="D8E2F3"/>
          </a:solidFill>
          <a:ln cap="flat" cmpd="sng" w="12700">
            <a:solidFill>
              <a:srgbClr val="ACB8C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Vytvořte Organizační strukturu projektu (OBS).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/>
          <p:nvPr>
            <p:ph type="title"/>
          </p:nvPr>
        </p:nvSpPr>
        <p:spPr>
          <a:xfrm>
            <a:off x="6710901" y="119269"/>
            <a:ext cx="4487189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Prvky fáze návrhu projektu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259" name="Google Shape;259;p13"/>
          <p:cNvSpPr txBox="1"/>
          <p:nvPr>
            <p:ph idx="1" type="body"/>
          </p:nvPr>
        </p:nvSpPr>
        <p:spPr>
          <a:xfrm>
            <a:off x="956603" y="1005838"/>
            <a:ext cx="10410092" cy="503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800"/>
              <a:buNone/>
            </a:pPr>
            <a:r>
              <a:rPr b="1" lang="cs-CZ">
                <a:solidFill>
                  <a:srgbClr val="124591"/>
                </a:solidFill>
              </a:rPr>
              <a:t>7. Komunikace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rgbClr val="12459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>
                <a:solidFill>
                  <a:srgbClr val="C00000"/>
                </a:solidFill>
              </a:rPr>
              <a:t>Tvorba OBS: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Nakreslete celou organizaci jako hierarchii.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Definujte všechna oddělení a projektové týmy.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Určete funkční (byly přiděleny náklady na práci, kterou uživatel vykonává) a schvalovací </a:t>
            </a:r>
            <a:br>
              <a:rPr lang="cs-CZ" sz="2000"/>
            </a:br>
            <a:r>
              <a:rPr lang="cs-CZ" sz="2000"/>
              <a:t>(kdo schvaluje práci, kterou uživatel vykonává, a případné schvalování dovolených) skupiny pro každého uživatele.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b="1" lang="cs-CZ" sz="2400">
                <a:solidFill>
                  <a:srgbClr val="C00000"/>
                </a:solidFill>
              </a:rPr>
              <a:t>Zúčastněné strany projektu v OBS:</a:t>
            </a:r>
            <a:endParaRPr/>
          </a:p>
          <a:p>
            <a:pPr indent="-127000" lvl="1" marL="1976438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cs-CZ" sz="2000"/>
              <a:t>Projektový manažer.			5. Obchodní analytik.</a:t>
            </a:r>
            <a:endParaRPr/>
          </a:p>
          <a:p>
            <a:pPr indent="-127000" lvl="1" marL="1976438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cs-CZ" sz="2000"/>
              <a:t> Člen projektového týmu.	6. Poradní rada (sbor).</a:t>
            </a:r>
            <a:endParaRPr/>
          </a:p>
          <a:p>
            <a:pPr indent="-127000" lvl="1" marL="1976438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cs-CZ" sz="2000"/>
              <a:t> Sponzor projektu.		 	7. Vedoucí pracovního balíčku.</a:t>
            </a:r>
            <a:endParaRPr/>
          </a:p>
          <a:p>
            <a:pPr indent="-127000" lvl="1" marL="1976438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cs-CZ" sz="2000"/>
              <a:t> Výkonný sponzor projektu.	8. Vedoucí úkolu.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260" name="Google Shape;26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7763" y="1055076"/>
            <a:ext cx="3853464" cy="208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"/>
          <p:cNvSpPr txBox="1"/>
          <p:nvPr>
            <p:ph type="title"/>
          </p:nvPr>
        </p:nvSpPr>
        <p:spPr>
          <a:xfrm>
            <a:off x="6607535" y="119269"/>
            <a:ext cx="4590556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Prvky fáze návrhu projektu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267" name="Google Shape;267;p14"/>
          <p:cNvSpPr txBox="1"/>
          <p:nvPr>
            <p:ph idx="1" type="body"/>
          </p:nvPr>
        </p:nvSpPr>
        <p:spPr>
          <a:xfrm>
            <a:off x="963637" y="855798"/>
            <a:ext cx="10410092" cy="519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800"/>
              <a:buNone/>
            </a:pPr>
            <a:r>
              <a:rPr b="1" lang="cs-CZ">
                <a:solidFill>
                  <a:srgbClr val="124591"/>
                </a:solidFill>
              </a:rPr>
              <a:t>7. Komunikace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cs-CZ" sz="2000">
                <a:solidFill>
                  <a:srgbClr val="124591"/>
                </a:solidFill>
              </a:rPr>
              <a:t>Efektivní komunikace </a:t>
            </a:r>
            <a:r>
              <a:rPr lang="cs-CZ" sz="2000">
                <a:solidFill>
                  <a:srgbClr val="124591"/>
                </a:solidFill>
              </a:rPr>
              <a:t>mezi členy projektového týmu a zúčastněnými stranami je důležitá </a:t>
            </a:r>
            <a:br>
              <a:rPr lang="cs-CZ" sz="2000">
                <a:solidFill>
                  <a:srgbClr val="124591"/>
                </a:solidFill>
              </a:rPr>
            </a:br>
            <a:r>
              <a:rPr lang="cs-CZ" sz="2000">
                <a:solidFill>
                  <a:srgbClr val="124591"/>
                </a:solidFill>
              </a:rPr>
              <a:t>v každém projektovém týmu</a:t>
            </a:r>
            <a:r>
              <a:rPr lang="cs-CZ" sz="2000"/>
              <a:t>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cs-CZ" sz="2000">
                <a:solidFill>
                  <a:srgbClr val="C00000"/>
                </a:solidFill>
              </a:rPr>
              <a:t>Špatná komunikace </a:t>
            </a:r>
            <a:r>
              <a:rPr lang="cs-CZ" sz="2000">
                <a:solidFill>
                  <a:srgbClr val="C00000"/>
                </a:solidFill>
              </a:rPr>
              <a:t>může vyvolat nepříjemné pocity, které mohou zůstat dlouho neodhaleny </a:t>
            </a:r>
            <a:br>
              <a:rPr lang="cs-CZ" sz="2000">
                <a:solidFill>
                  <a:srgbClr val="C00000"/>
                </a:solidFill>
              </a:rPr>
            </a:br>
            <a:r>
              <a:rPr lang="cs-CZ" sz="2000">
                <a:solidFill>
                  <a:srgbClr val="C00000"/>
                </a:solidFill>
              </a:rPr>
              <a:t>a ohrozit úspěch týmu</a:t>
            </a:r>
            <a:r>
              <a:rPr lang="cs-CZ" sz="2000"/>
              <a:t>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Je třeba podporovat </a:t>
            </a:r>
            <a:r>
              <a:rPr lang="cs-CZ" sz="2000">
                <a:solidFill>
                  <a:srgbClr val="124591"/>
                </a:solidFill>
              </a:rPr>
              <a:t>otevřenou komunikaci ve všech směrech</a:t>
            </a:r>
            <a:r>
              <a:rPr lang="cs-CZ" sz="2000"/>
              <a:t>, bez obav z postihu, aby se každý člen týmu cítil dobře a mohl přispívat do diskusí a debat.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>
                <a:solidFill>
                  <a:srgbClr val="124591"/>
                </a:solidFill>
              </a:rPr>
              <a:t>Projektové debaty jsou mimořádně užitečné</a:t>
            </a:r>
            <a:r>
              <a:rPr lang="cs-CZ" sz="2000"/>
              <a:t>, protože právě během nich poskytují členové týmu ostatním užitečné a důležité informace.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>
                <a:solidFill>
                  <a:srgbClr val="124591"/>
                </a:solidFill>
              </a:rPr>
              <a:t>Zlepšení komunikace</a:t>
            </a:r>
            <a:r>
              <a:rPr lang="cs-CZ" sz="2000"/>
              <a:t> zahrnuje identifikaci informačních potřeb a způsobů, jak nejlépe sdílet informace mezi členy týmu.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>
                <a:solidFill>
                  <a:srgbClr val="124591"/>
                </a:solidFill>
              </a:rPr>
              <a:t>Předvídatelná a efektivní komunikace </a:t>
            </a:r>
            <a:r>
              <a:rPr lang="cs-CZ" sz="2000"/>
              <a:t>pomůže udržet důvěru a dynamiku. Zásady týmu by měly vytvářet prostředí, které zajistí, že sdílené informace jsou pro projekt cenné.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68" name="Google Shape;268;p14"/>
          <p:cNvSpPr/>
          <p:nvPr/>
        </p:nvSpPr>
        <p:spPr>
          <a:xfrm>
            <a:off x="6496930" y="5678048"/>
            <a:ext cx="4876799" cy="371060"/>
          </a:xfrm>
          <a:prstGeom prst="homePlate">
            <a:avLst>
              <a:gd fmla="val 50000" name="adj"/>
            </a:avLst>
          </a:prstGeom>
          <a:solidFill>
            <a:srgbClr val="D8E2F3"/>
          </a:solidFill>
          <a:ln cap="flat" cmpd="sng" w="12700">
            <a:solidFill>
              <a:srgbClr val="ACB8C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Vytvořte komunikační plán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 txBox="1"/>
          <p:nvPr>
            <p:ph type="title"/>
          </p:nvPr>
        </p:nvSpPr>
        <p:spPr>
          <a:xfrm>
            <a:off x="6710901" y="193567"/>
            <a:ext cx="4480155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Prvky fáze návrhu projektu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275" name="Google Shape;275;p15"/>
          <p:cNvSpPr txBox="1"/>
          <p:nvPr>
            <p:ph idx="1" type="body"/>
          </p:nvPr>
        </p:nvSpPr>
        <p:spPr>
          <a:xfrm>
            <a:off x="949569" y="956603"/>
            <a:ext cx="10586856" cy="4591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800"/>
              <a:buNone/>
            </a:pPr>
            <a:r>
              <a:rPr b="1" lang="cs-CZ">
                <a:solidFill>
                  <a:srgbClr val="124591"/>
                </a:solidFill>
              </a:rPr>
              <a:t>8. Monitorování a kontrola</a:t>
            </a:r>
            <a:endParaRPr b="1">
              <a:solidFill>
                <a:srgbClr val="12459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/>
              <a:t>Monitorovací a kontrolní činnosti ověřují existenci jakýchkoli odchylek od očekávaných výsledků projektu a průběžně sledují, přezkoumávají, upravují a podávají zprávy </a:t>
            </a:r>
            <a:br>
              <a:rPr lang="cs-CZ" sz="2200"/>
            </a:br>
            <a:r>
              <a:rPr lang="cs-CZ" sz="2200"/>
              <a:t>o výkonnosti projektu.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b="1" lang="cs-CZ" sz="2200">
                <a:solidFill>
                  <a:srgbClr val="C00000"/>
                </a:solidFill>
              </a:rPr>
              <a:t>    Proces monitorování a kontroly projektu</a:t>
            </a:r>
            <a:endParaRPr b="1" sz="22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276" name="Google Shape;27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426" y="2875395"/>
            <a:ext cx="9734167" cy="280511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5"/>
          <p:cNvSpPr/>
          <p:nvPr/>
        </p:nvSpPr>
        <p:spPr>
          <a:xfrm>
            <a:off x="1166347" y="5680507"/>
            <a:ext cx="324749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Project Management Qualification (2019)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 txBox="1"/>
          <p:nvPr>
            <p:ph type="title"/>
          </p:nvPr>
        </p:nvSpPr>
        <p:spPr>
          <a:xfrm>
            <a:off x="6209969" y="119269"/>
            <a:ext cx="4988121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36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Prvky fáze návrhu projektu</a:t>
            </a:r>
            <a:endParaRPr/>
          </a:p>
        </p:txBody>
      </p:sp>
      <p:sp>
        <p:nvSpPr>
          <p:cNvPr id="284" name="Google Shape;284;p16"/>
          <p:cNvSpPr txBox="1"/>
          <p:nvPr>
            <p:ph idx="1" type="body"/>
          </p:nvPr>
        </p:nvSpPr>
        <p:spPr>
          <a:xfrm>
            <a:off x="928468" y="1364566"/>
            <a:ext cx="10508566" cy="4598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800"/>
              <a:buNone/>
            </a:pPr>
            <a:r>
              <a:rPr b="1" lang="cs-CZ">
                <a:solidFill>
                  <a:srgbClr val="124591"/>
                </a:solidFill>
              </a:rPr>
              <a:t>8. Monitorování a kontrola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>
                <a:solidFill>
                  <a:srgbClr val="C00000"/>
                </a:solidFill>
              </a:rPr>
              <a:t>Procesy kontroly projektu se zaměřují především na: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/>
              <a:t>Měření </a:t>
            </a:r>
            <a:r>
              <a:rPr lang="cs-CZ" sz="2200">
                <a:solidFill>
                  <a:srgbClr val="124591"/>
                </a:solidFill>
              </a:rPr>
              <a:t>plánovaného výkonu </a:t>
            </a:r>
            <a:r>
              <a:rPr lang="cs-CZ" sz="2200"/>
              <a:t>oproti </a:t>
            </a:r>
            <a:r>
              <a:rPr lang="cs-CZ" sz="2200">
                <a:solidFill>
                  <a:srgbClr val="124591"/>
                </a:solidFill>
              </a:rPr>
              <a:t>skutečnému výkonu</a:t>
            </a:r>
            <a:r>
              <a:rPr lang="cs-CZ" sz="2200"/>
              <a:t>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>
                <a:solidFill>
                  <a:srgbClr val="124591"/>
                </a:solidFill>
              </a:rPr>
              <a:t>Průběžné vyhodnocování výkonnosti projektu </a:t>
            </a:r>
            <a:r>
              <a:rPr lang="cs-CZ" sz="2200"/>
              <a:t>za účelem zjištění potřebných preventivních nebo nápravných opatření.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>
                <a:solidFill>
                  <a:srgbClr val="124591"/>
                </a:solidFill>
              </a:rPr>
              <a:t>Uchovávání přesných a včasných informací </a:t>
            </a:r>
            <a:r>
              <a:rPr lang="cs-CZ" sz="2200"/>
              <a:t>na základě výstupů projektu a související dokumentace.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>
                <a:solidFill>
                  <a:srgbClr val="124591"/>
                </a:solidFill>
              </a:rPr>
              <a:t>Poskytování informací</a:t>
            </a:r>
            <a:r>
              <a:rPr lang="cs-CZ" sz="2200"/>
              <a:t>, které podporují aktualizaci stavu, prognózování a měření pokroku.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>
                <a:solidFill>
                  <a:srgbClr val="124591"/>
                </a:solidFill>
              </a:rPr>
              <a:t>Poskytování prognóz</a:t>
            </a:r>
            <a:r>
              <a:rPr lang="cs-CZ" sz="2200"/>
              <a:t>, které aktualizují aktuální náklady a harmonogram projektu.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>
                <a:solidFill>
                  <a:srgbClr val="124591"/>
                </a:solidFill>
              </a:rPr>
              <a:t>Sledování provádění všech schválených změn nebo změn harmonogramu</a:t>
            </a:r>
            <a:r>
              <a:rPr lang="cs-CZ" sz="2200"/>
              <a:t>. </a:t>
            </a:r>
            <a:endParaRPr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 txBox="1"/>
          <p:nvPr>
            <p:ph type="title"/>
          </p:nvPr>
        </p:nvSpPr>
        <p:spPr>
          <a:xfrm>
            <a:off x="6639339" y="119269"/>
            <a:ext cx="4558751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Prvky fáze návrhu projektu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291" name="Google Shape;291;p17"/>
          <p:cNvSpPr txBox="1"/>
          <p:nvPr>
            <p:ph idx="1" type="body"/>
          </p:nvPr>
        </p:nvSpPr>
        <p:spPr>
          <a:xfrm>
            <a:off x="935501" y="1441938"/>
            <a:ext cx="10417127" cy="4521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800"/>
              <a:buNone/>
            </a:pPr>
            <a:r>
              <a:rPr b="1" lang="cs-CZ">
                <a:solidFill>
                  <a:srgbClr val="124591"/>
                </a:solidFill>
              </a:rPr>
              <a:t>8. Monitorování a kontrola</a:t>
            </a:r>
            <a:endParaRPr b="1">
              <a:solidFill>
                <a:srgbClr val="12459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b="1" sz="1200"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>
                <a:solidFill>
                  <a:srgbClr val="C00000"/>
                </a:solidFill>
              </a:rPr>
              <a:t>Techniky monitorování a kontroly projektu:</a:t>
            </a:r>
            <a:endParaRPr sz="2400">
              <a:solidFill>
                <a:srgbClr val="C00000"/>
              </a:solidFill>
            </a:endParaRPr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4591"/>
              </a:buClr>
              <a:buSzPts val="2000"/>
              <a:buFont typeface="Calibri"/>
              <a:buAutoNum type="arabicPeriod"/>
            </a:pPr>
            <a:r>
              <a:rPr b="1" lang="cs-CZ" sz="2000">
                <a:solidFill>
                  <a:srgbClr val="124591"/>
                </a:solidFill>
              </a:rPr>
              <a:t>Matice sledovatelnosti požadavků </a:t>
            </a:r>
            <a:r>
              <a:rPr lang="cs-CZ" sz="2000"/>
              <a:t>(Requirements Traceability Matrix, RTM) </a:t>
            </a:r>
            <a:r>
              <a:rPr b="1" lang="cs-CZ" sz="2000">
                <a:solidFill>
                  <a:srgbClr val="124591"/>
                </a:solidFill>
              </a:rPr>
              <a:t>-</a:t>
            </a:r>
            <a:r>
              <a:rPr lang="cs-CZ" sz="2000"/>
              <a:t> mapuje nebo sleduje požadavky projektu k výstupům. Díky tomu jsou úkoly projektu přehlednější. Zabraňuje také přidávání nových úkolů nebo požadavků do projektu bez schválení.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4591"/>
              </a:buClr>
              <a:buSzPts val="2000"/>
              <a:buFont typeface="Calibri"/>
              <a:buAutoNum type="arabicPeriod"/>
            </a:pPr>
            <a:r>
              <a:rPr b="1" lang="cs-CZ" sz="2000">
                <a:solidFill>
                  <a:srgbClr val="124591"/>
                </a:solidFill>
              </a:rPr>
              <a:t>Kontrolní diagram - </a:t>
            </a:r>
            <a:r>
              <a:rPr lang="cs-CZ" sz="2000"/>
              <a:t>monitoruje kvalitu projektu. Existují dvě základní formy kontrolního diagramu - jednorozměrný kontrolní diagram zobrazuje jednu charakteristiku projektu, zatímco vícerozměrný jich zobrazuje více. 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4591"/>
              </a:buClr>
              <a:buSzPts val="2000"/>
              <a:buFont typeface="Calibri"/>
              <a:buAutoNum type="arabicPeriod"/>
            </a:pPr>
            <a:r>
              <a:rPr b="1" lang="cs-CZ" sz="2000">
                <a:solidFill>
                  <a:srgbClr val="124591"/>
                </a:solidFill>
              </a:rPr>
              <a:t>Kontrolní a stavové porady - </a:t>
            </a:r>
            <a:r>
              <a:rPr lang="cs-CZ" sz="2000"/>
              <a:t>analyzují problémy a zjišťují, proč se něco stalo. Mohou také upozornit na případné problémy, které by mohly nastat později.</a:t>
            </a:r>
            <a:endParaRPr sz="2000"/>
          </a:p>
        </p:txBody>
      </p:sp>
      <p:sp>
        <p:nvSpPr>
          <p:cNvPr id="292" name="Google Shape;292;p1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"/>
          <p:cNvSpPr txBox="1"/>
          <p:nvPr>
            <p:ph idx="1" type="body"/>
          </p:nvPr>
        </p:nvSpPr>
        <p:spPr>
          <a:xfrm>
            <a:off x="3402599" y="2475857"/>
            <a:ext cx="6385874" cy="1622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cs-CZ" sz="5400"/>
              <a:t>Děkujeme Vám </a:t>
            </a:r>
            <a:br>
              <a:rPr lang="cs-CZ" sz="5400"/>
            </a:br>
            <a:r>
              <a:rPr lang="cs-CZ" sz="5400"/>
              <a:t>za pozornost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838200" y="161102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cs-CZ"/>
              <a:t>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>
                <a:solidFill>
                  <a:srgbClr val="124591"/>
                </a:solidFill>
              </a:rPr>
              <a:t>Zásadní krok </a:t>
            </a:r>
            <a:r>
              <a:rPr lang="cs-CZ" sz="2600"/>
              <a:t>k úspěšnému projektu!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>
                <a:solidFill>
                  <a:srgbClr val="124591"/>
                </a:solidFill>
              </a:rPr>
              <a:t>Strategická organizace myšlenek, materiálů a procesů k dosažení cíle projektu, výsledku a výstupu.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/>
              <a:t>Jedna z prvních povinností projektového manažera daného projektu.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>
                <a:solidFill>
                  <a:srgbClr val="124591"/>
                </a:solidFill>
              </a:rPr>
              <a:t>Fáze projektového cyklu</a:t>
            </a:r>
            <a:r>
              <a:rPr lang="cs-CZ" sz="2600"/>
              <a:t>, která zahrnuje soubor rozhodnutí o plánování způsobu řízení a správy projektu ve fázi realizace.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/>
              <a:t>Pohled představující </a:t>
            </a:r>
            <a:r>
              <a:rPr lang="cs-CZ" sz="2600">
                <a:solidFill>
                  <a:srgbClr val="124591"/>
                </a:solidFill>
              </a:rPr>
              <a:t>projektový plán </a:t>
            </a:r>
            <a:r>
              <a:rPr lang="cs-CZ" sz="2600"/>
              <a:t>z hlediska trojího omezení projektu (</a:t>
            </a:r>
            <a:r>
              <a:rPr lang="cs-CZ" sz="2600">
                <a:solidFill>
                  <a:srgbClr val="C00000"/>
                </a:solidFill>
              </a:rPr>
              <a:t>rozsah - čas - náklady</a:t>
            </a:r>
            <a:r>
              <a:rPr lang="cs-CZ" sz="2600"/>
              <a:t>). </a:t>
            </a:r>
            <a:endParaRPr sz="2600"/>
          </a:p>
        </p:txBody>
      </p:sp>
      <p:sp>
        <p:nvSpPr>
          <p:cNvPr id="172" name="Google Shape;172;p2"/>
          <p:cNvSpPr txBox="1"/>
          <p:nvPr>
            <p:ph type="title"/>
          </p:nvPr>
        </p:nvSpPr>
        <p:spPr>
          <a:xfrm>
            <a:off x="977706" y="927652"/>
            <a:ext cx="9965276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36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Návrh projektu: Základní vymezení</a:t>
            </a:r>
            <a:endParaRPr b="1" sz="3600">
              <a:solidFill>
                <a:srgbClr val="124591"/>
              </a:solidFill>
            </a:endParaRPr>
          </a:p>
        </p:txBody>
      </p:sp>
      <p:pic>
        <p:nvPicPr>
          <p:cNvPr id="173" name="Google Shape;17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4531" y="464234"/>
            <a:ext cx="3288027" cy="2072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/>
          <p:nvPr>
            <p:ph idx="1" type="body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Celkový popis projektu (</a:t>
            </a:r>
            <a:r>
              <a:rPr lang="cs-CZ">
                <a:solidFill>
                  <a:srgbClr val="C00000"/>
                </a:solidFill>
              </a:rPr>
              <a:t>plán projektu</a:t>
            </a:r>
            <a:r>
              <a:rPr lang="cs-CZ"/>
              <a:t>).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solidFill>
                  <a:srgbClr val="124591"/>
                </a:solidFill>
              </a:rPr>
              <a:t>Odpovědnost</a:t>
            </a:r>
            <a:r>
              <a:rPr lang="cs-CZ"/>
              <a:t> za dokončení projektu.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solidFill>
                  <a:srgbClr val="124591"/>
                </a:solidFill>
              </a:rPr>
              <a:t>Cíle</a:t>
            </a:r>
            <a:r>
              <a:rPr lang="cs-CZ"/>
              <a:t>, </a:t>
            </a:r>
            <a:r>
              <a:rPr lang="cs-CZ">
                <a:solidFill>
                  <a:srgbClr val="124591"/>
                </a:solidFill>
              </a:rPr>
              <a:t>výstupy</a:t>
            </a:r>
            <a:r>
              <a:rPr lang="cs-CZ"/>
              <a:t> a </a:t>
            </a:r>
            <a:r>
              <a:rPr lang="cs-CZ">
                <a:solidFill>
                  <a:srgbClr val="124591"/>
                </a:solidFill>
              </a:rPr>
              <a:t>výsledky</a:t>
            </a:r>
            <a:r>
              <a:rPr lang="cs-CZ"/>
              <a:t> projektu.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Popis, kdy bude </a:t>
            </a:r>
            <a:r>
              <a:rPr lang="cs-CZ">
                <a:solidFill>
                  <a:srgbClr val="124591"/>
                </a:solidFill>
              </a:rPr>
              <a:t>dosaženo všech nastavení projektu </a:t>
            </a:r>
            <a:r>
              <a:rPr lang="cs-CZ"/>
              <a:t>(cílů, výstupů </a:t>
            </a:r>
            <a:br>
              <a:rPr lang="cs-CZ"/>
            </a:br>
            <a:r>
              <a:rPr lang="cs-CZ"/>
              <a:t>a výsledků).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solidFill>
                  <a:srgbClr val="124591"/>
                </a:solidFill>
              </a:rPr>
              <a:t>Časový harmonogram</a:t>
            </a:r>
            <a:r>
              <a:rPr lang="cs-CZ"/>
              <a:t>, kdy budou dokončeny hlavní výstupy, produkty nebo funkce.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solidFill>
                  <a:srgbClr val="124591"/>
                </a:solidFill>
              </a:rPr>
              <a:t>Odhad rozpočtu projektu </a:t>
            </a:r>
            <a:r>
              <a:rPr lang="cs-CZ"/>
              <a:t>a nástin způsobu monitorování a hodnocení pokroku v projektu. </a:t>
            </a:r>
            <a:endParaRPr/>
          </a:p>
        </p:txBody>
      </p:sp>
      <p:sp>
        <p:nvSpPr>
          <p:cNvPr id="180" name="Google Shape;180;p3"/>
          <p:cNvSpPr txBox="1"/>
          <p:nvPr>
            <p:ph type="title"/>
          </p:nvPr>
        </p:nvSpPr>
        <p:spPr>
          <a:xfrm>
            <a:off x="949570" y="927652"/>
            <a:ext cx="9993412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36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Návrh projektu: Obsah</a:t>
            </a:r>
            <a:endParaRPr b="1" sz="3600">
              <a:solidFill>
                <a:srgbClr val="124591"/>
              </a:solidFill>
            </a:endParaRPr>
          </a:p>
        </p:txBody>
      </p:sp>
      <p:pic>
        <p:nvPicPr>
          <p:cNvPr id="181" name="Google Shape;18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9892" y="777211"/>
            <a:ext cx="3653908" cy="1826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>
            <p:ph type="title"/>
          </p:nvPr>
        </p:nvSpPr>
        <p:spPr>
          <a:xfrm>
            <a:off x="881448" y="768628"/>
            <a:ext cx="9763539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36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Návrh projektu: Základní kroky</a:t>
            </a:r>
            <a:endParaRPr b="1" sz="3600">
              <a:solidFill>
                <a:srgbClr val="124591"/>
              </a:solidFill>
            </a:endParaRPr>
          </a:p>
        </p:txBody>
      </p:sp>
      <p:pic>
        <p:nvPicPr>
          <p:cNvPr id="188" name="Google Shape;18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448" y="1531664"/>
            <a:ext cx="10475668" cy="41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"/>
          <p:cNvSpPr/>
          <p:nvPr/>
        </p:nvSpPr>
        <p:spPr>
          <a:xfrm>
            <a:off x="866629" y="5635841"/>
            <a:ext cx="176490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Ray [online] (2018)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/>
          <p:nvPr>
            <p:ph type="title"/>
          </p:nvPr>
        </p:nvSpPr>
        <p:spPr>
          <a:xfrm>
            <a:off x="3914776" y="168500"/>
            <a:ext cx="72549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Zadání a specifikace rozsahu projektu 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96" name="Google Shape;196;p5"/>
          <p:cNvSpPr txBox="1"/>
          <p:nvPr>
            <p:ph idx="1" type="body"/>
          </p:nvPr>
        </p:nvSpPr>
        <p:spPr>
          <a:xfrm>
            <a:off x="921434" y="1348843"/>
            <a:ext cx="10564838" cy="4911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/>
              <a:t>Nejdůležitější procesy nutné pro dokumentaci zpracování návrhu projektu.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400"/>
              <a:t>Zadání a specifikace rozsahu projektu zajišťuje, že očekávání jsou jasná a dohodnutá </a:t>
            </a:r>
            <a:br>
              <a:rPr lang="cs-CZ" sz="2400"/>
            </a:br>
            <a:r>
              <a:rPr lang="cs-CZ" sz="2400"/>
              <a:t>a že všechny zúčastněné strany přesně vědí, co mají dělat.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400">
                <a:solidFill>
                  <a:srgbClr val="C00000"/>
                </a:solidFill>
              </a:rPr>
              <a:t>Efektivní specifikace projektu by měla zpravidla zahrnovat:</a:t>
            </a:r>
            <a:endParaRPr/>
          </a:p>
          <a:p>
            <a:pPr indent="-228600" lvl="1" marL="6858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200">
                <a:solidFill>
                  <a:srgbClr val="124591"/>
                </a:solidFill>
              </a:rPr>
              <a:t>Cíle projektu: </a:t>
            </a:r>
            <a:r>
              <a:rPr lang="cs-CZ" sz="2200"/>
              <a:t>Jaký problém Vás trápí a čeho chcete projektem dosáhnout?</a:t>
            </a:r>
            <a:endParaRPr/>
          </a:p>
          <a:p>
            <a:pPr indent="-228600" lvl="1" marL="6858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200">
                <a:solidFill>
                  <a:srgbClr val="124591"/>
                </a:solidFill>
              </a:rPr>
              <a:t>Harmonogram/milníky: </a:t>
            </a:r>
            <a:r>
              <a:rPr lang="cs-CZ" sz="2200"/>
              <a:t>Kdy projekt začíná a do kdy musí být dokončen? Jaké jsou hlavní milníky nebo fáze projektu, které vám umožní sledovat a měřit pokrok?</a:t>
            </a:r>
            <a:endParaRPr/>
          </a:p>
          <a:p>
            <a:pPr indent="-228600" lvl="1" marL="6858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200">
                <a:solidFill>
                  <a:srgbClr val="124591"/>
                </a:solidFill>
              </a:rPr>
              <a:t>Jednotlivé úkoly: </a:t>
            </a:r>
            <a:r>
              <a:rPr lang="cs-CZ" sz="2200"/>
              <a:t>Co přesně je třeba udělat od této chvíle, aby byl projekt dokončen?</a:t>
            </a:r>
            <a:endParaRPr/>
          </a:p>
          <a:p>
            <a:pPr indent="-228600" lvl="1" marL="6858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200">
                <a:solidFill>
                  <a:srgbClr val="124591"/>
                </a:solidFill>
              </a:rPr>
              <a:t>Výstupy: </a:t>
            </a:r>
            <a:r>
              <a:rPr lang="cs-CZ" sz="2200"/>
              <a:t>Jaké jsou výstupy projektu? Co potřebujete na konci projektu? </a:t>
            </a:r>
            <a:endParaRPr/>
          </a:p>
          <a:p>
            <a:pPr indent="-228600" lvl="1" marL="6858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200">
                <a:solidFill>
                  <a:srgbClr val="124591"/>
                </a:solidFill>
              </a:rPr>
              <a:t>Informace o výdajích: </a:t>
            </a:r>
            <a:r>
              <a:rPr lang="cs-CZ" sz="2200"/>
              <a:t>Kolik bude projekt stát a jak budete platit tým</a:t>
            </a:r>
            <a:r>
              <a:rPr lang="cs-CZ" sz="2200"/>
              <a:t>u</a:t>
            </a:r>
            <a:r>
              <a:rPr lang="cs-CZ" sz="2200"/>
              <a:t>?</a:t>
            </a:r>
            <a:endParaRPr/>
          </a:p>
          <a:p>
            <a:pPr indent="-228600" lvl="1" marL="6858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200">
                <a:solidFill>
                  <a:srgbClr val="124591"/>
                </a:solidFill>
              </a:rPr>
              <a:t>Očekávané výsledky: </a:t>
            </a:r>
            <a:r>
              <a:rPr lang="cs-CZ" sz="2200"/>
              <a:t>Jaké jsou očekávané výsledky projektu? Odpověď na váš problém. </a:t>
            </a:r>
            <a:endParaRPr/>
          </a:p>
          <a:p>
            <a:pPr indent="-228600" lvl="1" marL="6858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200">
                <a:solidFill>
                  <a:srgbClr val="124591"/>
                </a:solidFill>
              </a:rPr>
              <a:t>Podmínky, pravidla a požadavky: </a:t>
            </a:r>
            <a:r>
              <a:rPr lang="cs-CZ" sz="2200"/>
              <a:t>Definujte pojmy, které používáte při zadání a specifikaci rozsahu projektu a objasněte všechny nezbytné podmínky nebo požadavky, které jsou dosud nejasné.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/>
          <p:nvPr>
            <p:ph type="title"/>
          </p:nvPr>
        </p:nvSpPr>
        <p:spPr>
          <a:xfrm>
            <a:off x="6464105" y="199937"/>
            <a:ext cx="4733985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36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Jak projekt navrhnout? 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203" name="Google Shape;203;p6"/>
          <p:cNvSpPr txBox="1"/>
          <p:nvPr>
            <p:ph idx="1" type="body"/>
          </p:nvPr>
        </p:nvSpPr>
        <p:spPr>
          <a:xfrm>
            <a:off x="1069143" y="1466316"/>
            <a:ext cx="1072753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b="1" lang="cs-CZ">
                <a:solidFill>
                  <a:srgbClr val="C00000"/>
                </a:solidFill>
              </a:rPr>
              <a:t>Prvky fáze návrhu projektu: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-CZ" sz="2400"/>
              <a:t>Odhadování času a rozpočtu projektu.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-CZ" sz="2400"/>
              <a:t>Milníky.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-CZ" sz="2400"/>
              <a:t>Plánování.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-CZ" sz="2400"/>
              <a:t>Sestavování rozpočtu.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-CZ" sz="2400"/>
              <a:t>Zdroje.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-CZ" sz="2400"/>
              <a:t>Posouzení rizik.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-CZ" sz="2400"/>
              <a:t>Komunikace.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-CZ" sz="2400"/>
              <a:t>Monitorování a kontrola.</a:t>
            </a:r>
            <a:endParaRPr sz="2400"/>
          </a:p>
        </p:txBody>
      </p:sp>
      <p:pic>
        <p:nvPicPr>
          <p:cNvPr id="204" name="Google Shape;20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702288"/>
            <a:ext cx="4736125" cy="345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>
            <p:ph type="title"/>
          </p:nvPr>
        </p:nvSpPr>
        <p:spPr>
          <a:xfrm>
            <a:off x="6734755" y="161473"/>
            <a:ext cx="4463335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Prvky fáze návrhu projektu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211" name="Google Shape;211;p7"/>
          <p:cNvSpPr txBox="1"/>
          <p:nvPr>
            <p:ph idx="1" type="body"/>
          </p:nvPr>
        </p:nvSpPr>
        <p:spPr>
          <a:xfrm>
            <a:off x="984737" y="1107589"/>
            <a:ext cx="10388991" cy="487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667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800"/>
              <a:buAutoNum type="arabicPeriod"/>
            </a:pPr>
            <a:r>
              <a:rPr b="1" lang="cs-CZ">
                <a:solidFill>
                  <a:srgbClr val="124591"/>
                </a:solidFill>
              </a:rPr>
              <a:t> Odhad doby trvání projektu a rozpočtu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Každý projekt by měl být realizován </a:t>
            </a:r>
            <a:r>
              <a:rPr lang="cs-CZ" sz="2400">
                <a:solidFill>
                  <a:srgbClr val="C00000"/>
                </a:solidFill>
              </a:rPr>
              <a:t>VČAS </a:t>
            </a:r>
            <a:r>
              <a:rPr lang="cs-CZ" sz="2400"/>
              <a:t> a v </a:t>
            </a:r>
            <a:r>
              <a:rPr lang="cs-CZ" sz="2400">
                <a:solidFill>
                  <a:srgbClr val="C00000"/>
                </a:solidFill>
              </a:rPr>
              <a:t>SOULADU S ROZPOČTEM</a:t>
            </a:r>
            <a:endParaRPr sz="2200">
              <a:solidFill>
                <a:srgbClr val="C00000"/>
              </a:solidFill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>
                <a:solidFill>
                  <a:srgbClr val="C00000"/>
                </a:solidFill>
              </a:rPr>
              <a:t>Postupy vhodné k odhadování času a rozpočtu projektu</a:t>
            </a:r>
            <a:endParaRPr/>
          </a:p>
          <a:p>
            <a:pPr indent="-228600" lvl="1" marL="68580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cs-CZ" sz="2200">
                <a:solidFill>
                  <a:srgbClr val="124591"/>
                </a:solidFill>
              </a:rPr>
              <a:t>Náklady na úkoly </a:t>
            </a:r>
            <a:r>
              <a:rPr lang="cs-CZ" sz="2200"/>
              <a:t>- rozdělte projekt na malé úkoly a přiřaďte jim předpokládané náklady. </a:t>
            </a:r>
            <a:endParaRPr/>
          </a:p>
          <a:p>
            <a:pPr indent="-228600" lvl="1" marL="68580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cs-CZ" sz="2200">
                <a:solidFill>
                  <a:srgbClr val="124591"/>
                </a:solidFill>
              </a:rPr>
              <a:t>Doba trvání činnosti </a:t>
            </a:r>
            <a:r>
              <a:rPr lang="cs-CZ" sz="2200"/>
              <a:t>- rozdělte projekt na malé úkoly (činnosti) a přiřaďte předpokládanou dobu trvání činnosti. </a:t>
            </a:r>
            <a:endParaRPr/>
          </a:p>
          <a:p>
            <a:pPr indent="-228600" lvl="1" marL="68580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cs-CZ" sz="2200">
                <a:solidFill>
                  <a:srgbClr val="124591"/>
                </a:solidFill>
              </a:rPr>
              <a:t>Náklady a harmonogram </a:t>
            </a:r>
            <a:r>
              <a:rPr lang="cs-CZ" sz="2200"/>
              <a:t>- jakmile jsou stanoveny náklady na aktivity harmonogramu projektu, musí projektový manažer propojit odhady tak, aby byl schopen dospět k požadovaným hotovostním tokům (cash flow). Manažer musí sledovat činnosti, které byly naplánovány, a náklady přiřazené k jednotlivým činnostem, aby mohl naplánovat výdaje.</a:t>
            </a:r>
            <a:endParaRPr sz="2200"/>
          </a:p>
        </p:txBody>
      </p:sp>
      <p:pic>
        <p:nvPicPr>
          <p:cNvPr id="212" name="Google Shape;21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1185" y="1304014"/>
            <a:ext cx="1322543" cy="1419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/>
          <p:nvPr>
            <p:ph type="title"/>
          </p:nvPr>
        </p:nvSpPr>
        <p:spPr>
          <a:xfrm>
            <a:off x="6718853" y="182574"/>
            <a:ext cx="4472204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Prvky fáze návrhu projektu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219" name="Google Shape;219;p8"/>
          <p:cNvSpPr txBox="1"/>
          <p:nvPr>
            <p:ph idx="1" type="body"/>
          </p:nvPr>
        </p:nvSpPr>
        <p:spPr>
          <a:xfrm>
            <a:off x="817354" y="1010543"/>
            <a:ext cx="10654849" cy="5107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800"/>
              <a:buNone/>
            </a:pPr>
            <a:r>
              <a:rPr b="1" lang="cs-CZ">
                <a:solidFill>
                  <a:srgbClr val="124591"/>
                </a:solidFill>
              </a:rPr>
              <a:t>2. Milníky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t/>
            </a:r>
            <a:endParaRPr b="1" sz="1050">
              <a:solidFill>
                <a:srgbClr val="124591"/>
              </a:solidFill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i="1" lang="cs-CZ" sz="2000"/>
              <a:t>Projektový milník představuje důležitý úspěch v projektu. Milníky by měly představovat jasnou posloupnost událostí, které postupně narůstají, dokud není projekt dokončen.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>
                <a:solidFill>
                  <a:srgbClr val="124591"/>
                </a:solidFill>
              </a:rPr>
              <a:t>Milníky projektu ukazují postup jednotlivých úkolů v projektu</a:t>
            </a:r>
            <a:r>
              <a:rPr lang="cs-CZ" sz="2000"/>
              <a:t>. Mají nulovou dobu trvání, protože symbolizují úspěch nebo časový bod v projektu.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Protože datum začátku a konce milníku závisí na datu začátku a konce úkolu, je hlavní vlastností milníku </a:t>
            </a:r>
            <a:r>
              <a:rPr lang="cs-CZ" sz="2000">
                <a:solidFill>
                  <a:srgbClr val="124591"/>
                </a:solidFill>
              </a:rPr>
              <a:t>přiřazení úkolů</a:t>
            </a:r>
            <a:r>
              <a:rPr lang="cs-CZ" sz="2000"/>
              <a:t>.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24591"/>
              </a:buClr>
              <a:buSzPts val="2800"/>
              <a:buNone/>
            </a:pPr>
            <a:r>
              <a:rPr b="1" lang="cs-CZ">
                <a:solidFill>
                  <a:srgbClr val="124591"/>
                </a:solidFill>
              </a:rPr>
              <a:t>3. Časové plánování projektu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Plánování času v projektu je mechanismus, který slouží ke sdělení, jaké úkoly je třeba splnit a jaké organizační zdroje budou přiděleny k dokončení těchto úkolů v daném časovém rámci.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cs-CZ" sz="2000">
                <a:solidFill>
                  <a:srgbClr val="C00000"/>
                </a:solidFill>
              </a:rPr>
              <a:t>Grafy a techniky použitelné pro plánování času v projektu: </a:t>
            </a:r>
            <a:endParaRPr/>
          </a:p>
          <a:p>
            <a:pPr indent="-228600" lvl="1" marL="68580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Ganttův diagram, liniový graf, síťové diagramy založené na metodě kritické cesty (CPM) nebo na technice hodnocení a přezkoumání programu (PERT).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 txBox="1"/>
          <p:nvPr>
            <p:ph type="title"/>
          </p:nvPr>
        </p:nvSpPr>
        <p:spPr>
          <a:xfrm>
            <a:off x="6766561" y="189607"/>
            <a:ext cx="4438564" cy="76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cs-CZ" sz="3600">
                <a:solidFill>
                  <a:srgbClr val="124591"/>
                </a:solidFill>
              </a:rPr>
              <a:t>Prvky fáze návrhu projektu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226" name="Google Shape;226;p9"/>
          <p:cNvSpPr txBox="1"/>
          <p:nvPr>
            <p:ph idx="1" type="body"/>
          </p:nvPr>
        </p:nvSpPr>
        <p:spPr>
          <a:xfrm>
            <a:off x="943963" y="1453674"/>
            <a:ext cx="10570443" cy="4451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800"/>
              <a:buNone/>
            </a:pPr>
            <a:r>
              <a:rPr b="1" lang="cs-CZ">
                <a:solidFill>
                  <a:srgbClr val="124591"/>
                </a:solidFill>
              </a:rPr>
              <a:t>4. Sestavování rozpočtu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solidFill>
                <a:srgbClr val="12459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>
                <a:solidFill>
                  <a:srgbClr val="124591"/>
                </a:solidFill>
              </a:rPr>
              <a:t>Rozpočtování projektu</a:t>
            </a:r>
            <a:r>
              <a:rPr lang="cs-CZ" sz="2400"/>
              <a:t> určuje celkovou výši finančních prostředků, které jsou pro projekt vyčleněny.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Rozpočet projektu představuje souhrn nákladů na všechny činnosti, úkoly </a:t>
            </a:r>
            <a:br>
              <a:rPr lang="cs-CZ" sz="2400"/>
            </a:br>
            <a:r>
              <a:rPr lang="cs-CZ" sz="2400"/>
              <a:t>a milníky, které musí projekt splnit.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>
                <a:solidFill>
                  <a:srgbClr val="C00000"/>
                </a:solidFill>
              </a:rPr>
              <a:t>Proč je sestavování rozpočtu projektu důležité?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Je to nezbytná součást zajištění financování projektu.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Dobře naplánovaný rozpočet je základem pro kontrolu nákladů </a:t>
            </a:r>
            <a:br>
              <a:rPr lang="cs-CZ" sz="2000"/>
            </a:br>
            <a:r>
              <a:rPr lang="cs-CZ" sz="2000"/>
              <a:t>a výdajů projektu.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Rozpočet projektu má přímý vliv na finanční životaschopnost </a:t>
            </a:r>
            <a:br>
              <a:rPr lang="cs-CZ" sz="2000"/>
            </a:br>
            <a:r>
              <a:rPr lang="cs-CZ" sz="2000"/>
              <a:t>společnosti.</a:t>
            </a:r>
            <a:endParaRPr b="1" sz="200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227" name="Google Shape;22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7373" y="4142935"/>
            <a:ext cx="2432800" cy="1621867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2022-07-28T08:58:54Z</dcterms:created>
  <dc:creator>Μανωλούδη Χριστίνα (7078)</dc:creator>
</cp:coreProperties>
</file>