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7" roundtripDataSignature="AMtx7mhV/d5ACbCtkBrVw+xWk1k5Pi/PT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customschemas.google.com/relationships/presentationmetadata" Target="metadata"/><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11" name="Shape 11"/>
        <p:cNvGrpSpPr/>
        <p:nvPr/>
      </p:nvGrpSpPr>
      <p:grpSpPr>
        <a:xfrm>
          <a:off x="0" y="0"/>
          <a:ext cx="0" cy="0"/>
          <a:chOff x="0" y="0"/>
          <a:chExt cx="0" cy="0"/>
        </a:xfrm>
      </p:grpSpPr>
      <p:sp>
        <p:nvSpPr>
          <p:cNvPr id="12" name="Google Shape;12;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svislý text" type="vertTx">
  <p:cSld name="VERTICAL_TEXT">
    <p:spTree>
      <p:nvGrpSpPr>
        <p:cNvPr id="68" name="Shape 68"/>
        <p:cNvGrpSpPr/>
        <p:nvPr/>
      </p:nvGrpSpPr>
      <p:grpSpPr>
        <a:xfrm>
          <a:off x="0" y="0"/>
          <a:ext cx="0" cy="0"/>
          <a:chOff x="0" y="0"/>
          <a:chExt cx="0" cy="0"/>
        </a:xfrm>
      </p:grpSpPr>
      <p:sp>
        <p:nvSpPr>
          <p:cNvPr id="69" name="Google Shape;69;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vislý nadpis a text" type="vertTitleAndTx">
  <p:cSld name="VERTICAL_TITLE_AND_VERTICAL_TEXT">
    <p:spTree>
      <p:nvGrpSpPr>
        <p:cNvPr id="74" name="Shape 74"/>
        <p:cNvGrpSpPr/>
        <p:nvPr/>
      </p:nvGrpSpPr>
      <p:grpSpPr>
        <a:xfrm>
          <a:off x="0" y="0"/>
          <a:ext cx="0" cy="0"/>
          <a:chOff x="0" y="0"/>
          <a:chExt cx="0" cy="0"/>
        </a:xfrm>
      </p:grpSpPr>
      <p:sp>
        <p:nvSpPr>
          <p:cNvPr id="75" name="Google Shape;75;p2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í snímek" type="title">
  <p:cSld name="TITLE">
    <p:spTree>
      <p:nvGrpSpPr>
        <p:cNvPr id="17" name="Shape 17"/>
        <p:cNvGrpSpPr/>
        <p:nvPr/>
      </p:nvGrpSpPr>
      <p:grpSpPr>
        <a:xfrm>
          <a:off x="0" y="0"/>
          <a:ext cx="0" cy="0"/>
          <a:chOff x="0" y="0"/>
          <a:chExt cx="0" cy="0"/>
        </a:xfrm>
      </p:grpSpPr>
      <p:sp>
        <p:nvSpPr>
          <p:cNvPr id="18" name="Google Shape;18;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áhlaví oddílu" type="secHead">
  <p:cSld name="SECTION_HEADER">
    <p:spTree>
      <p:nvGrpSpPr>
        <p:cNvPr id="23" name="Shape 23"/>
        <p:cNvGrpSpPr/>
        <p:nvPr/>
      </p:nvGrpSpPr>
      <p:grpSpPr>
        <a:xfrm>
          <a:off x="0" y="0"/>
          <a:ext cx="0" cy="0"/>
          <a:chOff x="0" y="0"/>
          <a:chExt cx="0" cy="0"/>
        </a:xfrm>
      </p:grpSpPr>
      <p:sp>
        <p:nvSpPr>
          <p:cNvPr id="24" name="Google Shape;24;p1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29" name="Shape 29"/>
        <p:cNvGrpSpPr/>
        <p:nvPr/>
      </p:nvGrpSpPr>
      <p:grpSpPr>
        <a:xfrm>
          <a:off x="0" y="0"/>
          <a:ext cx="0" cy="0"/>
          <a:chOff x="0" y="0"/>
          <a:chExt cx="0" cy="0"/>
        </a:xfrm>
      </p:grpSpPr>
      <p:sp>
        <p:nvSpPr>
          <p:cNvPr id="30" name="Google Shape;3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ání" type="twoTxTwoObj">
  <p:cSld name="TWO_OBJECTS_WITH_TEXT">
    <p:spTree>
      <p:nvGrpSpPr>
        <p:cNvPr id="36" name="Shape 36"/>
        <p:cNvGrpSpPr/>
        <p:nvPr/>
      </p:nvGrpSpPr>
      <p:grpSpPr>
        <a:xfrm>
          <a:off x="0" y="0"/>
          <a:ext cx="0" cy="0"/>
          <a:chOff x="0" y="0"/>
          <a:chExt cx="0" cy="0"/>
        </a:xfrm>
      </p:grpSpPr>
      <p:sp>
        <p:nvSpPr>
          <p:cNvPr id="37" name="Google Shape;37;p1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enom nadpis" type="titleOnly">
  <p:cSld name="TITLE_ONLY">
    <p:spTree>
      <p:nvGrpSpPr>
        <p:cNvPr id="45" name="Shape 45"/>
        <p:cNvGrpSpPr/>
        <p:nvPr/>
      </p:nvGrpSpPr>
      <p:grpSpPr>
        <a:xfrm>
          <a:off x="0" y="0"/>
          <a:ext cx="0" cy="0"/>
          <a:chOff x="0" y="0"/>
          <a:chExt cx="0" cy="0"/>
        </a:xfrm>
      </p:grpSpPr>
      <p:sp>
        <p:nvSpPr>
          <p:cNvPr id="46" name="Google Shape;46;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ý" type="blank">
  <p:cSld name="BLANK">
    <p:spTree>
      <p:nvGrpSpPr>
        <p:cNvPr id="50" name="Shape 50"/>
        <p:cNvGrpSpPr/>
        <p:nvPr/>
      </p:nvGrpSpPr>
      <p:grpSpPr>
        <a:xfrm>
          <a:off x="0" y="0"/>
          <a:ext cx="0" cy="0"/>
          <a:chOff x="0" y="0"/>
          <a:chExt cx="0" cy="0"/>
        </a:xfrm>
      </p:grpSpPr>
      <p:sp>
        <p:nvSpPr>
          <p:cNvPr id="51" name="Google Shape;51;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titulkem" type="objTx">
  <p:cSld name="OBJECT_WITH_CAPTION_TEXT">
    <p:spTree>
      <p:nvGrpSpPr>
        <p:cNvPr id="54" name="Shape 54"/>
        <p:cNvGrpSpPr/>
        <p:nvPr/>
      </p:nvGrpSpPr>
      <p:grpSpPr>
        <a:xfrm>
          <a:off x="0" y="0"/>
          <a:ext cx="0" cy="0"/>
          <a:chOff x="0" y="0"/>
          <a:chExt cx="0" cy="0"/>
        </a:xfrm>
      </p:grpSpPr>
      <p:sp>
        <p:nvSpPr>
          <p:cNvPr id="55" name="Google Shape;55;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ek s titulkem" type="picTx">
  <p:cSld name="PICTURE_WITH_CAPTION_TEXT">
    <p:spTree>
      <p:nvGrpSpPr>
        <p:cNvPr id="61" name="Shape 61"/>
        <p:cNvGrpSpPr/>
        <p:nvPr/>
      </p:nvGrpSpPr>
      <p:grpSpPr>
        <a:xfrm>
          <a:off x="0" y="0"/>
          <a:ext cx="0" cy="0"/>
          <a:chOff x="0" y="0"/>
          <a:chExt cx="0" cy="0"/>
        </a:xfrm>
      </p:grpSpPr>
      <p:sp>
        <p:nvSpPr>
          <p:cNvPr id="62" name="Google Shape;62;p2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2"/>
          <p:cNvSpPr/>
          <p:nvPr>
            <p:ph idx="2" type="pic"/>
          </p:nvPr>
        </p:nvSpPr>
        <p:spPr>
          <a:xfrm>
            <a:off x="5183188" y="987425"/>
            <a:ext cx="6172200" cy="4873625"/>
          </a:xfrm>
          <a:prstGeom prst="rect">
            <a:avLst/>
          </a:prstGeom>
          <a:noFill/>
          <a:ln>
            <a:noFill/>
          </a:ln>
        </p:spPr>
      </p:sp>
      <p:sp>
        <p:nvSpPr>
          <p:cNvPr id="64" name="Google Shape;64;p2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1"/>
          <p:cNvSpPr txBox="1"/>
          <p:nvPr>
            <p:ph type="title"/>
          </p:nvPr>
        </p:nvSpPr>
        <p:spPr>
          <a:xfrm>
            <a:off x="1036948" y="2300139"/>
            <a:ext cx="10316852" cy="795142"/>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rgbClr val="124591"/>
              </a:buClr>
              <a:buSzPct val="100000"/>
              <a:buFont typeface="Calibri"/>
              <a:buNone/>
            </a:pPr>
            <a:r>
              <a:rPr b="1" lang="el-GR">
                <a:solidFill>
                  <a:srgbClr val="124591"/>
                </a:solidFill>
              </a:rPr>
              <a:t>Κύκλος μαθημάτων διαχείρισης έργων καινοτομίας</a:t>
            </a:r>
            <a:br>
              <a:rPr b="1" lang="el-GR">
                <a:solidFill>
                  <a:srgbClr val="124591"/>
                </a:solidFill>
              </a:rPr>
            </a:br>
            <a:endParaRPr b="1">
              <a:solidFill>
                <a:srgbClr val="124591"/>
              </a:solidFill>
            </a:endParaRPr>
          </a:p>
        </p:txBody>
      </p:sp>
      <p:sp>
        <p:nvSpPr>
          <p:cNvPr id="85" name="Google Shape;85;p1"/>
          <p:cNvSpPr txBox="1"/>
          <p:nvPr>
            <p:ph idx="1" type="body"/>
          </p:nvPr>
        </p:nvSpPr>
        <p:spPr>
          <a:xfrm>
            <a:off x="1366886" y="3165050"/>
            <a:ext cx="10316852" cy="1040123"/>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el-GR"/>
              <a:t>Στάδιο 2: Έναρξη</a:t>
            </a:r>
            <a:br>
              <a:rPr b="1" lang="el-GR"/>
            </a:br>
            <a:r>
              <a:rPr b="1" lang="el-GR"/>
              <a:t>Athanasia (Nancy) Tryfonopoulou</a:t>
            </a:r>
            <a:endParaRPr b="1"/>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4" name="Shape 144"/>
        <p:cNvGrpSpPr/>
        <p:nvPr/>
      </p:nvGrpSpPr>
      <p:grpSpPr>
        <a:xfrm>
          <a:off x="0" y="0"/>
          <a:ext cx="0" cy="0"/>
          <a:chOff x="0" y="0"/>
          <a:chExt cx="0" cy="0"/>
        </a:xfrm>
      </p:grpSpPr>
      <p:sp>
        <p:nvSpPr>
          <p:cNvPr id="145" name="Google Shape;145;p10"/>
          <p:cNvSpPr txBox="1"/>
          <p:nvPr>
            <p:ph type="title"/>
          </p:nvPr>
        </p:nvSpPr>
        <p:spPr>
          <a:xfrm>
            <a:off x="163373" y="1149764"/>
            <a:ext cx="3411100" cy="868454"/>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0000"/>
              </a:buClr>
              <a:buSzPct val="100000"/>
              <a:buFont typeface="Calibri"/>
              <a:buNone/>
            </a:pPr>
            <a:r>
              <a:rPr b="1" lang="el-GR" sz="2800">
                <a:solidFill>
                  <a:srgbClr val="FF0000"/>
                </a:solidFill>
              </a:rPr>
              <a:t>Συγκέντρωση χρημάτων για έργα</a:t>
            </a:r>
            <a:br>
              <a:rPr b="1" lang="el-GR" sz="2800">
                <a:solidFill>
                  <a:srgbClr val="FF0000"/>
                </a:solidFill>
              </a:rPr>
            </a:br>
            <a:endParaRPr b="1" sz="2800">
              <a:solidFill>
                <a:srgbClr val="FF0000"/>
              </a:solidFill>
            </a:endParaRPr>
          </a:p>
        </p:txBody>
      </p:sp>
      <p:sp>
        <p:nvSpPr>
          <p:cNvPr id="146" name="Google Shape;146;p10"/>
          <p:cNvSpPr txBox="1"/>
          <p:nvPr>
            <p:ph idx="1" type="body"/>
          </p:nvPr>
        </p:nvSpPr>
        <p:spPr>
          <a:xfrm>
            <a:off x="4331854" y="1078182"/>
            <a:ext cx="7536873" cy="1237672"/>
          </a:xfrm>
          <a:prstGeom prst="rect">
            <a:avLst/>
          </a:prstGeom>
          <a:noFill/>
          <a:ln>
            <a:noFill/>
          </a:ln>
        </p:spPr>
        <p:txBody>
          <a:bodyPr anchorCtr="0" anchor="t" bIns="45700" lIns="91425" spcFirstLastPara="1" rIns="91425" wrap="square" tIns="45700">
            <a:normAutofit fontScale="25000" lnSpcReduction="20000"/>
          </a:bodyPr>
          <a:lstStyle/>
          <a:p>
            <a:pPr indent="0" lvl="0" marL="0" rtl="0" algn="just">
              <a:lnSpc>
                <a:spcPct val="120000"/>
              </a:lnSpc>
              <a:spcBef>
                <a:spcPts val="0"/>
              </a:spcBef>
              <a:spcAft>
                <a:spcPts val="0"/>
              </a:spcAft>
              <a:buClr>
                <a:srgbClr val="000000"/>
              </a:buClr>
              <a:buSzPct val="100000"/>
              <a:buNone/>
            </a:pPr>
            <a:r>
              <a:rPr lang="el-GR" sz="5600">
                <a:solidFill>
                  <a:srgbClr val="000000"/>
                </a:solidFill>
                <a:latin typeface="Calibri"/>
                <a:ea typeface="Calibri"/>
                <a:cs typeface="Calibri"/>
                <a:sym typeface="Calibri"/>
              </a:rPr>
              <a:t>Η χρηματοδότηση είναι απαραίτητη για την έναρξη του έργου και την ένταξη όλων των πόρων. Υπάρχουν διάφορες πιθανές πηγές χρηματοδότησης, ανάλογα με τον στόχο και το θέμα του έργου. Υπάρχουν επιχορηγήσεις, διαγωνισμοί, χορηγίες, δωρεές, συνεργασία κοινότητας-επιχείρησης, ρόταρυ, εκστρατείες συμμετοχικής χρηματοδότησης ή τοπικές εκδηλώσεις συγκέντρωσης χρημάτων</a:t>
            </a:r>
            <a:r>
              <a:rPr b="0" i="0" lang="el-GR" sz="2600" u="none" strike="noStrike">
                <a:solidFill>
                  <a:srgbClr val="000000"/>
                </a:solidFill>
                <a:latin typeface="Calibri"/>
                <a:ea typeface="Calibri"/>
                <a:cs typeface="Calibri"/>
                <a:sym typeface="Calibri"/>
              </a:rPr>
              <a:t>.  </a:t>
            </a:r>
            <a:endParaRPr/>
          </a:p>
          <a:p>
            <a:pPr indent="0" lvl="0" marL="0" rtl="0" algn="l">
              <a:lnSpc>
                <a:spcPct val="90000"/>
              </a:lnSpc>
              <a:spcBef>
                <a:spcPts val="1000"/>
              </a:spcBef>
              <a:spcAft>
                <a:spcPts val="0"/>
              </a:spcAft>
              <a:buClr>
                <a:schemeClr val="dk1"/>
              </a:buClr>
              <a:buSzPct val="100000"/>
              <a:buNone/>
            </a:pPr>
            <a:r>
              <a:t/>
            </a:r>
            <a:endParaRPr/>
          </a:p>
        </p:txBody>
      </p:sp>
      <p:sp>
        <p:nvSpPr>
          <p:cNvPr id="147" name="Google Shape;147;p10"/>
          <p:cNvSpPr txBox="1"/>
          <p:nvPr/>
        </p:nvSpPr>
        <p:spPr>
          <a:xfrm>
            <a:off x="246501" y="2784795"/>
            <a:ext cx="3454400" cy="1066738"/>
          </a:xfrm>
          <a:prstGeom prst="rect">
            <a:avLst/>
          </a:prstGeom>
          <a:noFill/>
          <a:ln>
            <a:noFill/>
          </a:ln>
        </p:spPr>
        <p:txBody>
          <a:bodyPr anchorCtr="0" anchor="ctr" bIns="45700" lIns="91425" spcFirstLastPara="1" rIns="91425" wrap="square" tIns="45700">
            <a:normAutofit fontScale="92500" lnSpcReduction="10000"/>
          </a:bodyPr>
          <a:lstStyle/>
          <a:p>
            <a:pPr indent="0" lvl="0" marL="0" marR="0" rtl="0" algn="l">
              <a:lnSpc>
                <a:spcPct val="90000"/>
              </a:lnSpc>
              <a:spcBef>
                <a:spcPts val="0"/>
              </a:spcBef>
              <a:spcAft>
                <a:spcPts val="0"/>
              </a:spcAft>
              <a:buClr>
                <a:srgbClr val="FF0000"/>
              </a:buClr>
              <a:buSzPct val="100000"/>
              <a:buFont typeface="Calibri"/>
              <a:buNone/>
            </a:pPr>
            <a:r>
              <a:rPr b="1" i="0" lang="el-GR" sz="2800" u="none" cap="none" strike="noStrike">
                <a:solidFill>
                  <a:srgbClr val="FF0000"/>
                </a:solidFill>
                <a:latin typeface="Calibri"/>
                <a:ea typeface="Calibri"/>
                <a:cs typeface="Calibri"/>
                <a:sym typeface="Calibri"/>
              </a:rPr>
              <a:t>Ανάλυση Πόρων Επιχορήγησης </a:t>
            </a:r>
            <a:br>
              <a:rPr b="1" i="0" lang="el-GR" sz="2800" u="none" cap="none" strike="noStrike">
                <a:solidFill>
                  <a:srgbClr val="FF0000"/>
                </a:solidFill>
                <a:latin typeface="Calibri"/>
                <a:ea typeface="Calibri"/>
                <a:cs typeface="Calibri"/>
                <a:sym typeface="Calibri"/>
              </a:rPr>
            </a:br>
            <a:endParaRPr b="1" i="0" sz="2800" u="none" cap="none" strike="noStrike">
              <a:solidFill>
                <a:srgbClr val="FF0000"/>
              </a:solidFill>
              <a:latin typeface="Calibri"/>
              <a:ea typeface="Calibri"/>
              <a:cs typeface="Calibri"/>
              <a:sym typeface="Calibri"/>
            </a:endParaRPr>
          </a:p>
        </p:txBody>
      </p:sp>
      <p:sp>
        <p:nvSpPr>
          <p:cNvPr id="148" name="Google Shape;148;p10"/>
          <p:cNvSpPr txBox="1"/>
          <p:nvPr/>
        </p:nvSpPr>
        <p:spPr>
          <a:xfrm>
            <a:off x="4331853" y="2533334"/>
            <a:ext cx="7536873" cy="2062103"/>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el-GR" sz="1600" u="none" cap="none" strike="noStrike">
                <a:solidFill>
                  <a:srgbClr val="000000"/>
                </a:solidFill>
                <a:latin typeface="Calibri"/>
                <a:ea typeface="Calibri"/>
                <a:cs typeface="Calibri"/>
                <a:sym typeface="Calibri"/>
              </a:rPr>
              <a:t>Η προβολή βάσει πόρων (RBV) είναι ένα διαχειριστικό πλαίσιο που χρησιμοποιείται για τον προσδιορισμό των στρατηγικών πόρων που μπορεί να εκμεταλλευτεί μια εταιρεία για την επίτευξη βιώσιμου ανταγωνιστικού πλεονεκτήματος. Ένα από τα πιο συνηθισμένα μοντέλα για την εφαρμογή της RBV σε οργανισμούς είναι το μοντέλο που προτείνει ο Grant, ένα σχέδιο δράσης για τους διαχειριστές να προσδιορίσουν τους πόρους τους, στη συνέχεια να προσδιορίσουν τις δυνατότητες, να εκτιμήσουν το ανταγωνιστικό πλεονέκτημα και στη συνέχεια να χρησιμοποιήσουν την ισχύουσα στρατηγική που θα αξιοποιήσει καλύτερα αυτούς τους πόρους και τις δυνατότητες. </a:t>
            </a:r>
            <a:endParaRPr b="0" i="0" sz="2400" u="none" cap="none" strike="noStrike">
              <a:solidFill>
                <a:srgbClr val="000000"/>
              </a:solidFill>
              <a:latin typeface="Calibri"/>
              <a:ea typeface="Calibri"/>
              <a:cs typeface="Calibri"/>
              <a:sym typeface="Calibri"/>
            </a:endParaRPr>
          </a:p>
        </p:txBody>
      </p:sp>
      <p:sp>
        <p:nvSpPr>
          <p:cNvPr id="149" name="Google Shape;149;p10"/>
          <p:cNvSpPr txBox="1"/>
          <p:nvPr/>
        </p:nvSpPr>
        <p:spPr>
          <a:xfrm>
            <a:off x="163373" y="4839782"/>
            <a:ext cx="3411100" cy="826655"/>
          </a:xfrm>
          <a:prstGeom prst="rect">
            <a:avLst/>
          </a:prstGeom>
          <a:noFill/>
          <a:ln>
            <a:noFill/>
          </a:ln>
        </p:spPr>
        <p:txBody>
          <a:bodyPr anchorCtr="0" anchor="ctr" bIns="45700" lIns="91425" spcFirstLastPara="1" rIns="91425" wrap="square" tIns="45700">
            <a:normAutofit lnSpcReduction="10000"/>
          </a:bodyPr>
          <a:lstStyle/>
          <a:p>
            <a:pPr indent="0" lvl="0" marL="0" marR="0" rtl="0" algn="l">
              <a:lnSpc>
                <a:spcPct val="90000"/>
              </a:lnSpc>
              <a:spcBef>
                <a:spcPts val="0"/>
              </a:spcBef>
              <a:spcAft>
                <a:spcPts val="0"/>
              </a:spcAft>
              <a:buClr>
                <a:srgbClr val="FF0000"/>
              </a:buClr>
              <a:buSzPts val="2800"/>
              <a:buFont typeface="Calibri"/>
              <a:buNone/>
            </a:pPr>
            <a:r>
              <a:rPr b="1" i="0" lang="el-GR" sz="2800" u="none" cap="none" strike="noStrike">
                <a:solidFill>
                  <a:srgbClr val="FF0000"/>
                </a:solidFill>
                <a:latin typeface="Calibri"/>
                <a:ea typeface="Calibri"/>
                <a:cs typeface="Calibri"/>
                <a:sym typeface="Calibri"/>
              </a:rPr>
              <a:t>Δημόσιες Συμβάσεις </a:t>
            </a:r>
            <a:br>
              <a:rPr b="1" i="0" lang="el-GR" sz="2800" u="none" cap="none" strike="noStrike">
                <a:solidFill>
                  <a:srgbClr val="FF0000"/>
                </a:solidFill>
                <a:latin typeface="Calibri"/>
                <a:ea typeface="Calibri"/>
                <a:cs typeface="Calibri"/>
                <a:sym typeface="Calibri"/>
              </a:rPr>
            </a:br>
            <a:endParaRPr b="1" i="0" sz="2800" u="none" cap="none" strike="noStrike">
              <a:solidFill>
                <a:srgbClr val="FF0000"/>
              </a:solidFill>
              <a:latin typeface="Calibri"/>
              <a:ea typeface="Calibri"/>
              <a:cs typeface="Calibri"/>
              <a:sym typeface="Calibri"/>
            </a:endParaRPr>
          </a:p>
        </p:txBody>
      </p:sp>
      <p:sp>
        <p:nvSpPr>
          <p:cNvPr id="150" name="Google Shape;150;p10"/>
          <p:cNvSpPr txBox="1"/>
          <p:nvPr/>
        </p:nvSpPr>
        <p:spPr>
          <a:xfrm>
            <a:off x="4331854" y="4542146"/>
            <a:ext cx="7536873" cy="1771767"/>
          </a:xfrm>
          <a:prstGeom prst="rect">
            <a:avLst/>
          </a:prstGeom>
          <a:noFill/>
          <a:ln>
            <a:noFill/>
          </a:ln>
        </p:spPr>
        <p:txBody>
          <a:bodyPr anchorCtr="0" anchor="t" bIns="45700" lIns="91425" spcFirstLastPara="1" rIns="91425" wrap="square" tIns="45700">
            <a:spAutoFit/>
          </a:bodyPr>
          <a:lstStyle/>
          <a:p>
            <a:pPr indent="0" lvl="0" marL="0" marR="0" rtl="0" algn="just">
              <a:lnSpc>
                <a:spcPct val="90000"/>
              </a:lnSpc>
              <a:spcBef>
                <a:spcPts val="0"/>
              </a:spcBef>
              <a:spcAft>
                <a:spcPts val="0"/>
              </a:spcAft>
              <a:buNone/>
            </a:pPr>
            <a:r>
              <a:rPr b="0" i="0" lang="el-GR" sz="1600" u="none" cap="none" strike="noStrike">
                <a:solidFill>
                  <a:srgbClr val="000000"/>
                </a:solidFill>
                <a:latin typeface="Calibri"/>
                <a:ea typeface="Calibri"/>
                <a:cs typeface="Calibri"/>
                <a:sym typeface="Calibri"/>
              </a:rPr>
              <a:t>Οι δημόσιες συμβάσεις αναφέρονται στη διαδικασία με την οποία οι δημόσιες αρχές, όπως οι κυβερνητικές υπηρεσίες ή οι τοπικές αρχές, αγοράζουν έργα, αγαθά ή υπηρεσίες από εταιρείες. Συνήθως, όλες οι συμβάσεις μέσης και υψηλότερης αξίας πρέπει να ανατίθενται μέσω ανταγωνιστικών διαδικασιών (διαγωνισμών), αν και υπάρχουν εξαιρέσεις και εξαιρέσεις, όπως η αγορά ακινήτων, περιπτώσεις εξαιρετικά επείγουσας ανάγκης ή καταστάσεις όπου υπάρχει μόνο ένας πιθανός προμηθευτής. </a:t>
            </a:r>
            <a:br>
              <a:rPr b="0" i="0" lang="el-GR" sz="1600" u="none" cap="none" strike="noStrike">
                <a:solidFill>
                  <a:srgbClr val="000000"/>
                </a:solidFill>
                <a:latin typeface="Calibri"/>
                <a:ea typeface="Calibri"/>
                <a:cs typeface="Calibri"/>
                <a:sym typeface="Calibri"/>
              </a:rPr>
            </a:br>
            <a:endParaRPr b="0" i="0" sz="2400" u="none" cap="none" strike="noStrike">
              <a:solidFill>
                <a:srgbClr val="00000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4" name="Shape 154"/>
        <p:cNvGrpSpPr/>
        <p:nvPr/>
      </p:nvGrpSpPr>
      <p:grpSpPr>
        <a:xfrm>
          <a:off x="0" y="0"/>
          <a:ext cx="0" cy="0"/>
          <a:chOff x="0" y="0"/>
          <a:chExt cx="0" cy="0"/>
        </a:xfrm>
      </p:grpSpPr>
      <p:sp>
        <p:nvSpPr>
          <p:cNvPr id="155" name="Google Shape;155;p11"/>
          <p:cNvSpPr txBox="1"/>
          <p:nvPr>
            <p:ph type="title"/>
          </p:nvPr>
        </p:nvSpPr>
        <p:spPr>
          <a:xfrm>
            <a:off x="184558" y="808185"/>
            <a:ext cx="3078759"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0000"/>
              </a:buClr>
              <a:buSzPts val="3600"/>
              <a:buFont typeface="Calibri"/>
              <a:buNone/>
            </a:pPr>
            <a:r>
              <a:rPr b="1" lang="el-GR" sz="3600">
                <a:solidFill>
                  <a:srgbClr val="FF0000"/>
                </a:solidFill>
              </a:rPr>
              <a:t>Χάρτης Έργου </a:t>
            </a:r>
            <a:br>
              <a:rPr b="1" lang="el-GR" sz="3600">
                <a:solidFill>
                  <a:srgbClr val="FF0000"/>
                </a:solidFill>
              </a:rPr>
            </a:br>
            <a:endParaRPr b="1" sz="3600">
              <a:solidFill>
                <a:srgbClr val="FF0000"/>
              </a:solidFill>
            </a:endParaRPr>
          </a:p>
        </p:txBody>
      </p:sp>
      <p:sp>
        <p:nvSpPr>
          <p:cNvPr id="156" name="Google Shape;156;p11"/>
          <p:cNvSpPr txBox="1"/>
          <p:nvPr/>
        </p:nvSpPr>
        <p:spPr>
          <a:xfrm>
            <a:off x="4394370" y="1128370"/>
            <a:ext cx="7594599" cy="4708981"/>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el-GR" sz="1200" u="none" cap="none" strike="noStrike">
                <a:solidFill>
                  <a:srgbClr val="000000"/>
                </a:solidFill>
                <a:latin typeface="Calibri"/>
                <a:ea typeface="Calibri"/>
                <a:cs typeface="Calibri"/>
                <a:sym typeface="Calibri"/>
              </a:rPr>
              <a:t>Ο Χάρτης Έργου ασχολείται με την τεκμηρίωση των επιχειρηματικών αναγκών, την αιτιολόγηση του έργου, τις απαιτήσεις του έργου από σήμερα και τα αποτελέσματα που προορίζονται να ικανοποιηθούν. Μπορεί να χρησιμοποιηθεί ως σημείο αναφοράς για τους στόχους του έργου μέσω των στόχων του. Σύμφωνα με το PMBOK (PMI, 2017) ο Χάρτης Έργου θα πρέπει να καλύπτει: </a:t>
            </a:r>
            <a:br>
              <a:rPr b="0" i="0" lang="el-GR" sz="1200" u="none" cap="none" strike="noStrike">
                <a:solidFill>
                  <a:srgbClr val="000000"/>
                </a:solidFill>
                <a:latin typeface="Calibri"/>
                <a:ea typeface="Calibri"/>
                <a:cs typeface="Calibri"/>
                <a:sym typeface="Calibri"/>
              </a:rPr>
            </a:br>
            <a:r>
              <a:rPr b="0" i="0" lang="el-GR" sz="1200" u="none" cap="none" strike="noStrike">
                <a:solidFill>
                  <a:srgbClr val="000000"/>
                </a:solidFill>
                <a:latin typeface="Calibri"/>
                <a:ea typeface="Calibri"/>
                <a:cs typeface="Calibri"/>
                <a:sym typeface="Calibri"/>
              </a:rPr>
              <a:t>Σκοπός και/ή αιτιολόγηση του έργου.</a:t>
            </a:r>
            <a:endParaRPr/>
          </a:p>
          <a:p>
            <a:pPr indent="-171450" lvl="0" marL="171450" marR="0" rtl="0" algn="just">
              <a:spcBef>
                <a:spcPts val="600"/>
              </a:spcBef>
              <a:spcAft>
                <a:spcPts val="0"/>
              </a:spcAft>
              <a:buClr>
                <a:srgbClr val="000000"/>
              </a:buClr>
              <a:buSzPts val="1200"/>
              <a:buFont typeface="Arial"/>
              <a:buChar char="•"/>
            </a:pPr>
            <a:r>
              <a:rPr b="0" i="0" lang="el-GR" sz="1200" u="none" cap="none" strike="noStrike">
                <a:solidFill>
                  <a:srgbClr val="000000"/>
                </a:solidFill>
                <a:latin typeface="Calibri"/>
                <a:ea typeface="Calibri"/>
                <a:cs typeface="Calibri"/>
                <a:sym typeface="Calibri"/>
              </a:rPr>
              <a:t>Μετρήσιμοι στόχοι του έργου και συναφή κριτήρια επιτυχίας (ROI).</a:t>
            </a:r>
            <a:br>
              <a:rPr b="0" i="0" lang="el-GR" sz="1200" u="none" cap="none" strike="noStrike">
                <a:solidFill>
                  <a:srgbClr val="000000"/>
                </a:solidFill>
                <a:latin typeface="Calibri"/>
                <a:ea typeface="Calibri"/>
                <a:cs typeface="Calibri"/>
                <a:sym typeface="Calibri"/>
              </a:rPr>
            </a:br>
            <a:r>
              <a:rPr b="0" i="0" lang="el-GR" sz="1200" u="none" cap="none" strike="noStrike">
                <a:solidFill>
                  <a:srgbClr val="000000"/>
                </a:solidFill>
                <a:latin typeface="Calibri"/>
                <a:ea typeface="Calibri"/>
                <a:cs typeface="Calibri"/>
                <a:sym typeface="Calibri"/>
              </a:rPr>
              <a:t>Απαιτήσεις υψηλού επιπέδου που το έργο πρέπει να απευθύνεται (στόχοι).</a:t>
            </a:r>
            <a:br>
              <a:rPr b="0" i="0" lang="el-GR" sz="1200" u="none" cap="none" strike="noStrike">
                <a:solidFill>
                  <a:srgbClr val="000000"/>
                </a:solidFill>
                <a:latin typeface="Calibri"/>
                <a:ea typeface="Calibri"/>
                <a:cs typeface="Calibri"/>
                <a:sym typeface="Calibri"/>
              </a:rPr>
            </a:br>
            <a:r>
              <a:rPr b="0" i="0" lang="el-GR" sz="1200" u="none" cap="none" strike="noStrike">
                <a:solidFill>
                  <a:srgbClr val="000000"/>
                </a:solidFill>
                <a:latin typeface="Calibri"/>
                <a:ea typeface="Calibri"/>
                <a:cs typeface="Calibri"/>
                <a:sym typeface="Calibri"/>
              </a:rPr>
              <a:t>Οργανωτικές, περιβαλλοντικές και εξωτερικές παραδοχές και περιορισμοί.</a:t>
            </a:r>
            <a:br>
              <a:rPr b="0" i="0" lang="el-GR" sz="1200" u="none" cap="none" strike="noStrike">
                <a:solidFill>
                  <a:srgbClr val="000000"/>
                </a:solidFill>
                <a:latin typeface="Calibri"/>
                <a:ea typeface="Calibri"/>
                <a:cs typeface="Calibri"/>
                <a:sym typeface="Calibri"/>
              </a:rPr>
            </a:br>
            <a:r>
              <a:rPr b="0" i="0" lang="el-GR" sz="1200" u="none" cap="none" strike="noStrike">
                <a:solidFill>
                  <a:srgbClr val="000000"/>
                </a:solidFill>
                <a:latin typeface="Calibri"/>
                <a:ea typeface="Calibri"/>
                <a:cs typeface="Calibri"/>
                <a:sym typeface="Calibri"/>
              </a:rPr>
              <a:t>Περιγραφή και όρια έργου υψηλού επιπέδου. </a:t>
            </a:r>
            <a:br>
              <a:rPr b="0" i="0" lang="el-GR" sz="1200" u="none" cap="none" strike="noStrike">
                <a:solidFill>
                  <a:srgbClr val="000000"/>
                </a:solidFill>
                <a:latin typeface="Calibri"/>
                <a:ea typeface="Calibri"/>
                <a:cs typeface="Calibri"/>
                <a:sym typeface="Calibri"/>
              </a:rPr>
            </a:br>
            <a:r>
              <a:rPr b="0" i="0" lang="el-GR" sz="1200" u="none" cap="none" strike="noStrike">
                <a:solidFill>
                  <a:srgbClr val="000000"/>
                </a:solidFill>
                <a:latin typeface="Calibri"/>
                <a:ea typeface="Calibri"/>
                <a:cs typeface="Calibri"/>
                <a:sym typeface="Calibri"/>
              </a:rPr>
              <a:t>Κίνδυνοι υψηλού επιπέδου. </a:t>
            </a:r>
            <a:br>
              <a:rPr b="0" i="0" lang="el-GR" sz="1200" u="none" cap="none" strike="noStrike">
                <a:solidFill>
                  <a:srgbClr val="000000"/>
                </a:solidFill>
                <a:latin typeface="Calibri"/>
                <a:ea typeface="Calibri"/>
                <a:cs typeface="Calibri"/>
                <a:sym typeface="Calibri"/>
              </a:rPr>
            </a:br>
            <a:r>
              <a:rPr b="0" i="0" lang="el-GR" sz="1200" u="none" cap="none" strike="noStrike">
                <a:solidFill>
                  <a:srgbClr val="000000"/>
                </a:solidFill>
                <a:latin typeface="Calibri"/>
                <a:ea typeface="Calibri"/>
                <a:cs typeface="Calibri"/>
                <a:sym typeface="Calibri"/>
              </a:rPr>
              <a:t>Κατάλογος ενδιαφερομένων. </a:t>
            </a:r>
            <a:br>
              <a:rPr b="0" i="0" lang="el-GR" sz="1200" u="none" cap="none" strike="noStrike">
                <a:solidFill>
                  <a:srgbClr val="000000"/>
                </a:solidFill>
                <a:latin typeface="Calibri"/>
                <a:ea typeface="Calibri"/>
                <a:cs typeface="Calibri"/>
                <a:sym typeface="Calibri"/>
              </a:rPr>
            </a:br>
            <a:r>
              <a:rPr b="0" i="0" lang="el-GR" sz="1200" u="none" cap="none" strike="noStrike">
                <a:solidFill>
                  <a:srgbClr val="000000"/>
                </a:solidFill>
                <a:latin typeface="Calibri"/>
                <a:ea typeface="Calibri"/>
                <a:cs typeface="Calibri"/>
                <a:sym typeface="Calibri"/>
              </a:rPr>
              <a:t>Σύνοψη προϋπολογισμού και απαιτούμενοι πόροι. </a:t>
            </a:r>
            <a:br>
              <a:rPr b="0" i="0" lang="el-GR" sz="1200" u="none" cap="none" strike="noStrike">
                <a:solidFill>
                  <a:srgbClr val="000000"/>
                </a:solidFill>
                <a:latin typeface="Calibri"/>
                <a:ea typeface="Calibri"/>
                <a:cs typeface="Calibri"/>
                <a:sym typeface="Calibri"/>
              </a:rPr>
            </a:br>
            <a:r>
              <a:rPr b="0" i="0" lang="el-GR" sz="1200" u="none" cap="none" strike="noStrike">
                <a:solidFill>
                  <a:srgbClr val="000000"/>
                </a:solidFill>
                <a:latin typeface="Calibri"/>
                <a:ea typeface="Calibri"/>
                <a:cs typeface="Calibri"/>
                <a:sym typeface="Calibri"/>
              </a:rPr>
              <a:t>Σύνοψη του χρονοδιαγράμματος ορόσημων (χρονοδιάγραμμα). </a:t>
            </a:r>
            <a:br>
              <a:rPr b="0" i="0" lang="el-GR" sz="1200" u="none" cap="none" strike="noStrike">
                <a:solidFill>
                  <a:srgbClr val="000000"/>
                </a:solidFill>
                <a:latin typeface="Calibri"/>
                <a:ea typeface="Calibri"/>
                <a:cs typeface="Calibri"/>
                <a:sym typeface="Calibri"/>
              </a:rPr>
            </a:br>
            <a:r>
              <a:rPr b="0" i="0" lang="el-GR" sz="1200" u="none" cap="none" strike="noStrike">
                <a:solidFill>
                  <a:srgbClr val="000000"/>
                </a:solidFill>
                <a:latin typeface="Calibri"/>
                <a:ea typeface="Calibri"/>
                <a:cs typeface="Calibri"/>
                <a:sym typeface="Calibri"/>
              </a:rPr>
              <a:t>Απαιτήσεις έγκρισης έργου. </a:t>
            </a:r>
            <a:br>
              <a:rPr b="0" i="0" lang="el-GR" sz="1200" u="none" cap="none" strike="noStrike">
                <a:solidFill>
                  <a:srgbClr val="000000"/>
                </a:solidFill>
                <a:latin typeface="Calibri"/>
                <a:ea typeface="Calibri"/>
                <a:cs typeface="Calibri"/>
                <a:sym typeface="Calibri"/>
              </a:rPr>
            </a:br>
            <a:r>
              <a:rPr b="0" i="0" lang="el-GR" sz="1200" u="none" cap="none" strike="noStrike">
                <a:solidFill>
                  <a:srgbClr val="000000"/>
                </a:solidFill>
                <a:latin typeface="Calibri"/>
                <a:ea typeface="Calibri"/>
                <a:cs typeface="Calibri"/>
                <a:sym typeface="Calibri"/>
              </a:rPr>
              <a:t>Καθορισμένος Υπεύθυνος Συντονιστής και το επίπεδο εξουσίας του καθώς επίσης οι Ρόλοι και οι Αρμοδιότητες της ομάδας έργου. </a:t>
            </a:r>
            <a:br>
              <a:rPr b="0" i="0" lang="el-GR" sz="1200" u="none" cap="none" strike="noStrike">
                <a:solidFill>
                  <a:srgbClr val="000000"/>
                </a:solidFill>
                <a:latin typeface="Calibri"/>
                <a:ea typeface="Calibri"/>
                <a:cs typeface="Calibri"/>
                <a:sym typeface="Calibri"/>
              </a:rPr>
            </a:br>
            <a:r>
              <a:rPr b="0" i="0" lang="el-GR" sz="1200" u="none" cap="none" strike="noStrike">
                <a:solidFill>
                  <a:srgbClr val="000000"/>
                </a:solidFill>
                <a:latin typeface="Calibri"/>
                <a:ea typeface="Calibri"/>
                <a:cs typeface="Calibri"/>
                <a:sym typeface="Calibri"/>
              </a:rPr>
              <a:t>Χορηγός Έργου. </a:t>
            </a:r>
            <a:endParaRPr/>
          </a:p>
          <a:p>
            <a:pPr indent="-171450" lvl="0" marL="171450" marR="0" rtl="0" algn="just">
              <a:spcBef>
                <a:spcPts val="600"/>
              </a:spcBef>
              <a:spcAft>
                <a:spcPts val="0"/>
              </a:spcAft>
              <a:buClr>
                <a:srgbClr val="000000"/>
              </a:buClr>
              <a:buSzPts val="1200"/>
              <a:buFont typeface="Arial"/>
              <a:buChar char="•"/>
            </a:pPr>
            <a:r>
              <a:rPr b="0" i="0" lang="el-GR" sz="1200" u="none" cap="none" strike="noStrike">
                <a:solidFill>
                  <a:srgbClr val="000000"/>
                </a:solidFill>
                <a:latin typeface="Calibri"/>
                <a:ea typeface="Calibri"/>
                <a:cs typeface="Calibri"/>
                <a:sym typeface="Calibri"/>
              </a:rPr>
              <a:t>Ο Χάρτης Έργου πρέπει να καταρτιστεί στην αρχή του έργου για να διασφαλιστεί η ομαλή διαδικασία υλοποίησης του έργου και στην πραγματικότητα να καταστεί νόμιμο το έργο και ο διαχειριστής του έργου. Για το λόγο αυτό, πρέπει να είναι σαφής, άμεση και συνοπτική χωρίς τη χρήση τεχνικών όρων και ακρωνυμίων. </a:t>
            </a:r>
            <a:endParaRPr b="0" i="0" sz="1200" u="none" cap="none" strike="noStrike">
              <a:solidFill>
                <a:srgbClr val="000000"/>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500"/>
                                        <p:tgtEl>
                                          <p:spTgt spid="1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0" name="Shape 160"/>
        <p:cNvGrpSpPr/>
        <p:nvPr/>
      </p:nvGrpSpPr>
      <p:grpSpPr>
        <a:xfrm>
          <a:off x="0" y="0"/>
          <a:ext cx="0" cy="0"/>
          <a:chOff x="0" y="0"/>
          <a:chExt cx="0" cy="0"/>
        </a:xfrm>
      </p:grpSpPr>
      <p:sp>
        <p:nvSpPr>
          <p:cNvPr id="161" name="Google Shape;161;p12"/>
          <p:cNvSpPr txBox="1"/>
          <p:nvPr>
            <p:ph idx="1" type="body"/>
          </p:nvPr>
        </p:nvSpPr>
        <p:spPr>
          <a:xfrm>
            <a:off x="3650249" y="2371082"/>
            <a:ext cx="6385874" cy="1622078"/>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5400"/>
              <a:buNone/>
            </a:pPr>
            <a:r>
              <a:rPr lang="el-GR" sz="5400"/>
              <a:t>ΣΑΣ ΕΥΧΑΡΙΣΤΟΥΜΕ ΓΙΑ ΤΗΝ ΠΡΟΣΟΧΗ ΣΑΣ</a:t>
            </a:r>
            <a:br>
              <a:rPr lang="el-GR" sz="5400"/>
            </a:br>
            <a:endParaRPr sz="5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9" name="Shape 89"/>
        <p:cNvGrpSpPr/>
        <p:nvPr/>
      </p:nvGrpSpPr>
      <p:grpSpPr>
        <a:xfrm>
          <a:off x="0" y="0"/>
          <a:ext cx="0" cy="0"/>
          <a:chOff x="0" y="0"/>
          <a:chExt cx="0" cy="0"/>
        </a:xfrm>
      </p:grpSpPr>
      <p:sp>
        <p:nvSpPr>
          <p:cNvPr id="90" name="Google Shape;90;p2"/>
          <p:cNvSpPr txBox="1"/>
          <p:nvPr>
            <p:ph type="title"/>
          </p:nvPr>
        </p:nvSpPr>
        <p:spPr>
          <a:xfrm>
            <a:off x="1036948" y="681037"/>
            <a:ext cx="10316852" cy="78754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24591"/>
              </a:buClr>
              <a:buSzPts val="4400"/>
              <a:buFont typeface="Calibri"/>
              <a:buNone/>
            </a:pPr>
            <a:r>
              <a:rPr b="1" lang="el-GR">
                <a:solidFill>
                  <a:srgbClr val="124591"/>
                </a:solidFill>
              </a:rPr>
              <a:t>Εκκίνηση </a:t>
            </a:r>
            <a:endParaRPr b="1">
              <a:solidFill>
                <a:srgbClr val="124591"/>
              </a:solidFill>
            </a:endParaRPr>
          </a:p>
        </p:txBody>
      </p:sp>
      <p:sp>
        <p:nvSpPr>
          <p:cNvPr id="91" name="Google Shape;91;p2"/>
          <p:cNvSpPr txBox="1"/>
          <p:nvPr>
            <p:ph idx="1" type="body"/>
          </p:nvPr>
        </p:nvSpPr>
        <p:spPr>
          <a:xfrm>
            <a:off x="720437" y="1468581"/>
            <a:ext cx="10778836" cy="4498109"/>
          </a:xfrm>
          <a:prstGeom prst="rect">
            <a:avLst/>
          </a:prstGeom>
          <a:noFill/>
          <a:ln>
            <a:noFill/>
          </a:ln>
        </p:spPr>
        <p:txBody>
          <a:bodyPr anchorCtr="0" anchor="t" bIns="45700" lIns="91425" spcFirstLastPara="1" rIns="91425" wrap="square" tIns="45700">
            <a:normAutofit fontScale="77500" lnSpcReduction="20000"/>
          </a:bodyPr>
          <a:lstStyle/>
          <a:p>
            <a:pPr indent="0" lvl="0" marL="0" rtl="0" algn="just">
              <a:lnSpc>
                <a:spcPct val="120000"/>
              </a:lnSpc>
              <a:spcBef>
                <a:spcPts val="0"/>
              </a:spcBef>
              <a:spcAft>
                <a:spcPts val="0"/>
              </a:spcAft>
              <a:buClr>
                <a:schemeClr val="dk1"/>
              </a:buClr>
              <a:buSzPct val="100000"/>
              <a:buNone/>
            </a:pPr>
            <a:r>
              <a:rPr b="1" lang="el-GR" sz="1900"/>
              <a:t>Περιγραφή σταδίου </a:t>
            </a:r>
            <a:br>
              <a:rPr b="1" lang="el-GR" sz="1900"/>
            </a:br>
            <a:r>
              <a:rPr lang="el-GR" sz="1900">
                <a:solidFill>
                  <a:srgbClr val="000000"/>
                </a:solidFill>
              </a:rPr>
              <a:t>Η έναρξη καθορίζει τους όρους αναφοράς εντός των οποίων θα εκτελεστεί το έργο</a:t>
            </a:r>
            <a:r>
              <a:rPr b="0" i="0" lang="el-GR" sz="1900" u="none" strike="noStrike">
                <a:solidFill>
                  <a:srgbClr val="000000"/>
                </a:solidFill>
              </a:rPr>
              <a:t>. </a:t>
            </a:r>
            <a:endParaRPr/>
          </a:p>
          <a:p>
            <a:pPr indent="-228631" lvl="0" marL="228600" rtl="0" algn="just">
              <a:lnSpc>
                <a:spcPct val="120000"/>
              </a:lnSpc>
              <a:spcBef>
                <a:spcPts val="1000"/>
              </a:spcBef>
              <a:spcAft>
                <a:spcPts val="0"/>
              </a:spcAft>
              <a:buClr>
                <a:srgbClr val="000000"/>
              </a:buClr>
              <a:buSzPct val="100000"/>
              <a:buChar char="•"/>
            </a:pPr>
            <a:r>
              <a:rPr lang="el-GR" sz="1900">
                <a:solidFill>
                  <a:srgbClr val="000000"/>
                </a:solidFill>
              </a:rPr>
              <a:t>Το επιχειρηματικό πρόβλημα ή η ευκαιρία εντοπίζεται, ορίζεται μια λύση, σχηματίζεται ένα έργο και μια ομάδα έργου διορίζεται για να δημιουργήσει και να παραδώσει τη λύση. Η έναρξη της διαδικασίας ολοκληρώνεται με την κατάρτιση των σχεδίων και των διαδικασιών που απαιτούνται για την προώθηση του έργου</a:t>
            </a:r>
            <a:r>
              <a:rPr b="0" i="0" lang="el-GR" sz="1900" u="none" strike="noStrike">
                <a:solidFill>
                  <a:srgbClr val="000000"/>
                </a:solidFill>
              </a:rPr>
              <a:t>.</a:t>
            </a:r>
            <a:endParaRPr sz="1900">
              <a:solidFill>
                <a:srgbClr val="000000"/>
              </a:solidFill>
            </a:endParaRPr>
          </a:p>
          <a:p>
            <a:pPr indent="0" lvl="0" marL="0" rtl="0" algn="just">
              <a:lnSpc>
                <a:spcPct val="120000"/>
              </a:lnSpc>
              <a:spcBef>
                <a:spcPts val="1000"/>
              </a:spcBef>
              <a:spcAft>
                <a:spcPts val="0"/>
              </a:spcAft>
              <a:buClr>
                <a:schemeClr val="dk1"/>
              </a:buClr>
              <a:buSzPct val="100000"/>
              <a:buNone/>
            </a:pPr>
            <a:r>
              <a:rPr b="1" lang="el-GR" sz="1900"/>
              <a:t>Στόχοι σταδίου και μαθησιακά αποτελέσματα </a:t>
            </a:r>
            <a:br>
              <a:rPr b="1" lang="el-GR" sz="1900"/>
            </a:br>
            <a:r>
              <a:rPr lang="el-GR" sz="1900">
                <a:solidFill>
                  <a:srgbClr val="000000"/>
                </a:solidFill>
              </a:rPr>
              <a:t>Οι μαθητές εξοικειώνονται και βελτιώνουν την κατανόησή τους για την έναρξη του έργου</a:t>
            </a:r>
            <a:r>
              <a:rPr b="0" i="0" lang="el-GR" sz="1900" u="none" strike="noStrike">
                <a:solidFill>
                  <a:srgbClr val="000000"/>
                </a:solidFill>
              </a:rPr>
              <a:t>. </a:t>
            </a:r>
            <a:endParaRPr/>
          </a:p>
          <a:p>
            <a:pPr indent="-342931" lvl="0" marL="628650" rtl="0" algn="just">
              <a:lnSpc>
                <a:spcPct val="120000"/>
              </a:lnSpc>
              <a:spcBef>
                <a:spcPts val="1000"/>
              </a:spcBef>
              <a:spcAft>
                <a:spcPts val="0"/>
              </a:spcAft>
              <a:buClr>
                <a:srgbClr val="000000"/>
              </a:buClr>
              <a:buSzPct val="100000"/>
              <a:buFont typeface="Calibri"/>
              <a:buAutoNum type="arabicPeriod"/>
            </a:pPr>
            <a:r>
              <a:rPr lang="el-GR" sz="1900">
                <a:solidFill>
                  <a:srgbClr val="000000"/>
                </a:solidFill>
              </a:rPr>
              <a:t>Οι μαθητές συντάσσουν ένα σχέδιο έναρξης έργου</a:t>
            </a:r>
            <a:r>
              <a:rPr b="0" i="0" lang="el-GR" sz="1900" u="none" strike="noStrike">
                <a:solidFill>
                  <a:srgbClr val="000000"/>
                </a:solidFill>
              </a:rPr>
              <a:t>. </a:t>
            </a:r>
            <a:endParaRPr/>
          </a:p>
          <a:p>
            <a:pPr indent="-342931" lvl="0" marL="628650" rtl="0" algn="just">
              <a:lnSpc>
                <a:spcPct val="120000"/>
              </a:lnSpc>
              <a:spcBef>
                <a:spcPts val="1000"/>
              </a:spcBef>
              <a:spcAft>
                <a:spcPts val="0"/>
              </a:spcAft>
              <a:buClr>
                <a:srgbClr val="000000"/>
              </a:buClr>
              <a:buSzPct val="100000"/>
              <a:buFont typeface="Calibri"/>
              <a:buAutoNum type="arabicPeriod"/>
            </a:pPr>
            <a:r>
              <a:rPr lang="el-GR" sz="1900">
                <a:solidFill>
                  <a:srgbClr val="000000"/>
                </a:solidFill>
              </a:rPr>
              <a:t>Οι μαθητές αναπτύσσουν έναν Χάρτη Έργου. </a:t>
            </a:r>
            <a:br>
              <a:rPr lang="el-GR" sz="1900">
                <a:solidFill>
                  <a:srgbClr val="000000"/>
                </a:solidFill>
              </a:rPr>
            </a:br>
            <a:r>
              <a:rPr lang="el-GR" sz="1900">
                <a:solidFill>
                  <a:srgbClr val="000000"/>
                </a:solidFill>
              </a:rPr>
              <a:t>Οι μαθητές θέτουν ΕΞΥΠΝΟΥΣ ΣΤΌΧΟΥΣ. </a:t>
            </a:r>
            <a:br>
              <a:rPr lang="el-GR" sz="1900">
                <a:solidFill>
                  <a:srgbClr val="000000"/>
                </a:solidFill>
              </a:rPr>
            </a:br>
            <a:r>
              <a:rPr lang="el-GR" sz="1900">
                <a:solidFill>
                  <a:srgbClr val="000000"/>
                </a:solidFill>
              </a:rPr>
              <a:t>Οι μαθητές εξοικειώνονται με τον Πίνακα Λογικού Πλαισίου. </a:t>
            </a:r>
            <a:br>
              <a:rPr lang="el-GR" sz="1900">
                <a:solidFill>
                  <a:srgbClr val="000000"/>
                </a:solidFill>
              </a:rPr>
            </a:br>
            <a:r>
              <a:rPr lang="el-GR" sz="1900">
                <a:solidFill>
                  <a:srgbClr val="000000"/>
                </a:solidFill>
              </a:rPr>
              <a:t>Οι μαθητές ορίζουν μια Δήλωση πεδίου εργασίας. </a:t>
            </a:r>
            <a:br>
              <a:rPr lang="el-GR" sz="1900">
                <a:solidFill>
                  <a:srgbClr val="000000"/>
                </a:solidFill>
              </a:rPr>
            </a:br>
            <a:r>
              <a:rPr lang="el-GR" sz="1900">
                <a:solidFill>
                  <a:srgbClr val="000000"/>
                </a:solidFill>
              </a:rPr>
              <a:t>Οι μαθητές επικοινωνούν με την Ανάλυση Ενδιαφερόμενων Μερών του Έργου</a:t>
            </a:r>
            <a:r>
              <a:rPr b="0" i="0" lang="el-GR" sz="1900" u="none" strike="noStrike">
                <a:solidFill>
                  <a:srgbClr val="000000"/>
                </a:solidFill>
              </a:rPr>
              <a:t>. </a:t>
            </a:r>
            <a:endParaRPr/>
          </a:p>
          <a:p>
            <a:pPr indent="-130175" lvl="0" marL="228600" rtl="0" algn="just">
              <a:lnSpc>
                <a:spcPct val="90000"/>
              </a:lnSpc>
              <a:spcBef>
                <a:spcPts val="1000"/>
              </a:spcBef>
              <a:spcAft>
                <a:spcPts val="0"/>
              </a:spcAft>
              <a:buClr>
                <a:schemeClr val="dk1"/>
              </a:buClr>
              <a:buSzPct val="100000"/>
              <a:buNone/>
            </a:pPr>
            <a:r>
              <a:t/>
            </a:r>
            <a:endParaRPr b="0" i="0" sz="2000" u="none" strike="noStrike">
              <a:solidFill>
                <a:srgbClr val="000000"/>
              </a:solidFill>
            </a:endParaRPr>
          </a:p>
          <a:p>
            <a:pPr indent="0" lvl="0" marL="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5" name="Shape 95"/>
        <p:cNvGrpSpPr/>
        <p:nvPr/>
      </p:nvGrpSpPr>
      <p:grpSpPr>
        <a:xfrm>
          <a:off x="0" y="0"/>
          <a:ext cx="0" cy="0"/>
          <a:chOff x="0" y="0"/>
          <a:chExt cx="0" cy="0"/>
        </a:xfrm>
      </p:grpSpPr>
      <p:sp>
        <p:nvSpPr>
          <p:cNvPr id="96" name="Google Shape;96;p3"/>
          <p:cNvSpPr txBox="1"/>
          <p:nvPr>
            <p:ph type="title"/>
          </p:nvPr>
        </p:nvSpPr>
        <p:spPr>
          <a:xfrm>
            <a:off x="1036948" y="895546"/>
            <a:ext cx="10316852" cy="79514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accent1"/>
              </a:buClr>
              <a:buSzPts val="4400"/>
              <a:buFont typeface="Calibri"/>
              <a:buNone/>
            </a:pPr>
            <a:r>
              <a:rPr b="1" lang="el-GR">
                <a:solidFill>
                  <a:schemeClr val="accent1"/>
                </a:solidFill>
              </a:rPr>
              <a:t>Εκκίνηση</a:t>
            </a:r>
            <a:r>
              <a:rPr b="1" lang="el-GR">
                <a:solidFill>
                  <a:srgbClr val="124591"/>
                </a:solidFill>
              </a:rPr>
              <a:t> </a:t>
            </a:r>
            <a:endParaRPr b="1">
              <a:solidFill>
                <a:srgbClr val="124591"/>
              </a:solidFill>
            </a:endParaRPr>
          </a:p>
        </p:txBody>
      </p:sp>
      <p:sp>
        <p:nvSpPr>
          <p:cNvPr id="97" name="Google Shape;97;p3"/>
          <p:cNvSpPr txBox="1"/>
          <p:nvPr>
            <p:ph idx="1" type="body"/>
          </p:nvPr>
        </p:nvSpPr>
        <p:spPr>
          <a:xfrm>
            <a:off x="1036948" y="1825625"/>
            <a:ext cx="10316852"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1" lang="el-GR"/>
              <a:t>Δομή σταδίου </a:t>
            </a:r>
            <a:br>
              <a:rPr b="1" lang="el-GR"/>
            </a:br>
            <a:endParaRPr/>
          </a:p>
          <a:p>
            <a:pPr indent="-228600" lvl="0" marL="228600" rtl="0" algn="just">
              <a:lnSpc>
                <a:spcPct val="100000"/>
              </a:lnSpc>
              <a:spcBef>
                <a:spcPts val="1000"/>
              </a:spcBef>
              <a:spcAft>
                <a:spcPts val="0"/>
              </a:spcAft>
              <a:buClr>
                <a:srgbClr val="000000"/>
              </a:buClr>
              <a:buSzPts val="2000"/>
              <a:buChar char="•"/>
            </a:pPr>
            <a:r>
              <a:rPr lang="el-GR" sz="2000">
                <a:solidFill>
                  <a:srgbClr val="000000"/>
                </a:solidFill>
              </a:rPr>
              <a:t>Σε αυτό το στάδιο καθορίζεται ο Σκοπός του Έργου, αποφασίζονται οι Στόχοι, οι Ερωτήσεις και το Πεδίο Εφαρμογής του Έργου, καθορίζονται τα Παραδοτέα του Έργου και ένας αρχικός Προϋπολογισμός του έργου. Επίσης, ορίζονται οι ενδιαφερόμενοι και καθορίζονται οι προσδοκίες τους. Ως τελικό υπο-στάδιο, η συγκέντρωση κεφαλαίων του έργου είναι διαθέσιμη όπου γίνεται η ανάλυση των πόρων επιχορήγησης και παρέχονται μέσα για τη χρηματοδότηση καινοτομιών και δημόσιων συμβάσεων.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1" name="Shape 101"/>
        <p:cNvGrpSpPr/>
        <p:nvPr/>
      </p:nvGrpSpPr>
      <p:grpSpPr>
        <a:xfrm>
          <a:off x="0" y="0"/>
          <a:ext cx="0" cy="0"/>
          <a:chOff x="0" y="0"/>
          <a:chExt cx="0" cy="0"/>
        </a:xfrm>
      </p:grpSpPr>
      <p:sp>
        <p:nvSpPr>
          <p:cNvPr id="102" name="Google Shape;102;p4"/>
          <p:cNvSpPr txBox="1"/>
          <p:nvPr>
            <p:ph type="title"/>
          </p:nvPr>
        </p:nvSpPr>
        <p:spPr>
          <a:xfrm>
            <a:off x="184556" y="741219"/>
            <a:ext cx="3078759"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0000"/>
              </a:buClr>
              <a:buSzPts val="3200"/>
              <a:buFont typeface="Calibri"/>
              <a:buNone/>
            </a:pPr>
            <a:r>
              <a:rPr b="1" lang="el-GR" sz="3200">
                <a:solidFill>
                  <a:srgbClr val="FF0000"/>
                </a:solidFill>
              </a:rPr>
              <a:t>Προσδιορισμός και ορισμός έργου </a:t>
            </a:r>
            <a:br>
              <a:rPr b="1" lang="el-GR" sz="3200">
                <a:solidFill>
                  <a:srgbClr val="FF0000"/>
                </a:solidFill>
              </a:rPr>
            </a:br>
            <a:endParaRPr b="1" sz="3200">
              <a:solidFill>
                <a:srgbClr val="FF0000"/>
              </a:solidFill>
            </a:endParaRPr>
          </a:p>
        </p:txBody>
      </p:sp>
      <p:sp>
        <p:nvSpPr>
          <p:cNvPr id="103" name="Google Shape;103;p4"/>
          <p:cNvSpPr txBox="1"/>
          <p:nvPr>
            <p:ph idx="1" type="body"/>
          </p:nvPr>
        </p:nvSpPr>
        <p:spPr>
          <a:xfrm>
            <a:off x="4304145" y="741219"/>
            <a:ext cx="7398327" cy="1459494"/>
          </a:xfrm>
          <a:prstGeom prst="rect">
            <a:avLst/>
          </a:prstGeom>
          <a:noFill/>
          <a:ln>
            <a:noFill/>
          </a:ln>
        </p:spPr>
        <p:txBody>
          <a:bodyPr anchorCtr="0" anchor="t" bIns="45700" lIns="91425" spcFirstLastPara="1" rIns="91425" wrap="square" tIns="45700">
            <a:normAutofit lnSpcReduction="10000"/>
          </a:bodyPr>
          <a:lstStyle/>
          <a:p>
            <a:pPr indent="-228600" lvl="0" marL="228600" rtl="0" algn="just">
              <a:lnSpc>
                <a:spcPct val="90000"/>
              </a:lnSpc>
              <a:spcBef>
                <a:spcPts val="0"/>
              </a:spcBef>
              <a:spcAft>
                <a:spcPts val="0"/>
              </a:spcAft>
              <a:buClr>
                <a:srgbClr val="000000"/>
              </a:buClr>
              <a:buSzPts val="2000"/>
              <a:buChar char="•"/>
            </a:pPr>
            <a:r>
              <a:rPr lang="el-GR" sz="2000">
                <a:solidFill>
                  <a:srgbClr val="000000"/>
                </a:solidFill>
              </a:rPr>
              <a:t>Πριν αρχίσουμε να εργαζόμαστε σε ένα έργο, το πρώτο βήμα που πρέπει να γίνει είναι ο Προσδιορισμός Έργου, όπου αξιολογούμε κάθε ιδέα και επιλέγουμε το έργο με την υψηλότερη προτεραιότητα, λαμβάνοντας παράλληλα υπόψη τις ικανότητες και τις δυνατότητες των πόρων. Έπεται η έναρξη του έργου</a:t>
            </a:r>
            <a:r>
              <a:rPr b="0" i="0" lang="el-GR" sz="2000" u="none" strike="noStrike">
                <a:solidFill>
                  <a:srgbClr val="000000"/>
                </a:solidFill>
              </a:rPr>
              <a:t>. </a:t>
            </a:r>
            <a:endParaRPr/>
          </a:p>
          <a:p>
            <a:pPr indent="-101600" lvl="0" marL="228600" rtl="0" algn="just">
              <a:lnSpc>
                <a:spcPct val="90000"/>
              </a:lnSpc>
              <a:spcBef>
                <a:spcPts val="1000"/>
              </a:spcBef>
              <a:spcAft>
                <a:spcPts val="0"/>
              </a:spcAft>
              <a:buClr>
                <a:schemeClr val="dk1"/>
              </a:buClr>
              <a:buSzPts val="2000"/>
              <a:buNone/>
            </a:pPr>
            <a:r>
              <a:t/>
            </a:r>
            <a:endParaRPr b="0" i="0" sz="2000" u="none" strike="noStrike">
              <a:solidFill>
                <a:srgbClr val="000000"/>
              </a:solidFill>
            </a:endParaRPr>
          </a:p>
          <a:p>
            <a:pPr indent="-101600" lvl="0" marL="228600" rtl="0" algn="just">
              <a:lnSpc>
                <a:spcPct val="90000"/>
              </a:lnSpc>
              <a:spcBef>
                <a:spcPts val="1000"/>
              </a:spcBef>
              <a:spcAft>
                <a:spcPts val="0"/>
              </a:spcAft>
              <a:buClr>
                <a:schemeClr val="dk1"/>
              </a:buClr>
              <a:buSzPts val="2000"/>
              <a:buNone/>
            </a:pPr>
            <a:r>
              <a:t/>
            </a:r>
            <a:endParaRPr b="0" i="0" sz="2000" u="none" strike="noStrike">
              <a:solidFill>
                <a:srgbClr val="000000"/>
              </a:solidFill>
            </a:endParaRPr>
          </a:p>
        </p:txBody>
      </p:sp>
      <p:sp>
        <p:nvSpPr>
          <p:cNvPr id="104" name="Google Shape;104;p4"/>
          <p:cNvSpPr txBox="1"/>
          <p:nvPr/>
        </p:nvSpPr>
        <p:spPr>
          <a:xfrm>
            <a:off x="184556" y="2371041"/>
            <a:ext cx="3078759" cy="1325563"/>
          </a:xfrm>
          <a:prstGeom prst="rect">
            <a:avLst/>
          </a:prstGeom>
          <a:noFill/>
          <a:ln>
            <a:noFill/>
          </a:ln>
        </p:spPr>
        <p:txBody>
          <a:bodyPr anchorCtr="0" anchor="ctr" bIns="45700" lIns="91425" spcFirstLastPara="1" rIns="91425" wrap="square" tIns="45700">
            <a:normAutofit fontScale="97500"/>
          </a:bodyPr>
          <a:lstStyle/>
          <a:p>
            <a:pPr indent="0" lvl="0" marL="0" marR="0" rtl="0" algn="l">
              <a:lnSpc>
                <a:spcPct val="90000"/>
              </a:lnSpc>
              <a:spcBef>
                <a:spcPts val="0"/>
              </a:spcBef>
              <a:spcAft>
                <a:spcPts val="0"/>
              </a:spcAft>
              <a:buClr>
                <a:srgbClr val="FF0000"/>
              </a:buClr>
              <a:buSzPct val="100000"/>
              <a:buFont typeface="Calibri"/>
              <a:buNone/>
            </a:pPr>
            <a:r>
              <a:rPr b="1" i="0" lang="el-GR" sz="3200" u="none" cap="none" strike="noStrike">
                <a:solidFill>
                  <a:srgbClr val="FF0000"/>
                </a:solidFill>
                <a:latin typeface="Calibri"/>
                <a:ea typeface="Calibri"/>
                <a:cs typeface="Calibri"/>
                <a:sym typeface="Calibri"/>
              </a:rPr>
              <a:t>Έναρξη έργου </a:t>
            </a:r>
            <a:br>
              <a:rPr b="1" i="0" lang="el-GR" sz="3200" u="none" cap="none" strike="noStrike">
                <a:solidFill>
                  <a:srgbClr val="FF0000"/>
                </a:solidFill>
                <a:latin typeface="Calibri"/>
                <a:ea typeface="Calibri"/>
                <a:cs typeface="Calibri"/>
                <a:sym typeface="Calibri"/>
              </a:rPr>
            </a:br>
            <a:endParaRPr b="1" i="0" sz="3200" u="none" cap="none" strike="noStrike">
              <a:solidFill>
                <a:srgbClr val="FF0000"/>
              </a:solidFill>
              <a:latin typeface="Calibri"/>
              <a:ea typeface="Calibri"/>
              <a:cs typeface="Calibri"/>
              <a:sym typeface="Calibri"/>
            </a:endParaRPr>
          </a:p>
        </p:txBody>
      </p:sp>
      <p:sp>
        <p:nvSpPr>
          <p:cNvPr id="105" name="Google Shape;105;p4"/>
          <p:cNvSpPr txBox="1"/>
          <p:nvPr/>
        </p:nvSpPr>
        <p:spPr>
          <a:xfrm>
            <a:off x="184555" y="4346397"/>
            <a:ext cx="3078759" cy="1325563"/>
          </a:xfrm>
          <a:prstGeom prst="rect">
            <a:avLst/>
          </a:prstGeom>
          <a:noFill/>
          <a:ln>
            <a:noFill/>
          </a:ln>
        </p:spPr>
        <p:txBody>
          <a:bodyPr anchorCtr="0" anchor="ctr" bIns="45700" lIns="91425" spcFirstLastPara="1" rIns="91425" wrap="square" tIns="45700">
            <a:normAutofit fontScale="97500"/>
          </a:bodyPr>
          <a:lstStyle/>
          <a:p>
            <a:pPr indent="0" lvl="0" marL="0" marR="0" rtl="0" algn="l">
              <a:lnSpc>
                <a:spcPct val="90000"/>
              </a:lnSpc>
              <a:spcBef>
                <a:spcPts val="0"/>
              </a:spcBef>
              <a:spcAft>
                <a:spcPts val="0"/>
              </a:spcAft>
              <a:buClr>
                <a:srgbClr val="FF0000"/>
              </a:buClr>
              <a:buSzPct val="100000"/>
              <a:buFont typeface="Calibri"/>
              <a:buNone/>
            </a:pPr>
            <a:r>
              <a:rPr b="1" i="0" lang="el-GR" sz="3200" u="none" cap="none" strike="noStrike">
                <a:solidFill>
                  <a:srgbClr val="FF0000"/>
                </a:solidFill>
                <a:latin typeface="Calibri"/>
                <a:ea typeface="Calibri"/>
                <a:cs typeface="Calibri"/>
                <a:sym typeface="Calibri"/>
              </a:rPr>
              <a:t>Χάρτης Έργου </a:t>
            </a:r>
            <a:br>
              <a:rPr b="1" i="0" lang="el-GR" sz="3200" u="none" cap="none" strike="noStrike">
                <a:solidFill>
                  <a:srgbClr val="FF0000"/>
                </a:solidFill>
                <a:latin typeface="Calibri"/>
                <a:ea typeface="Calibri"/>
                <a:cs typeface="Calibri"/>
                <a:sym typeface="Calibri"/>
              </a:rPr>
            </a:br>
            <a:endParaRPr b="1" i="0" sz="3200" u="none" cap="none" strike="noStrike">
              <a:solidFill>
                <a:srgbClr val="FF0000"/>
              </a:solidFill>
              <a:latin typeface="Calibri"/>
              <a:ea typeface="Calibri"/>
              <a:cs typeface="Calibri"/>
              <a:sym typeface="Calibri"/>
            </a:endParaRPr>
          </a:p>
        </p:txBody>
      </p:sp>
      <p:sp>
        <p:nvSpPr>
          <p:cNvPr id="106" name="Google Shape;106;p4"/>
          <p:cNvSpPr txBox="1"/>
          <p:nvPr/>
        </p:nvSpPr>
        <p:spPr>
          <a:xfrm>
            <a:off x="4304145" y="2371041"/>
            <a:ext cx="7398327" cy="1656699"/>
          </a:xfrm>
          <a:prstGeom prst="rect">
            <a:avLst/>
          </a:prstGeom>
          <a:noFill/>
          <a:ln>
            <a:noFill/>
          </a:ln>
        </p:spPr>
        <p:txBody>
          <a:bodyPr anchorCtr="0" anchor="t" bIns="45700" lIns="91425" spcFirstLastPara="1" rIns="91425" wrap="square" tIns="45700">
            <a:normAutofit fontScale="62500" lnSpcReduction="20000"/>
          </a:bodyPr>
          <a:lstStyle/>
          <a:p>
            <a:pPr indent="-228631" lvl="0" marL="228600" marR="0" rtl="0" algn="just">
              <a:lnSpc>
                <a:spcPct val="90000"/>
              </a:lnSpc>
              <a:spcBef>
                <a:spcPts val="0"/>
              </a:spcBef>
              <a:spcAft>
                <a:spcPts val="0"/>
              </a:spcAft>
              <a:buClr>
                <a:srgbClr val="000000"/>
              </a:buClr>
              <a:buSzPct val="100000"/>
              <a:buFont typeface="Arial"/>
              <a:buChar char="•"/>
            </a:pPr>
            <a:r>
              <a:rPr b="0" i="0" lang="el-GR" sz="2900" u="none" cap="none" strike="noStrike">
                <a:solidFill>
                  <a:srgbClr val="000000"/>
                </a:solidFill>
                <a:latin typeface="Calibri"/>
                <a:ea typeface="Calibri"/>
                <a:cs typeface="Calibri"/>
                <a:sym typeface="Calibri"/>
              </a:rPr>
              <a:t>Αυτό συχνά ξεκινά με μια επιχειρηματική περίπτωση, η οποία περιγράφει τους στόχους, τον σκοπό και τα παραδοτέα του προτεινόμενου έργου. Προσδιορίζονται τα ενδιαφερόμενα μέρη και τεκμηριώνονται οι απαιτήσεις του έργου. Εκτός από την εξήγηση της επιχειρηματικής αξίας του έργου, ο χάρτης περιγράφει τους στόχους, το πεδίο εφαρμογής, τους πόρους και τον προϋπολογισμό για το έργο. Οποιεσδήποτε δοκιμές σκοπιμότητας θα πρέπει επίσης να πραγματοποιούνται κατά τη διάρκεια αυτής της φάσης.</a:t>
            </a:r>
            <a:endParaRPr/>
          </a:p>
          <a:p>
            <a:pPr indent="-149225" lvl="0" marL="228600" marR="0" rtl="0" algn="just">
              <a:lnSpc>
                <a:spcPct val="90000"/>
              </a:lnSpc>
              <a:spcBef>
                <a:spcPts val="1000"/>
              </a:spcBef>
              <a:spcAft>
                <a:spcPts val="0"/>
              </a:spcAft>
              <a:buClr>
                <a:schemeClr val="dk1"/>
              </a:buClr>
              <a:buSzPct val="100000"/>
              <a:buFont typeface="Arial"/>
              <a:buNone/>
            </a:pPr>
            <a:r>
              <a:t/>
            </a:r>
            <a:endParaRPr b="0" i="0" sz="2000" u="none" cap="none" strike="noStrike">
              <a:solidFill>
                <a:srgbClr val="000000"/>
              </a:solidFill>
              <a:latin typeface="Calibri"/>
              <a:ea typeface="Calibri"/>
              <a:cs typeface="Calibri"/>
              <a:sym typeface="Calibri"/>
            </a:endParaRPr>
          </a:p>
          <a:p>
            <a:pPr indent="-149225" lvl="0" marL="228600" marR="0" rtl="0" algn="just">
              <a:lnSpc>
                <a:spcPct val="90000"/>
              </a:lnSpc>
              <a:spcBef>
                <a:spcPts val="1000"/>
              </a:spcBef>
              <a:spcAft>
                <a:spcPts val="0"/>
              </a:spcAft>
              <a:buClr>
                <a:schemeClr val="dk1"/>
              </a:buClr>
              <a:buSzPct val="100000"/>
              <a:buFont typeface="Arial"/>
              <a:buNone/>
            </a:pPr>
            <a:r>
              <a:t/>
            </a:r>
            <a:endParaRPr b="0" i="0" sz="2000" u="none" cap="none" strike="noStrike">
              <a:solidFill>
                <a:srgbClr val="000000"/>
              </a:solidFill>
              <a:latin typeface="Calibri"/>
              <a:ea typeface="Calibri"/>
              <a:cs typeface="Calibri"/>
              <a:sym typeface="Calibri"/>
            </a:endParaRPr>
          </a:p>
        </p:txBody>
      </p:sp>
      <p:sp>
        <p:nvSpPr>
          <p:cNvPr id="107" name="Google Shape;107;p4"/>
          <p:cNvSpPr txBox="1"/>
          <p:nvPr/>
        </p:nvSpPr>
        <p:spPr>
          <a:xfrm>
            <a:off x="4304145" y="4346397"/>
            <a:ext cx="7398327" cy="1656699"/>
          </a:xfrm>
          <a:prstGeom prst="rect">
            <a:avLst/>
          </a:prstGeom>
          <a:noFill/>
          <a:ln>
            <a:noFill/>
          </a:ln>
        </p:spPr>
        <p:txBody>
          <a:bodyPr anchorCtr="0" anchor="t" bIns="45700" lIns="91425" spcFirstLastPara="1" rIns="91425" wrap="square" tIns="45700">
            <a:normAutofit fontScale="40000" lnSpcReduction="20000"/>
          </a:bodyPr>
          <a:lstStyle/>
          <a:p>
            <a:pPr indent="-228600" lvl="0" marL="228600" marR="0" rtl="0" algn="just">
              <a:lnSpc>
                <a:spcPct val="120000"/>
              </a:lnSpc>
              <a:spcBef>
                <a:spcPts val="0"/>
              </a:spcBef>
              <a:spcAft>
                <a:spcPts val="0"/>
              </a:spcAft>
              <a:buClr>
                <a:srgbClr val="000000"/>
              </a:buClr>
              <a:buSzPct val="100000"/>
              <a:buFont typeface="Arial"/>
              <a:buChar char="•"/>
            </a:pPr>
            <a:r>
              <a:rPr b="0" i="0" lang="el-GR" sz="3300" u="none" cap="none" strike="noStrike">
                <a:solidFill>
                  <a:srgbClr val="000000"/>
                </a:solidFill>
                <a:latin typeface="Calibri"/>
                <a:ea typeface="Calibri"/>
                <a:cs typeface="Calibri"/>
                <a:sym typeface="Calibri"/>
              </a:rPr>
              <a:t>Το κύριο αποτέλεσμα αυτής της φάσης ονομάζεται Χάρτης Έργου, αυτό το βασικό αποτέλεσμα βοηθά στον Προγραμματισμό στο Στάδιο 3: Σχεδιασμός, καθώς καθορίζει και δικαιολογεί το έργο σας και το πεδίο εφαρμογής του, εξασφαλίζει χρηματοδότηση για το έργο (εάν είναι απαραίτητο) και καθορίζει τους ρόλους και τις ευθύνες των συμμετεχόντων στο έργο απαντώντας στα βασικά ερωτήματα του Τι; Γιατί? Ποιος? Πώς? Όταν? </a:t>
            </a:r>
            <a:br>
              <a:rPr b="0" i="0" lang="el-GR" sz="2900" u="none" cap="none" strike="noStrike">
                <a:solidFill>
                  <a:srgbClr val="000000"/>
                </a:solidFill>
                <a:latin typeface="Calibri"/>
                <a:ea typeface="Calibri"/>
                <a:cs typeface="Calibri"/>
                <a:sym typeface="Calibri"/>
              </a:rPr>
            </a:br>
            <a:endParaRPr b="0" i="0" sz="2000" u="none" cap="none" strike="noStrike">
              <a:solidFill>
                <a:srgbClr val="000000"/>
              </a:solidFill>
              <a:latin typeface="Calibri"/>
              <a:ea typeface="Calibri"/>
              <a:cs typeface="Calibri"/>
              <a:sym typeface="Calibri"/>
            </a:endParaRPr>
          </a:p>
          <a:p>
            <a:pPr indent="-177800" lvl="0" marL="228600" marR="0" rtl="0" algn="just">
              <a:lnSpc>
                <a:spcPct val="90000"/>
              </a:lnSpc>
              <a:spcBef>
                <a:spcPts val="1000"/>
              </a:spcBef>
              <a:spcAft>
                <a:spcPts val="0"/>
              </a:spcAft>
              <a:buClr>
                <a:schemeClr val="dk1"/>
              </a:buClr>
              <a:buSzPct val="100000"/>
              <a:buFont typeface="Arial"/>
              <a:buNone/>
            </a:pPr>
            <a:r>
              <a:t/>
            </a:r>
            <a:endParaRPr b="0" i="0" sz="2000" u="none" cap="none" strike="noStrike">
              <a:solidFill>
                <a:srgbClr val="000000"/>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1" name="Shape 111"/>
        <p:cNvGrpSpPr/>
        <p:nvPr/>
      </p:nvGrpSpPr>
      <p:grpSpPr>
        <a:xfrm>
          <a:off x="0" y="0"/>
          <a:ext cx="0" cy="0"/>
          <a:chOff x="0" y="0"/>
          <a:chExt cx="0" cy="0"/>
        </a:xfrm>
      </p:grpSpPr>
      <p:sp>
        <p:nvSpPr>
          <p:cNvPr id="112" name="Google Shape;112;p5"/>
          <p:cNvSpPr txBox="1"/>
          <p:nvPr>
            <p:ph type="title"/>
          </p:nvPr>
        </p:nvSpPr>
        <p:spPr>
          <a:xfrm>
            <a:off x="184558" y="808185"/>
            <a:ext cx="3078759"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0000"/>
              </a:buClr>
              <a:buSzPct val="100000"/>
              <a:buFont typeface="Calibri"/>
              <a:buNone/>
            </a:pPr>
            <a:r>
              <a:rPr b="1" lang="el-GR">
                <a:solidFill>
                  <a:srgbClr val="FF0000"/>
                </a:solidFill>
              </a:rPr>
              <a:t>Σκοπός έργου </a:t>
            </a:r>
            <a:br>
              <a:rPr b="1" lang="el-GR">
                <a:solidFill>
                  <a:srgbClr val="FF0000"/>
                </a:solidFill>
              </a:rPr>
            </a:br>
            <a:endParaRPr b="1">
              <a:solidFill>
                <a:srgbClr val="FF0000"/>
              </a:solidFill>
            </a:endParaRPr>
          </a:p>
        </p:txBody>
      </p:sp>
      <p:sp>
        <p:nvSpPr>
          <p:cNvPr id="113" name="Google Shape;113;p5"/>
          <p:cNvSpPr txBox="1"/>
          <p:nvPr>
            <p:ph idx="1" type="body"/>
          </p:nvPr>
        </p:nvSpPr>
        <p:spPr>
          <a:xfrm>
            <a:off x="4488873" y="808186"/>
            <a:ext cx="7176653" cy="5368778"/>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rgbClr val="000000"/>
              </a:buClr>
              <a:buSzPts val="1800"/>
              <a:buNone/>
            </a:pPr>
            <a:r>
              <a:rPr lang="el-GR" sz="1800">
                <a:solidFill>
                  <a:srgbClr val="000000"/>
                </a:solidFill>
              </a:rPr>
              <a:t>Ο σκοπός του έργου εξηγεί τον λόγο ύπαρξης του έργου. Είναι η αίσθηση του τι γίνεται, η φιλοδοξία ή το όνειρο που επιδιώκει το έργο. Έτσι, ο σκοπός του έργου απαντά στο σημαντικό ερώτημα γιατί υπάρχει το έργο. </a:t>
            </a:r>
            <a:br>
              <a:rPr lang="el-GR" sz="1800">
                <a:solidFill>
                  <a:srgbClr val="000000"/>
                </a:solidFill>
              </a:rPr>
            </a:br>
            <a:r>
              <a:rPr lang="el-GR" sz="1800">
                <a:solidFill>
                  <a:srgbClr val="000000"/>
                </a:solidFill>
              </a:rPr>
              <a:t>Ο στόχος του έργου είναι να δημιουργήσει μια σαφή και σωστή κατανόηση του έργου στο μυαλό των ανθρώπων, των ενδιαφερομένων, που εμπλέκονται στη διαδικασία σχεδιασμού και ανάπτυξης. Ο σκοπός είναι μια δήλωση, μια δηλωτική πρόταση που συνοψίζει τους συγκεκριμένους στόχους του έργου. </a:t>
            </a:r>
            <a:br>
              <a:rPr lang="el-GR" sz="1800">
                <a:solidFill>
                  <a:srgbClr val="000000"/>
                </a:solidFill>
              </a:rPr>
            </a:br>
            <a:r>
              <a:rPr lang="el-GR" sz="1800">
                <a:solidFill>
                  <a:srgbClr val="000000"/>
                </a:solidFill>
              </a:rPr>
              <a:t>Για να είναι αποτελεσματική, αυτή η δήλωση σκοπού θα πρέπει να είναι</a:t>
            </a:r>
            <a:r>
              <a:rPr b="0" i="0" lang="el-GR" sz="1800" u="none" strike="noStrike">
                <a:solidFill>
                  <a:srgbClr val="000000"/>
                </a:solidFill>
              </a:rPr>
              <a:t>: </a:t>
            </a:r>
            <a:endParaRPr/>
          </a:p>
          <a:p>
            <a:pPr indent="-228600" lvl="0" marL="228600" rtl="0" algn="just">
              <a:lnSpc>
                <a:spcPct val="90000"/>
              </a:lnSpc>
              <a:spcBef>
                <a:spcPts val="1000"/>
              </a:spcBef>
              <a:spcAft>
                <a:spcPts val="0"/>
              </a:spcAft>
              <a:buClr>
                <a:srgbClr val="000000"/>
              </a:buClr>
              <a:buSzPts val="1800"/>
              <a:buChar char="•"/>
            </a:pPr>
            <a:r>
              <a:rPr b="1" lang="el-GR" sz="1800">
                <a:solidFill>
                  <a:srgbClr val="000000"/>
                </a:solidFill>
              </a:rPr>
              <a:t>Συνοπτική και μοναδική</a:t>
            </a:r>
            <a:br>
              <a:rPr b="1" lang="el-GR" sz="1800">
                <a:solidFill>
                  <a:srgbClr val="000000"/>
                </a:solidFill>
              </a:rPr>
            </a:br>
            <a:r>
              <a:rPr b="1" lang="el-GR" sz="1800">
                <a:solidFill>
                  <a:srgbClr val="000000"/>
                </a:solidFill>
              </a:rPr>
              <a:t>Συγκεκριμένη και ακριβής</a:t>
            </a:r>
            <a:br>
              <a:rPr b="1" lang="el-GR" sz="1800">
                <a:solidFill>
                  <a:srgbClr val="000000"/>
                </a:solidFill>
              </a:rPr>
            </a:br>
            <a:r>
              <a:rPr b="1" lang="el-GR" sz="1800">
                <a:solidFill>
                  <a:srgbClr val="000000"/>
                </a:solidFill>
              </a:rPr>
              <a:t>Με γνώμονα το στόχο </a:t>
            </a:r>
            <a:br>
              <a:rPr b="1" lang="el-GR" sz="1800">
                <a:solidFill>
                  <a:srgbClr val="000000"/>
                </a:solidFill>
              </a:rPr>
            </a:br>
            <a:r>
              <a:rPr b="1" lang="el-GR" sz="1800">
                <a:solidFill>
                  <a:srgbClr val="000000"/>
                </a:solidFill>
              </a:rPr>
              <a:t>Σαφής </a:t>
            </a:r>
            <a:br>
              <a:rPr b="1" lang="el-GR" sz="1800">
                <a:solidFill>
                  <a:srgbClr val="000000"/>
                </a:solidFill>
              </a:rPr>
            </a:br>
            <a:r>
              <a:rPr b="1" lang="el-GR" sz="1800">
                <a:solidFill>
                  <a:srgbClr val="000000"/>
                </a:solidFill>
              </a:rPr>
              <a:t>Πλήρης </a:t>
            </a:r>
            <a:br>
              <a:rPr b="1" lang="el-GR" sz="1800">
                <a:solidFill>
                  <a:srgbClr val="000000"/>
                </a:solidFill>
              </a:rPr>
            </a:br>
            <a:r>
              <a:rPr b="1" lang="el-GR" sz="1800">
                <a:solidFill>
                  <a:srgbClr val="000000"/>
                </a:solidFill>
              </a:rPr>
              <a:t>Αξιόπιστη</a:t>
            </a:r>
            <a:br>
              <a:rPr b="1" lang="el-GR" sz="1800">
                <a:solidFill>
                  <a:srgbClr val="000000"/>
                </a:solidFill>
              </a:rPr>
            </a:br>
            <a:endParaRPr b="0" i="0" sz="1800" u="none" strike="noStrike">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7" name="Shape 117"/>
        <p:cNvGrpSpPr/>
        <p:nvPr/>
      </p:nvGrpSpPr>
      <p:grpSpPr>
        <a:xfrm>
          <a:off x="0" y="0"/>
          <a:ext cx="0" cy="0"/>
          <a:chOff x="0" y="0"/>
          <a:chExt cx="0" cy="0"/>
        </a:xfrm>
      </p:grpSpPr>
      <p:sp>
        <p:nvSpPr>
          <p:cNvPr id="118" name="Google Shape;118;p6"/>
          <p:cNvSpPr txBox="1"/>
          <p:nvPr>
            <p:ph idx="1" type="body"/>
          </p:nvPr>
        </p:nvSpPr>
        <p:spPr>
          <a:xfrm>
            <a:off x="3362036" y="1330036"/>
            <a:ext cx="7991763" cy="384232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rgbClr val="000000"/>
              </a:buClr>
              <a:buSzPts val="1800"/>
              <a:buChar char="•"/>
            </a:pPr>
            <a:r>
              <a:rPr b="1" lang="el-GR" sz="1800">
                <a:solidFill>
                  <a:srgbClr val="000000"/>
                </a:solidFill>
                <a:latin typeface="Calibri"/>
                <a:ea typeface="Calibri"/>
                <a:cs typeface="Calibri"/>
                <a:sym typeface="Calibri"/>
              </a:rPr>
              <a:t>Ένας στόχος έργου είναι μια απτή δήλωση για το τι πρέπει να επιτύχει ένα έργο. Δείχνει μια σαφή κατεύθυνση και δίνει κίνητρο. </a:t>
            </a:r>
            <a:br>
              <a:rPr b="1" lang="el-GR" sz="1800">
                <a:solidFill>
                  <a:srgbClr val="000000"/>
                </a:solidFill>
                <a:latin typeface="Calibri"/>
                <a:ea typeface="Calibri"/>
                <a:cs typeface="Calibri"/>
                <a:sym typeface="Calibri"/>
              </a:rPr>
            </a:br>
            <a:r>
              <a:rPr b="1" lang="el-GR" sz="1800">
                <a:solidFill>
                  <a:srgbClr val="000000"/>
                </a:solidFill>
                <a:latin typeface="Calibri"/>
                <a:ea typeface="Calibri"/>
                <a:cs typeface="Calibri"/>
                <a:sym typeface="Calibri"/>
              </a:rPr>
              <a:t>Τα απτά παραδοτέα που υποστηρίζουν αυτόν τον στόχο είναι οι στόχοι του έργου. </a:t>
            </a:r>
            <a:br>
              <a:rPr b="1" lang="el-GR" sz="1800">
                <a:solidFill>
                  <a:srgbClr val="000000"/>
                </a:solidFill>
                <a:latin typeface="Calibri"/>
                <a:ea typeface="Calibri"/>
                <a:cs typeface="Calibri"/>
                <a:sym typeface="Calibri"/>
              </a:rPr>
            </a:br>
            <a:r>
              <a:rPr b="1" lang="el-GR" sz="1800">
                <a:solidFill>
                  <a:srgbClr val="000000"/>
                </a:solidFill>
                <a:latin typeface="Calibri"/>
                <a:ea typeface="Calibri"/>
                <a:cs typeface="Calibri"/>
                <a:sym typeface="Calibri"/>
              </a:rPr>
              <a:t>Βασικά, οι Στόχοι έργου ορίζουν πώς θα μοιάζει το αποτέλεσμα του έργου. Οι στόχοι είναι συνήθως μια ευρύτερη ή γενική δήλωση σχετικά με το τι πρόκειται να επιτύχει το έργο. </a:t>
            </a:r>
            <a:br>
              <a:rPr b="1" lang="el-GR" sz="1800">
                <a:solidFill>
                  <a:srgbClr val="000000"/>
                </a:solidFill>
                <a:latin typeface="Calibri"/>
                <a:ea typeface="Calibri"/>
                <a:cs typeface="Calibri"/>
                <a:sym typeface="Calibri"/>
              </a:rPr>
            </a:br>
            <a:r>
              <a:rPr b="1" lang="el-GR" sz="1800">
                <a:solidFill>
                  <a:srgbClr val="000000"/>
                </a:solidFill>
                <a:latin typeface="Calibri"/>
                <a:ea typeface="Calibri"/>
                <a:cs typeface="Calibri"/>
                <a:sym typeface="Calibri"/>
              </a:rPr>
              <a:t>Οι στόχοι (υψηλότεροι στόχοι) θα πρέπει να είναι συγκεκριμένοι και μετρήσιμοι. Η ρύθμιση στόχων SMART μπορεί να χρησιμοποιηθεί καθώς επίσης και η τεχνική προσέγγισης λογικού πλαισίου. </a:t>
            </a:r>
            <a:br>
              <a:rPr b="1" lang="el-GR" sz="1800">
                <a:solidFill>
                  <a:srgbClr val="000000"/>
                </a:solidFill>
                <a:latin typeface="Calibri"/>
                <a:ea typeface="Calibri"/>
                <a:cs typeface="Calibri"/>
                <a:sym typeface="Calibri"/>
              </a:rPr>
            </a:br>
            <a:r>
              <a:rPr b="1" lang="el-GR" sz="1800">
                <a:solidFill>
                  <a:srgbClr val="000000"/>
                </a:solidFill>
                <a:latin typeface="Calibri"/>
                <a:ea typeface="Calibri"/>
                <a:cs typeface="Calibri"/>
                <a:sym typeface="Calibri"/>
              </a:rPr>
              <a:t>Οι KPI μπορούν επίσης να οριστούν ως στόχοι του έργου. </a:t>
            </a:r>
            <a:endParaRPr b="0" i="0" sz="1800" u="none" strike="noStrike">
              <a:solidFill>
                <a:srgbClr val="000000"/>
              </a:solidFill>
              <a:latin typeface="Calibri"/>
              <a:ea typeface="Calibri"/>
              <a:cs typeface="Calibri"/>
              <a:sym typeface="Calibri"/>
            </a:endParaRPr>
          </a:p>
        </p:txBody>
      </p:sp>
      <p:sp>
        <p:nvSpPr>
          <p:cNvPr id="119" name="Google Shape;119;p6"/>
          <p:cNvSpPr txBox="1"/>
          <p:nvPr/>
        </p:nvSpPr>
        <p:spPr>
          <a:xfrm>
            <a:off x="109057" y="2127773"/>
            <a:ext cx="2491530" cy="1325563"/>
          </a:xfrm>
          <a:prstGeom prst="rect">
            <a:avLst/>
          </a:prstGeom>
          <a:noFill/>
          <a:ln>
            <a:noFill/>
          </a:ln>
        </p:spPr>
        <p:txBody>
          <a:bodyPr anchorCtr="0" anchor="ctr" bIns="45700" lIns="91425" spcFirstLastPara="1" rIns="91425" wrap="square" tIns="45700">
            <a:normAutofit fontScale="77500" lnSpcReduction="20000"/>
          </a:bodyPr>
          <a:lstStyle/>
          <a:p>
            <a:pPr indent="0" lvl="0" marL="0" marR="0" rtl="0" algn="l">
              <a:lnSpc>
                <a:spcPct val="90000"/>
              </a:lnSpc>
              <a:spcBef>
                <a:spcPts val="0"/>
              </a:spcBef>
              <a:spcAft>
                <a:spcPts val="0"/>
              </a:spcAft>
              <a:buClr>
                <a:srgbClr val="124591"/>
              </a:buClr>
              <a:buSzPct val="100000"/>
              <a:buFont typeface="Calibri"/>
              <a:buNone/>
            </a:pPr>
            <a:r>
              <a:rPr b="1" i="0" lang="el-GR" sz="3600" u="none" cap="none" strike="noStrike">
                <a:solidFill>
                  <a:srgbClr val="124591"/>
                </a:solidFill>
                <a:latin typeface="Calibri"/>
                <a:ea typeface="Calibri"/>
                <a:cs typeface="Calibri"/>
                <a:sym typeface="Calibri"/>
              </a:rPr>
              <a:t>Στόχοι και ερωτήσεις του έργου </a:t>
            </a:r>
            <a:br>
              <a:rPr b="1" i="0" lang="el-GR" sz="3600" u="none" cap="none" strike="noStrike">
                <a:solidFill>
                  <a:srgbClr val="124591"/>
                </a:solidFill>
                <a:latin typeface="Calibri"/>
                <a:ea typeface="Calibri"/>
                <a:cs typeface="Calibri"/>
                <a:sym typeface="Calibri"/>
              </a:rPr>
            </a:br>
            <a:endParaRPr b="1" i="0" sz="3600" u="none" cap="none" strike="noStrike">
              <a:solidFill>
                <a:srgbClr val="12459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3" name="Shape 123"/>
        <p:cNvGrpSpPr/>
        <p:nvPr/>
      </p:nvGrpSpPr>
      <p:grpSpPr>
        <a:xfrm>
          <a:off x="0" y="0"/>
          <a:ext cx="0" cy="0"/>
          <a:chOff x="0" y="0"/>
          <a:chExt cx="0" cy="0"/>
        </a:xfrm>
      </p:grpSpPr>
      <p:sp>
        <p:nvSpPr>
          <p:cNvPr id="124" name="Google Shape;124;p7"/>
          <p:cNvSpPr txBox="1"/>
          <p:nvPr>
            <p:ph idx="1" type="body"/>
          </p:nvPr>
        </p:nvSpPr>
        <p:spPr>
          <a:xfrm>
            <a:off x="3289924" y="3429000"/>
            <a:ext cx="8543636" cy="1722383"/>
          </a:xfrm>
          <a:prstGeom prst="rect">
            <a:avLst/>
          </a:prstGeom>
          <a:noFill/>
          <a:ln>
            <a:noFill/>
          </a:ln>
        </p:spPr>
        <p:txBody>
          <a:bodyPr anchorCtr="0" anchor="t" bIns="45700" lIns="91425" spcFirstLastPara="1" rIns="91425" wrap="square" tIns="45700">
            <a:noAutofit/>
          </a:bodyPr>
          <a:lstStyle/>
          <a:p>
            <a:pPr indent="0" lvl="0" marL="0" rtl="0" algn="just">
              <a:lnSpc>
                <a:spcPct val="120000"/>
              </a:lnSpc>
              <a:spcBef>
                <a:spcPts val="0"/>
              </a:spcBef>
              <a:spcAft>
                <a:spcPts val="0"/>
              </a:spcAft>
              <a:buClr>
                <a:srgbClr val="000000"/>
              </a:buClr>
              <a:buSzPts val="1400"/>
              <a:buNone/>
            </a:pPr>
            <a:r>
              <a:rPr i="1" lang="el-GR" sz="1400">
                <a:solidFill>
                  <a:srgbClr val="000000"/>
                </a:solidFill>
              </a:rPr>
              <a:t>Τα παραδοτέα του έργου ορίζονται από το απτό αποτέλεσμα ή το αποτέλεσμα ενός δεδομένου έργου, είτε πνευματικό/ λογικό είτε φυσικό. </a:t>
            </a:r>
            <a:br>
              <a:rPr i="1" lang="el-GR" sz="1400">
                <a:solidFill>
                  <a:srgbClr val="000000"/>
                </a:solidFill>
              </a:rPr>
            </a:br>
            <a:r>
              <a:rPr lang="el-GR" sz="1400">
                <a:solidFill>
                  <a:srgbClr val="000000"/>
                </a:solidFill>
              </a:rPr>
              <a:t>Τα παραδοτέα μπορεί να διαφέρουν ανάλογα με τις προδιαγραφές του έργου και τις απαιτήσεις των ενδιαφερόμενων μερών. Ένα παραδοτέο έργου είναι οποιοδήποτε συγκεκριμένο αποτέλεσμα που δημιουργείται ως αποτέλεσμα της εργασίας που εκτελείται κατά τη διάρκεια του κύκλου ζωής ενός έργου. Τα παραδοτέα είναι τα τελικά αποτελέσματα που μεταφέρονται σε τρίτους εκτός του έργου.</a:t>
            </a:r>
            <a:br>
              <a:rPr lang="el-GR" sz="1400">
                <a:solidFill>
                  <a:srgbClr val="000000"/>
                </a:solidFill>
              </a:rPr>
            </a:br>
            <a:endParaRPr sz="1400"/>
          </a:p>
        </p:txBody>
      </p:sp>
      <p:sp>
        <p:nvSpPr>
          <p:cNvPr id="125" name="Google Shape;125;p7"/>
          <p:cNvSpPr txBox="1"/>
          <p:nvPr/>
        </p:nvSpPr>
        <p:spPr>
          <a:xfrm>
            <a:off x="201421" y="3432409"/>
            <a:ext cx="2491530" cy="1325563"/>
          </a:xfrm>
          <a:prstGeom prst="rect">
            <a:avLst/>
          </a:prstGeom>
          <a:noFill/>
          <a:ln>
            <a:noFill/>
          </a:ln>
        </p:spPr>
        <p:txBody>
          <a:bodyPr anchorCtr="0" anchor="ctr" bIns="45700" lIns="91425" spcFirstLastPara="1" rIns="91425" wrap="square" tIns="45700">
            <a:normAutofit fontScale="55000" lnSpcReduction="20000"/>
          </a:bodyPr>
          <a:lstStyle/>
          <a:p>
            <a:pPr indent="0" lvl="0" marL="0" marR="0" rtl="0" algn="l">
              <a:lnSpc>
                <a:spcPct val="90000"/>
              </a:lnSpc>
              <a:spcBef>
                <a:spcPts val="0"/>
              </a:spcBef>
              <a:spcAft>
                <a:spcPts val="0"/>
              </a:spcAft>
              <a:buClr>
                <a:srgbClr val="124591"/>
              </a:buClr>
              <a:buSzPct val="100000"/>
              <a:buFont typeface="Calibri"/>
              <a:buNone/>
            </a:pPr>
            <a:r>
              <a:rPr b="1" i="0" lang="el-GR" sz="4400" u="none" cap="none" strike="noStrike">
                <a:solidFill>
                  <a:srgbClr val="124591"/>
                </a:solidFill>
                <a:latin typeface="Calibri"/>
                <a:ea typeface="Calibri"/>
                <a:cs typeface="Calibri"/>
                <a:sym typeface="Calibri"/>
              </a:rPr>
              <a:t>Παραδοτέα του Έργου (Αποτελέσματα &amp; Αποτελέσματα)</a:t>
            </a:r>
            <a:endParaRPr b="1" i="0" sz="4400" u="none" cap="none" strike="noStrike">
              <a:solidFill>
                <a:srgbClr val="124591"/>
              </a:solidFill>
              <a:latin typeface="Calibri"/>
              <a:ea typeface="Calibri"/>
              <a:cs typeface="Calibri"/>
              <a:sym typeface="Calibri"/>
            </a:endParaRPr>
          </a:p>
        </p:txBody>
      </p:sp>
      <p:sp>
        <p:nvSpPr>
          <p:cNvPr id="126" name="Google Shape;126;p7"/>
          <p:cNvSpPr txBox="1"/>
          <p:nvPr/>
        </p:nvSpPr>
        <p:spPr>
          <a:xfrm>
            <a:off x="201421" y="1097918"/>
            <a:ext cx="2491530" cy="1325563"/>
          </a:xfrm>
          <a:prstGeom prst="rect">
            <a:avLst/>
          </a:prstGeom>
          <a:noFill/>
          <a:ln>
            <a:noFill/>
          </a:ln>
        </p:spPr>
        <p:txBody>
          <a:bodyPr anchorCtr="0" anchor="ctr" bIns="45700" lIns="91425" spcFirstLastPara="1" rIns="91425" wrap="square" tIns="45700">
            <a:normAutofit/>
          </a:bodyPr>
          <a:lstStyle/>
          <a:p>
            <a:pPr indent="0" lvl="0" marL="0" marR="0" rtl="0" algn="l">
              <a:lnSpc>
                <a:spcPct val="70000"/>
              </a:lnSpc>
              <a:spcBef>
                <a:spcPts val="0"/>
              </a:spcBef>
              <a:spcAft>
                <a:spcPts val="0"/>
              </a:spcAft>
              <a:buClr>
                <a:srgbClr val="124591"/>
              </a:buClr>
              <a:buSzPts val="2800"/>
              <a:buFont typeface="Calibri"/>
              <a:buNone/>
            </a:pPr>
            <a:r>
              <a:rPr b="1" i="0" lang="el-GR" sz="2800" u="none" cap="none" strike="noStrike">
                <a:solidFill>
                  <a:srgbClr val="124591"/>
                </a:solidFill>
                <a:latin typeface="Calibri"/>
                <a:ea typeface="Calibri"/>
                <a:cs typeface="Calibri"/>
                <a:sym typeface="Calibri"/>
              </a:rPr>
              <a:t>Αντικείμενο έργου </a:t>
            </a:r>
            <a:br>
              <a:rPr b="1" i="0" lang="el-GR" sz="2800" u="none" cap="none" strike="noStrike">
                <a:solidFill>
                  <a:srgbClr val="124591"/>
                </a:solidFill>
                <a:latin typeface="Calibri"/>
                <a:ea typeface="Calibri"/>
                <a:cs typeface="Calibri"/>
                <a:sym typeface="Calibri"/>
              </a:rPr>
            </a:br>
            <a:endParaRPr b="1" i="0" sz="2800" u="none" cap="none" strike="noStrike">
              <a:solidFill>
                <a:srgbClr val="124591"/>
              </a:solidFill>
              <a:latin typeface="Calibri"/>
              <a:ea typeface="Calibri"/>
              <a:cs typeface="Calibri"/>
              <a:sym typeface="Calibri"/>
            </a:endParaRPr>
          </a:p>
        </p:txBody>
      </p:sp>
      <p:sp>
        <p:nvSpPr>
          <p:cNvPr id="127" name="Google Shape;127;p7"/>
          <p:cNvSpPr txBox="1"/>
          <p:nvPr/>
        </p:nvSpPr>
        <p:spPr>
          <a:xfrm>
            <a:off x="3289924" y="873404"/>
            <a:ext cx="8700655" cy="2585323"/>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el-GR" sz="1600" u="none" cap="none" strike="noStrike">
                <a:solidFill>
                  <a:srgbClr val="000000"/>
                </a:solidFill>
                <a:latin typeface="Calibri"/>
                <a:ea typeface="Calibri"/>
                <a:cs typeface="Calibri"/>
                <a:sym typeface="Calibri"/>
              </a:rPr>
              <a:t>Για να είναι ακριβές ένα σχέδιο έργου, το πρώτο πράγμα που πρέπει να εκτελεστεί είναι ο καθορισμός του πεδίου εφαρμογής του έργου. Είναι το σύνολο του σκοπού, του οράματος και της εργασιακής προσπάθειας για ένα δεδομένο έργο και ορίζεται ως το σώμα της εργασίας, τα συνολικά καθήκοντα, οι δραστηριότητες και οι αποφάσεις, που πρέπει να ολοκληρωθούν προκειμένου να διασφαλιστεί ότι επιτυγχάνονται οι στόχοι και τα παραδοτέα του έργου. </a:t>
            </a:r>
            <a:br>
              <a:rPr b="0" i="0" lang="el-GR" sz="1600" u="none" cap="none" strike="noStrike">
                <a:solidFill>
                  <a:srgbClr val="000000"/>
                </a:solidFill>
                <a:latin typeface="Calibri"/>
                <a:ea typeface="Calibri"/>
                <a:cs typeface="Calibri"/>
                <a:sym typeface="Calibri"/>
              </a:rPr>
            </a:br>
            <a:r>
              <a:rPr b="0" i="0" lang="el-GR" sz="1600" u="none" cap="none" strike="noStrike">
                <a:solidFill>
                  <a:srgbClr val="000000"/>
                </a:solidFill>
                <a:latin typeface="Calibri"/>
                <a:ea typeface="Calibri"/>
                <a:cs typeface="Calibri"/>
                <a:sym typeface="Calibri"/>
              </a:rPr>
              <a:t>Μια δήλωση πεδίου εφαρμογής έργου είναι ένα γραπτό έγγραφο που περιλαμβάνει όλες τις απαιτούμενες πληροφορίες για την παραγωγή παραδοτέων του έργου. Οι στόχοι και τα καθήκοντα που δεν αναφέρονται στη δήλωση πεδίου εφαρμογής του έργου θα πρέπει να θεωρούνται εκτός πεδίου εφαρμογής. Οι διαχειριστές έργου μπορούν επίσης να παραθέσουν συγκεκριμένες εργασίες που δεν θα αποτελούν μέρος του έργου. </a:t>
            </a:r>
            <a:r>
              <a:rPr b="0" i="1" lang="el-GR" sz="1600" u="none" cap="none" strike="noStrike">
                <a:solidFill>
                  <a:srgbClr val="000000"/>
                </a:solidFill>
                <a:latin typeface="Calibri"/>
                <a:ea typeface="Calibri"/>
                <a:cs typeface="Calibri"/>
                <a:sym typeface="Calibri"/>
              </a:rPr>
              <a:t> </a:t>
            </a:r>
            <a:endParaRPr b="0" i="0" sz="1200" u="none" cap="none" strike="noStrike">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1" name="Shape 131"/>
        <p:cNvGrpSpPr/>
        <p:nvPr/>
      </p:nvGrpSpPr>
      <p:grpSpPr>
        <a:xfrm>
          <a:off x="0" y="0"/>
          <a:ext cx="0" cy="0"/>
          <a:chOff x="0" y="0"/>
          <a:chExt cx="0" cy="0"/>
        </a:xfrm>
      </p:grpSpPr>
      <p:sp>
        <p:nvSpPr>
          <p:cNvPr id="132" name="Google Shape;132;p8"/>
          <p:cNvSpPr txBox="1"/>
          <p:nvPr>
            <p:ph type="title"/>
          </p:nvPr>
        </p:nvSpPr>
        <p:spPr>
          <a:xfrm>
            <a:off x="184558" y="1122943"/>
            <a:ext cx="3078759"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0000"/>
              </a:buClr>
              <a:buSzPct val="100000"/>
              <a:buFont typeface="Calibri"/>
              <a:buNone/>
            </a:pPr>
            <a:r>
              <a:rPr b="1" lang="el-GR" sz="3600">
                <a:solidFill>
                  <a:srgbClr val="FF0000"/>
                </a:solidFill>
              </a:rPr>
              <a:t>Αρχικός προϋπολογισμός έργου </a:t>
            </a:r>
            <a:br>
              <a:rPr b="1" lang="el-GR" sz="3600">
                <a:solidFill>
                  <a:srgbClr val="FF0000"/>
                </a:solidFill>
              </a:rPr>
            </a:br>
            <a:endParaRPr b="1" sz="3600">
              <a:solidFill>
                <a:srgbClr val="FF0000"/>
              </a:solidFill>
            </a:endParaRPr>
          </a:p>
        </p:txBody>
      </p:sp>
      <p:sp>
        <p:nvSpPr>
          <p:cNvPr id="133" name="Google Shape;133;p8"/>
          <p:cNvSpPr txBox="1"/>
          <p:nvPr>
            <p:ph idx="1" type="body"/>
          </p:nvPr>
        </p:nvSpPr>
        <p:spPr>
          <a:xfrm>
            <a:off x="4366134" y="1122943"/>
            <a:ext cx="7641308" cy="4612114"/>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rgbClr val="000000"/>
              </a:buClr>
              <a:buSzPts val="1800"/>
              <a:buChar char="•"/>
            </a:pPr>
            <a:r>
              <a:rPr lang="el-GR" sz="1800">
                <a:solidFill>
                  <a:srgbClr val="000000"/>
                </a:solidFill>
              </a:rPr>
              <a:t>Ο Προϋπολογισμός έργου είναι ένα εργαλείο που χρησιμοποιείται από τους διαχειριστές έργου για την εκτίμηση του συνολικού κόστους ενός έργου. Πρόκειται για τη λεπτομερή εκτίμηση όλων των δαπανών που απαιτούνται για την ολοκλήρωση του έργου και, επιπλέον, για την εκτίμηση του τι άλλο είναι πιθανό να προκύψει πριν από την ολοκλήρωση του έργου και κατά τη διάρκεια της καθορισμένης περιόδου του κύκλου ζωής του έργου. </a:t>
            </a:r>
            <a:br>
              <a:rPr lang="el-GR" sz="1800">
                <a:solidFill>
                  <a:srgbClr val="000000"/>
                </a:solidFill>
              </a:rPr>
            </a:br>
            <a:r>
              <a:rPr lang="el-GR" sz="1800">
                <a:solidFill>
                  <a:srgbClr val="000000"/>
                </a:solidFill>
              </a:rPr>
              <a:t>Ο ίδιος ο προϋπολογισμός έργου είναι ένα δυναμικό έγγραφο που χρησιμοποιείται για την εκτίμηση του κόστους του έργου για κάθε φάση του έργου. Αναθεωρείται συνεχώς, αναθεωρείται και ενημερώνεται κατά τη διάρκεια του έργου. </a:t>
            </a:r>
            <a:endParaRPr b="0" i="0" sz="1800" u="none" strike="noStrike">
              <a:solidFill>
                <a:srgbClr val="000000"/>
              </a:solidFill>
            </a:endParaRPr>
          </a:p>
          <a:p>
            <a:pPr indent="-228600" lvl="0" marL="228600" rtl="0" algn="just">
              <a:lnSpc>
                <a:spcPct val="90000"/>
              </a:lnSpc>
              <a:spcBef>
                <a:spcPts val="1000"/>
              </a:spcBef>
              <a:spcAft>
                <a:spcPts val="0"/>
              </a:spcAft>
              <a:buClr>
                <a:srgbClr val="000000"/>
              </a:buClr>
              <a:buSzPts val="1800"/>
              <a:buChar char="•"/>
            </a:pPr>
            <a:r>
              <a:rPr lang="el-GR" sz="1800">
                <a:solidFill>
                  <a:srgbClr val="000000"/>
                </a:solidFill>
              </a:rPr>
              <a:t>Ο προϋπολογισμός του έργου είναι το συνδυασμένο κόστος όλων των δραστηριοτήτων, των εργασιών και των οροσήμων που πρέπει να εκπληρώσει το έργο και θα περιλαμβάνει πτυχές όπως το κόστος εργασίας, το κόστος προμήθειας υλικών και το λειτουργικό κόστος</a:t>
            </a:r>
            <a:r>
              <a:rPr b="0" i="0" lang="el-GR" sz="1800" u="none" strike="noStrike">
                <a:solidFill>
                  <a:srgbClr val="000000"/>
                </a:solidFill>
              </a:rPr>
              <a:t>.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7" name="Shape 137"/>
        <p:cNvGrpSpPr/>
        <p:nvPr/>
      </p:nvGrpSpPr>
      <p:grpSpPr>
        <a:xfrm>
          <a:off x="0" y="0"/>
          <a:ext cx="0" cy="0"/>
          <a:chOff x="0" y="0"/>
          <a:chExt cx="0" cy="0"/>
        </a:xfrm>
      </p:grpSpPr>
      <p:sp>
        <p:nvSpPr>
          <p:cNvPr id="138" name="Google Shape;138;p9"/>
          <p:cNvSpPr txBox="1"/>
          <p:nvPr>
            <p:ph idx="1" type="body"/>
          </p:nvPr>
        </p:nvSpPr>
        <p:spPr>
          <a:xfrm>
            <a:off x="3334328" y="932873"/>
            <a:ext cx="8543636" cy="4359564"/>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rgbClr val="000000"/>
              </a:buClr>
              <a:buSzPts val="1800"/>
              <a:buChar char="•"/>
            </a:pPr>
            <a:r>
              <a:rPr lang="el-GR" sz="1800">
                <a:solidFill>
                  <a:srgbClr val="000000"/>
                </a:solidFill>
                <a:latin typeface="Calibri"/>
                <a:ea typeface="Calibri"/>
                <a:cs typeface="Calibri"/>
                <a:sym typeface="Calibri"/>
              </a:rPr>
              <a:t>Τα ενδιαφερόμενα μέρη του έργου είναι άτομα (ή ομάδες) που μπορούν να επηρεάσουν, να επηρεαστούν ή να πιστέψουν ότι επηρεάζονται από τις αποφάσεις και/ή τις δραστηριότητες που διεξάγονται κατά τη διάρκεια του κύκλου ζωής ενός έργου και/ή από τα αποτελέσματα και τα αποτελέσματά του. Το αποτέλεσμα μπορεί να είναι πραγματικό ή αντιληπτό</a:t>
            </a:r>
            <a:r>
              <a:rPr b="0" i="1" lang="el-GR" sz="1800" u="none" strike="noStrike">
                <a:solidFill>
                  <a:srgbClr val="000000"/>
                </a:solidFill>
                <a:latin typeface="Calibri"/>
                <a:ea typeface="Calibri"/>
                <a:cs typeface="Calibri"/>
                <a:sym typeface="Calibri"/>
              </a:rPr>
              <a:t>. </a:t>
            </a:r>
            <a:endParaRPr/>
          </a:p>
          <a:p>
            <a:pPr indent="-228600" lvl="0" marL="228600" rtl="0" algn="just">
              <a:lnSpc>
                <a:spcPct val="90000"/>
              </a:lnSpc>
              <a:spcBef>
                <a:spcPts val="1000"/>
              </a:spcBef>
              <a:spcAft>
                <a:spcPts val="0"/>
              </a:spcAft>
              <a:buClr>
                <a:srgbClr val="000000"/>
              </a:buClr>
              <a:buSzPts val="1800"/>
              <a:buChar char="•"/>
            </a:pPr>
            <a:r>
              <a:rPr i="1" lang="el-GR" sz="1800">
                <a:solidFill>
                  <a:srgbClr val="000000"/>
                </a:solidFill>
                <a:latin typeface="Calibri"/>
                <a:ea typeface="Calibri"/>
                <a:cs typeface="Calibri"/>
                <a:sym typeface="Calibri"/>
              </a:rPr>
              <a:t>Τα ενδιαφερόμενα μέρη του έργου είναι οντότητες που έχουν συμφέρον από το συγκεκριμένο έργο, μπορούν να συμμετέχουν άμεσα στις εργασίες ενός έργου (εσωτερικές), να είναι μέλη άλλων εσωτερικών οργανισμών ή εκτός του οργανισμού και μπορεί να έχουν θετική ή αρνητική επίδραση στην ολοκλήρωση του έργου. </a:t>
            </a:r>
            <a:br>
              <a:rPr i="1" lang="el-GR" sz="1800">
                <a:solidFill>
                  <a:srgbClr val="000000"/>
                </a:solidFill>
                <a:latin typeface="Calibri"/>
                <a:ea typeface="Calibri"/>
                <a:cs typeface="Calibri"/>
                <a:sym typeface="Calibri"/>
              </a:rPr>
            </a:br>
            <a:r>
              <a:rPr lang="el-GR" sz="1800">
                <a:solidFill>
                  <a:srgbClr val="000000"/>
                </a:solidFill>
                <a:latin typeface="Calibri"/>
                <a:ea typeface="Calibri"/>
                <a:cs typeface="Calibri"/>
                <a:sym typeface="Calibri"/>
              </a:rPr>
              <a:t>Για να ολοκληρωθεί επιτυχώς το έργο, πρέπει να διαχειριστούμε όλους αυτούς τους ενδιαφερόμενους και να εκπληρώσουμε τις προοπτικές τους</a:t>
            </a:r>
            <a:r>
              <a:rPr b="0" i="0" lang="el-GR" sz="1800" u="none" strike="noStrike">
                <a:solidFill>
                  <a:srgbClr val="000000"/>
                </a:solidFill>
                <a:latin typeface="Calibri"/>
                <a:ea typeface="Calibri"/>
                <a:cs typeface="Calibri"/>
                <a:sym typeface="Calibri"/>
              </a:rPr>
              <a:t>. </a:t>
            </a:r>
            <a:endParaRPr/>
          </a:p>
          <a:p>
            <a:pPr indent="-228600" lvl="0" marL="228600" rtl="0" algn="just">
              <a:lnSpc>
                <a:spcPct val="90000"/>
              </a:lnSpc>
              <a:spcBef>
                <a:spcPts val="1000"/>
              </a:spcBef>
              <a:spcAft>
                <a:spcPts val="0"/>
              </a:spcAft>
              <a:buClr>
                <a:srgbClr val="000000"/>
              </a:buClr>
              <a:buSzPts val="1800"/>
              <a:buChar char="•"/>
            </a:pPr>
            <a:r>
              <a:rPr lang="el-GR" sz="1800">
                <a:solidFill>
                  <a:srgbClr val="000000"/>
                </a:solidFill>
                <a:latin typeface="Calibri"/>
                <a:ea typeface="Calibri"/>
                <a:cs typeface="Calibri"/>
                <a:sym typeface="Calibri"/>
              </a:rPr>
              <a:t>Ως εκ τούτου, θα πρέπει να προσδιοριστούν και για να το κάνετε αυτό θα πρέπει να διεξάγετε μια ανάλυση ενδιαφερόμενων μερών για να προσδιορίσετε όλα τα ενδιαφερόμενα μέρη.</a:t>
            </a:r>
            <a:br>
              <a:rPr lang="el-GR" sz="1800">
                <a:solidFill>
                  <a:srgbClr val="000000"/>
                </a:solidFill>
                <a:latin typeface="Calibri"/>
                <a:ea typeface="Calibri"/>
                <a:cs typeface="Calibri"/>
                <a:sym typeface="Calibri"/>
              </a:rPr>
            </a:br>
            <a:endParaRPr sz="1800"/>
          </a:p>
        </p:txBody>
      </p:sp>
      <p:sp>
        <p:nvSpPr>
          <p:cNvPr id="139" name="Google Shape;139;p9"/>
          <p:cNvSpPr txBox="1"/>
          <p:nvPr/>
        </p:nvSpPr>
        <p:spPr>
          <a:xfrm>
            <a:off x="0" y="2127773"/>
            <a:ext cx="2655277" cy="1325563"/>
          </a:xfrm>
          <a:prstGeom prst="rect">
            <a:avLst/>
          </a:prstGeom>
          <a:noFill/>
          <a:ln>
            <a:noFill/>
          </a:ln>
        </p:spPr>
        <p:txBody>
          <a:bodyPr anchorCtr="0" anchor="ctr" bIns="45700" lIns="91425" spcFirstLastPara="1" rIns="91425" wrap="square" tIns="45700">
            <a:normAutofit fontScale="85000" lnSpcReduction="10000"/>
          </a:bodyPr>
          <a:lstStyle/>
          <a:p>
            <a:pPr indent="0" lvl="0" marL="0" marR="0" rtl="0" algn="l">
              <a:lnSpc>
                <a:spcPct val="90000"/>
              </a:lnSpc>
              <a:spcBef>
                <a:spcPts val="0"/>
              </a:spcBef>
              <a:spcAft>
                <a:spcPts val="0"/>
              </a:spcAft>
              <a:buClr>
                <a:srgbClr val="124591"/>
              </a:buClr>
              <a:buSzPct val="100000"/>
              <a:buFont typeface="Calibri"/>
              <a:buNone/>
            </a:pPr>
            <a:r>
              <a:rPr b="1" i="0" lang="el-GR" sz="3600" u="none" cap="none" strike="noStrike">
                <a:solidFill>
                  <a:srgbClr val="124591"/>
                </a:solidFill>
                <a:latin typeface="Calibri"/>
                <a:ea typeface="Calibri"/>
                <a:cs typeface="Calibri"/>
                <a:sym typeface="Calibri"/>
              </a:rPr>
              <a:t>Ενδιαφερόμενα μέρη του έργου</a:t>
            </a:r>
            <a:br>
              <a:rPr b="1" i="0" lang="el-GR" sz="3600" u="none" cap="none" strike="noStrike">
                <a:solidFill>
                  <a:srgbClr val="124591"/>
                </a:solidFill>
                <a:latin typeface="Calibri"/>
                <a:ea typeface="Calibri"/>
                <a:cs typeface="Calibri"/>
                <a:sym typeface="Calibri"/>
              </a:rPr>
            </a:br>
            <a:endParaRPr b="1" i="0" sz="3600" u="none" cap="none" strike="noStrike">
              <a:solidFill>
                <a:srgbClr val="124591"/>
              </a:solidFill>
              <a:latin typeface="Calibri"/>
              <a:ea typeface="Calibri"/>
              <a:cs typeface="Calibri"/>
              <a:sym typeface="Calibri"/>
            </a:endParaRPr>
          </a:p>
        </p:txBody>
      </p:sp>
      <p:pic>
        <p:nvPicPr>
          <p:cNvPr id="140" name="Google Shape;140;p9"/>
          <p:cNvPicPr preferRelativeResize="0"/>
          <p:nvPr/>
        </p:nvPicPr>
        <p:blipFill rotWithShape="1">
          <a:blip r:embed="rId4">
            <a:alphaModFix/>
          </a:blip>
          <a:srcRect b="0" l="0" r="0" t="0"/>
          <a:stretch/>
        </p:blipFill>
        <p:spPr>
          <a:xfrm>
            <a:off x="9328918" y="4515858"/>
            <a:ext cx="3097260" cy="234214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Moti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2022-05-24T08:42:52Z</dcterms:created>
  <dc:creator>Michal Pivko</dc:creator>
</cp:coreProperties>
</file>