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3" r:id="rId4"/>
    <p:sldId id="256" r:id="rId5"/>
    <p:sldId id="264" r:id="rId6"/>
    <p:sldId id="265" r:id="rId7"/>
    <p:sldId id="267" r:id="rId8"/>
    <p:sldId id="277" r:id="rId9"/>
    <p:sldId id="278" r:id="rId10"/>
    <p:sldId id="279" r:id="rId11"/>
    <p:sldId id="281" r:id="rId12"/>
    <p:sldId id="26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46C46C17-ABBA-414F-8EB4-5E8B07933DFE}">
          <p14:sldIdLst>
            <p14:sldId id="258"/>
            <p14:sldId id="261"/>
            <p14:sldId id="263"/>
            <p14:sldId id="256"/>
            <p14:sldId id="264"/>
            <p14:sldId id="265"/>
            <p14:sldId id="267"/>
            <p14:sldId id="277"/>
            <p14:sldId id="278"/>
            <p14:sldId id="279"/>
            <p14:sldId id="281"/>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5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7D826-0136-4607-BBE8-1FA5B19974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E53D300-80CD-4BF5-B7F6-5743CF1C1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A820BBF-952D-4133-930D-A5EEBA4E7D0E}"/>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365B2D86-9FFE-4885-AA9E-CC4F8CC8F8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7FE72D5-2B87-4D75-A2F2-6D473EF03C1C}"/>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328328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A2775-04AE-47C4-9401-98097723D7D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616323-C22A-450F-881D-EE62FB357CF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A4069A7-588F-4012-A45D-1A6E15AD0E1F}"/>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04ADB5BF-69E8-4343-9D35-FC3FC54EBE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912995-AB74-4882-AFFB-E0EEB8F5C0C1}"/>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99383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DC41695-720A-47F2-973C-549982F4C1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FC9F5DB-1900-4EF0-B049-22605B2264B6}"/>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45F30AE-4F79-40A7-95BB-03B402CEA8E8}"/>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7BC359DA-2B20-45A5-9EBB-F337502B94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DCC15F-D6D7-4D81-AEDC-1F331460F26D}"/>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70848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D845D-909B-4E0D-A103-1C32B008A6F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29E6BF1-C0C0-42D6-9223-2DA6252F8068}"/>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943574-99DD-4EBA-A3E6-42BA05BEB448}"/>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A79530F7-18CB-4EAA-80B9-2D471FEAFF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45B8DF-5715-4F84-9019-D6887069F610}"/>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1980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525E89-FE82-4A24-ABE3-992116BC11D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FE127F0-C410-4E8C-855D-47D70AAA46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73315DD-4ED1-4149-8FEC-24CC8EDF2BC1}"/>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57A22F79-D3B6-4F4D-9F39-2FC9C0B154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D5D171-5307-4D59-87BC-BC04A13F496F}"/>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353042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3D801-324E-477B-BB7C-091779B7D30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E38127A-82EE-4467-BDDC-19B94F6C1C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CE695F6-73B9-4167-A7BF-E417FB5F85FC}"/>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C017F27-2DF6-4E29-96BB-BC922C69A751}"/>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6" name="Zástupný symbol pro zápatí 5">
            <a:extLst>
              <a:ext uri="{FF2B5EF4-FFF2-40B4-BE49-F238E27FC236}">
                <a16:creationId xmlns:a16="http://schemas.microsoft.com/office/drawing/2014/main" id="{9A86394B-CEC0-4451-99DC-BB817943E6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A101B1-FA33-42BE-AD05-6052F7D2B3F2}"/>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16310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A0192-34E2-4161-AEC4-094DB890A12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A75E22E-7850-492C-9018-7C6A0EC1FE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5FAC549-4C55-4E00-A03C-513670C0C01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897DEAC4-206F-49AD-A6FF-9B6F8C3FE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0FAF147-0BB3-4E39-BB01-FACE3803186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470E240-0B0B-4F1D-A1FD-EF6B7768E43D}"/>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8" name="Zástupný symbol pro zápatí 7">
            <a:extLst>
              <a:ext uri="{FF2B5EF4-FFF2-40B4-BE49-F238E27FC236}">
                <a16:creationId xmlns:a16="http://schemas.microsoft.com/office/drawing/2014/main" id="{46CF5078-D438-454F-A6CB-03DCEE66971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9C49064-1F21-4B22-A39C-1B4EF566B2A4}"/>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2076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092BC-D88C-4E95-9231-8D87622269D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3822EE6-4710-4EAD-8172-A902AEFD1E5B}"/>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4" name="Zástupný symbol pro zápatí 3">
            <a:extLst>
              <a:ext uri="{FF2B5EF4-FFF2-40B4-BE49-F238E27FC236}">
                <a16:creationId xmlns:a16="http://schemas.microsoft.com/office/drawing/2014/main" id="{B1438A1A-C9E5-4DAA-9EAC-FFED22E8A69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875E897-357B-4301-AFF7-470F66332D8B}"/>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162922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F0EF0DA-FB14-4886-A929-7C91FC6560FF}"/>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3" name="Zástupný symbol pro zápatí 2">
            <a:extLst>
              <a:ext uri="{FF2B5EF4-FFF2-40B4-BE49-F238E27FC236}">
                <a16:creationId xmlns:a16="http://schemas.microsoft.com/office/drawing/2014/main" id="{570CFD96-05C4-47BA-9677-9F54FF3744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F911AFB-906F-4B97-9D97-40319485F2BD}"/>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28330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79CC13-D5A8-4F2A-83C4-F7990F023CE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398753A-8CD1-4EA2-A649-83EA5A435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E6C6703-B762-4A13-9F7B-F716D0A4E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24D991B-114A-475A-B431-6DDEEB0D3A49}"/>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6" name="Zástupný symbol pro zápatí 5">
            <a:extLst>
              <a:ext uri="{FF2B5EF4-FFF2-40B4-BE49-F238E27FC236}">
                <a16:creationId xmlns:a16="http://schemas.microsoft.com/office/drawing/2014/main" id="{96196E3C-5099-4357-A714-44098DA4FA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147AF1-C80D-4EBA-AEA0-322F2C3914B7}"/>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37037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E8106D-6B74-4D8C-BA2E-585352B77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7277BFA-A4C8-4BAE-A531-02B38871B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DA39C23-5838-448D-83D2-748873DA8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35C018A-0364-46ED-A1AD-47078F927DCA}"/>
              </a:ext>
            </a:extLst>
          </p:cNvPr>
          <p:cNvSpPr>
            <a:spLocks noGrp="1"/>
          </p:cNvSpPr>
          <p:nvPr>
            <p:ph type="dt" sz="half" idx="10"/>
          </p:nvPr>
        </p:nvSpPr>
        <p:spPr/>
        <p:txBody>
          <a:bodyPr/>
          <a:lstStyle/>
          <a:p>
            <a:fld id="{0F155A1E-ECD2-44B8-8A9E-13EA05D14551}" type="datetimeFigureOut">
              <a:rPr lang="cs-CZ" smtClean="0"/>
              <a:t>09.08.2022</a:t>
            </a:fld>
            <a:endParaRPr lang="cs-CZ"/>
          </a:p>
        </p:txBody>
      </p:sp>
      <p:sp>
        <p:nvSpPr>
          <p:cNvPr id="6" name="Zástupný symbol pro zápatí 5">
            <a:extLst>
              <a:ext uri="{FF2B5EF4-FFF2-40B4-BE49-F238E27FC236}">
                <a16:creationId xmlns:a16="http://schemas.microsoft.com/office/drawing/2014/main" id="{6E4B477D-9CA7-4B13-85B0-1B952283259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7E4D50-DF92-4D3A-A748-741836E923DE}"/>
              </a:ext>
            </a:extLst>
          </p:cNvPr>
          <p:cNvSpPr>
            <a:spLocks noGrp="1"/>
          </p:cNvSpPr>
          <p:nvPr>
            <p:ph type="sldNum" sz="quarter" idx="12"/>
          </p:nvPr>
        </p:nvSpPr>
        <p:spPr/>
        <p:txBody>
          <a:bodyPr/>
          <a:lstStyle/>
          <a:p>
            <a:fld id="{B4FE598F-F237-4D49-AC55-29BEE9DE216D}" type="slidenum">
              <a:rPr lang="cs-CZ" smtClean="0"/>
              <a:t>‹Nº›</a:t>
            </a:fld>
            <a:endParaRPr lang="cs-CZ"/>
          </a:p>
        </p:txBody>
      </p:sp>
    </p:spTree>
    <p:extLst>
      <p:ext uri="{BB962C8B-B14F-4D97-AF65-F5344CB8AC3E}">
        <p14:creationId xmlns:p14="http://schemas.microsoft.com/office/powerpoint/2010/main" val="40368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495E883-E764-413A-9B10-0A5EF33C4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9E1BEA7-ABAF-44EE-83BB-8CA020E90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7030C8-8246-463E-8C5E-BDEBF38E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55A1E-ECD2-44B8-8A9E-13EA05D14551}" type="datetimeFigureOut">
              <a:rPr lang="cs-CZ" smtClean="0"/>
              <a:t>09.08.2022</a:t>
            </a:fld>
            <a:endParaRPr lang="cs-CZ"/>
          </a:p>
        </p:txBody>
      </p:sp>
      <p:sp>
        <p:nvSpPr>
          <p:cNvPr id="5" name="Zástupný symbol pro zápatí 4">
            <a:extLst>
              <a:ext uri="{FF2B5EF4-FFF2-40B4-BE49-F238E27FC236}">
                <a16:creationId xmlns:a16="http://schemas.microsoft.com/office/drawing/2014/main" id="{E34DB98E-34DB-4DD3-9A9E-6D6BC2EB5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BBAF79E-DFC9-4420-ACFB-ACCF7FF0D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E598F-F237-4D49-AC55-29BEE9DE216D}" type="slidenum">
              <a:rPr lang="cs-CZ" smtClean="0"/>
              <a:t>‹Nº›</a:t>
            </a:fld>
            <a:endParaRPr lang="cs-CZ"/>
          </a:p>
        </p:txBody>
      </p:sp>
    </p:spTree>
    <p:extLst>
      <p:ext uri="{BB962C8B-B14F-4D97-AF65-F5344CB8AC3E}">
        <p14:creationId xmlns:p14="http://schemas.microsoft.com/office/powerpoint/2010/main" val="59721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2300139"/>
            <a:ext cx="10316852" cy="795142"/>
          </a:xfrm>
        </p:spPr>
        <p:txBody>
          <a:bodyPr/>
          <a:lstStyle/>
          <a:p>
            <a:pPr algn="ctr"/>
            <a:r>
              <a:rPr lang="es-ES" b="1" dirty="0">
                <a:solidFill>
                  <a:srgbClr val="124591"/>
                </a:solidFill>
              </a:rPr>
              <a:t>C</a:t>
            </a:r>
            <a:r>
              <a:rPr lang="cs-CZ" b="1" dirty="0">
                <a:solidFill>
                  <a:srgbClr val="124591"/>
                </a:solidFill>
              </a:rPr>
              <a:t>urs</a:t>
            </a:r>
            <a:r>
              <a:rPr lang="es-ES" b="1" dirty="0">
                <a:solidFill>
                  <a:srgbClr val="124591"/>
                </a:solidFill>
              </a:rPr>
              <a:t>o de Gestión de Proyectos de Innovación</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366886" y="3165050"/>
            <a:ext cx="10316852" cy="1040123"/>
          </a:xfrm>
        </p:spPr>
        <p:txBody>
          <a:bodyPr/>
          <a:lstStyle/>
          <a:p>
            <a:pPr marL="0" indent="0" algn="ctr">
              <a:buNone/>
            </a:pPr>
            <a:r>
              <a:rPr lang="en-GB" b="1" dirty="0"/>
              <a:t>Etapa 2: </a:t>
            </a:r>
            <a:r>
              <a:rPr lang="en-GB" b="1" dirty="0" err="1"/>
              <a:t>Iniciación</a:t>
            </a:r>
            <a:endParaRPr lang="cs-CZ" b="1" dirty="0"/>
          </a:p>
          <a:p>
            <a:pPr marL="0" indent="0" algn="ctr">
              <a:buNone/>
            </a:pPr>
            <a:r>
              <a:rPr lang="en-US" b="1" dirty="0"/>
              <a:t>Athanasia (Nancy) Tryfonopoulou</a:t>
            </a:r>
            <a:endParaRPr lang="cs-CZ" b="1" dirty="0"/>
          </a:p>
        </p:txBody>
      </p:sp>
    </p:spTree>
    <p:extLst>
      <p:ext uri="{BB962C8B-B14F-4D97-AF65-F5344CB8AC3E}">
        <p14:creationId xmlns:p14="http://schemas.microsoft.com/office/powerpoint/2010/main" val="163240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63373" y="1149764"/>
            <a:ext cx="3411100" cy="868454"/>
          </a:xfrm>
        </p:spPr>
        <p:txBody>
          <a:bodyPr>
            <a:normAutofit/>
          </a:bodyPr>
          <a:lstStyle/>
          <a:p>
            <a:r>
              <a:rPr lang="en-US" sz="2800" b="1" dirty="0" err="1">
                <a:solidFill>
                  <a:srgbClr val="FF0000"/>
                </a:solidFill>
              </a:rPr>
              <a:t>Recaudación</a:t>
            </a:r>
            <a:r>
              <a:rPr lang="en-US" sz="2800" b="1" dirty="0">
                <a:solidFill>
                  <a:srgbClr val="FF0000"/>
                </a:solidFill>
              </a:rPr>
              <a:t> de </a:t>
            </a:r>
            <a:r>
              <a:rPr lang="en-US" sz="2800" b="1" dirty="0" err="1">
                <a:solidFill>
                  <a:srgbClr val="FF0000"/>
                </a:solidFill>
              </a:rPr>
              <a:t>fondos</a:t>
            </a:r>
            <a:endParaRPr lang="cs-CZ" sz="28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31852" y="918560"/>
            <a:ext cx="7536873" cy="1421928"/>
          </a:xfrm>
        </p:spPr>
        <p:txBody>
          <a:bodyPr>
            <a:normAutofit fontScale="55000" lnSpcReduction="20000"/>
          </a:bodyPr>
          <a:lstStyle/>
          <a:p>
            <a:pPr marL="0" indent="0" algn="just">
              <a:lnSpc>
                <a:spcPct val="120000"/>
              </a:lnSpc>
              <a:buNone/>
            </a:pPr>
            <a:r>
              <a:rPr lang="es-ES" sz="2900" dirty="0">
                <a:solidFill>
                  <a:srgbClr val="000000"/>
                </a:solidFill>
                <a:latin typeface="Calibri" panose="020F0502020204030204" pitchFamily="34" charset="0"/>
              </a:rPr>
              <a:t>La financiación es esencial para poner en marcha el proyecto y </a:t>
            </a:r>
            <a:r>
              <a:rPr lang="es-ES" sz="2900" b="1" dirty="0">
                <a:solidFill>
                  <a:srgbClr val="000000"/>
                </a:solidFill>
                <a:latin typeface="Calibri" panose="020F0502020204030204" pitchFamily="34" charset="0"/>
              </a:rPr>
              <a:t>poner en marcha todos los recursos</a:t>
            </a:r>
            <a:r>
              <a:rPr lang="es-ES" sz="2900" dirty="0">
                <a:solidFill>
                  <a:srgbClr val="000000"/>
                </a:solidFill>
                <a:latin typeface="Calibri" panose="020F0502020204030204" pitchFamily="34" charset="0"/>
              </a:rPr>
              <a:t>. Existen </a:t>
            </a:r>
            <a:r>
              <a:rPr lang="es-ES" sz="2900" b="1" dirty="0">
                <a:solidFill>
                  <a:srgbClr val="000000"/>
                </a:solidFill>
                <a:latin typeface="Calibri" panose="020F0502020204030204" pitchFamily="34" charset="0"/>
              </a:rPr>
              <a:t>diferentes fuentes potenciales de financiación</a:t>
            </a:r>
            <a:r>
              <a:rPr lang="es-ES" sz="2900" dirty="0">
                <a:solidFill>
                  <a:srgbClr val="000000"/>
                </a:solidFill>
                <a:latin typeface="Calibri" panose="020F0502020204030204" pitchFamily="34" charset="0"/>
              </a:rPr>
              <a:t>, según el objetivo y el tema del proyecto. Hay </a:t>
            </a:r>
            <a:r>
              <a:rPr lang="es-ES" sz="2900" b="1" dirty="0">
                <a:solidFill>
                  <a:srgbClr val="000000"/>
                </a:solidFill>
                <a:latin typeface="Calibri" panose="020F0502020204030204" pitchFamily="34" charset="0"/>
              </a:rPr>
              <a:t>subvenciones, licitaciones, patrocinios, donaciones, asociaciones entre la comunidad y las empresas e incluso la organización internacional Rotary</a:t>
            </a:r>
            <a:r>
              <a:rPr lang="es-ES" sz="2900" dirty="0">
                <a:solidFill>
                  <a:srgbClr val="000000"/>
                </a:solidFill>
                <a:latin typeface="Calibri" panose="020F0502020204030204" pitchFamily="34" charset="0"/>
              </a:rPr>
              <a:t>, </a:t>
            </a:r>
            <a:r>
              <a:rPr lang="es-ES" sz="2900" b="1" dirty="0">
                <a:solidFill>
                  <a:srgbClr val="000000"/>
                </a:solidFill>
                <a:latin typeface="Calibri" panose="020F0502020204030204" pitchFamily="34" charset="0"/>
              </a:rPr>
              <a:t>campañas de crowdfunding o los eventos locales de recaudación de fondos</a:t>
            </a:r>
            <a:r>
              <a:rPr lang="es-ES" sz="2900" dirty="0">
                <a:solidFill>
                  <a:srgbClr val="000000"/>
                </a:solidFill>
                <a:latin typeface="Calibri" panose="020F0502020204030204" pitchFamily="34" charset="0"/>
              </a:rPr>
              <a:t>. </a:t>
            </a:r>
            <a:endParaRPr lang="en-US" sz="2900" dirty="0">
              <a:solidFill>
                <a:srgbClr val="000000"/>
              </a:solidFill>
              <a:latin typeface="Calibri" panose="020F0502020204030204" pitchFamily="34" charset="0"/>
            </a:endParaRPr>
          </a:p>
          <a:p>
            <a:pPr marL="0" indent="0">
              <a:buNone/>
            </a:pPr>
            <a:endParaRPr lang="cs-CZ" dirty="0"/>
          </a:p>
        </p:txBody>
      </p:sp>
      <p:sp>
        <p:nvSpPr>
          <p:cNvPr id="6" name="Nadpis 3">
            <a:extLst>
              <a:ext uri="{FF2B5EF4-FFF2-40B4-BE49-F238E27FC236}">
                <a16:creationId xmlns:a16="http://schemas.microsoft.com/office/drawing/2014/main" id="{F7770A2E-9EC9-3514-6404-374326FBEDAE}"/>
              </a:ext>
            </a:extLst>
          </p:cNvPr>
          <p:cNvSpPr txBox="1">
            <a:spLocks/>
          </p:cNvSpPr>
          <p:nvPr/>
        </p:nvSpPr>
        <p:spPr>
          <a:xfrm>
            <a:off x="246501" y="2784795"/>
            <a:ext cx="3454400" cy="10667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800" b="1" dirty="0">
                <a:solidFill>
                  <a:srgbClr val="FF0000"/>
                </a:solidFill>
              </a:rPr>
              <a:t>Análisis de recursos de subvenciones</a:t>
            </a:r>
            <a:endParaRPr lang="cs-CZ" sz="2800" b="1" dirty="0">
              <a:solidFill>
                <a:srgbClr val="FF0000"/>
              </a:solidFill>
            </a:endParaRPr>
          </a:p>
        </p:txBody>
      </p:sp>
      <p:sp>
        <p:nvSpPr>
          <p:cNvPr id="7" name="TextBox 6">
            <a:extLst>
              <a:ext uri="{FF2B5EF4-FFF2-40B4-BE49-F238E27FC236}">
                <a16:creationId xmlns:a16="http://schemas.microsoft.com/office/drawing/2014/main" id="{671DC951-D71D-B68E-9AD1-396921644934}"/>
              </a:ext>
            </a:extLst>
          </p:cNvPr>
          <p:cNvSpPr txBox="1"/>
          <p:nvPr/>
        </p:nvSpPr>
        <p:spPr>
          <a:xfrm>
            <a:off x="4331852" y="2480043"/>
            <a:ext cx="7536873" cy="1815882"/>
          </a:xfrm>
          <a:prstGeom prst="rect">
            <a:avLst/>
          </a:prstGeom>
          <a:noFill/>
        </p:spPr>
        <p:txBody>
          <a:bodyPr wrap="square">
            <a:spAutoFit/>
          </a:bodyPr>
          <a:lstStyle/>
          <a:p>
            <a:pPr marL="0" marR="0" lvl="0" indent="0" algn="just" defTabSz="914400" rtl="0" eaLnBrk="1" fontAlgn="auto" latinLnBrk="0" hangingPunct="1">
              <a:spcBef>
                <a:spcPts val="1000"/>
              </a:spcBef>
              <a:spcAft>
                <a:spcPts val="0"/>
              </a:spcAft>
              <a:buClrTx/>
              <a:buSzTx/>
              <a:buFont typeface="Arial" panose="020B0604020202020204" pitchFamily="34" charset="0"/>
              <a:buNone/>
              <a:tabLst/>
              <a:defRPr/>
            </a:pPr>
            <a:r>
              <a:rPr lang="es-ES" sz="1600" b="1" dirty="0">
                <a:solidFill>
                  <a:srgbClr val="000000"/>
                </a:solidFill>
                <a:latin typeface="Calibri" panose="020F0502020204030204" pitchFamily="34" charset="0"/>
              </a:rPr>
              <a:t>La visión basada en los recursos (</a:t>
            </a:r>
            <a:r>
              <a:rPr lang="es-ES" sz="1600" b="1" dirty="0" err="1">
                <a:solidFill>
                  <a:srgbClr val="000000"/>
                </a:solidFill>
                <a:latin typeface="Calibri" panose="020F0502020204030204" pitchFamily="34" charset="0"/>
              </a:rPr>
              <a:t>Resource</a:t>
            </a:r>
            <a:r>
              <a:rPr lang="es-ES" sz="1600" b="1" dirty="0">
                <a:solidFill>
                  <a:srgbClr val="000000"/>
                </a:solidFill>
                <a:latin typeface="Calibri" panose="020F0502020204030204" pitchFamily="34" charset="0"/>
              </a:rPr>
              <a:t> </a:t>
            </a:r>
            <a:r>
              <a:rPr lang="es-ES" sz="1600" b="1" dirty="0" err="1">
                <a:solidFill>
                  <a:srgbClr val="000000"/>
                </a:solidFill>
                <a:latin typeface="Calibri" panose="020F0502020204030204" pitchFamily="34" charset="0"/>
              </a:rPr>
              <a:t>Based</a:t>
            </a:r>
            <a:r>
              <a:rPr lang="es-ES" sz="1600" b="1" dirty="0">
                <a:solidFill>
                  <a:srgbClr val="000000"/>
                </a:solidFill>
                <a:latin typeface="Calibri" panose="020F0502020204030204" pitchFamily="34" charset="0"/>
              </a:rPr>
              <a:t> View, RBV</a:t>
            </a:r>
            <a:r>
              <a:rPr lang="es-ES" sz="1600" dirty="0">
                <a:solidFill>
                  <a:srgbClr val="000000"/>
                </a:solidFill>
                <a:latin typeface="Calibri" panose="020F0502020204030204" pitchFamily="34" charset="0"/>
              </a:rPr>
              <a:t>) es un marco de gestión utilizado para </a:t>
            </a:r>
            <a:r>
              <a:rPr lang="es-ES" sz="1600" b="1" dirty="0">
                <a:solidFill>
                  <a:srgbClr val="000000"/>
                </a:solidFill>
                <a:latin typeface="Calibri" panose="020F0502020204030204" pitchFamily="34" charset="0"/>
              </a:rPr>
              <a:t>determinar los recursos estratégicos</a:t>
            </a:r>
            <a:r>
              <a:rPr lang="es-ES" sz="1600" dirty="0">
                <a:solidFill>
                  <a:srgbClr val="000000"/>
                </a:solidFill>
                <a:latin typeface="Calibri" panose="020F0502020204030204" pitchFamily="34" charset="0"/>
              </a:rPr>
              <a:t> que una empresa puede explotar para lograr una ventaja competitiva sostenible. Uno de los modelos más comunes para la aplicación de la RBV en las organizaciones es el propuesto por Grant, </a:t>
            </a:r>
            <a:r>
              <a:rPr lang="es-ES" sz="1600" b="1" dirty="0">
                <a:solidFill>
                  <a:srgbClr val="000000"/>
                </a:solidFill>
                <a:latin typeface="Calibri" panose="020F0502020204030204" pitchFamily="34" charset="0"/>
              </a:rPr>
              <a:t>un plan de acción </a:t>
            </a:r>
            <a:r>
              <a:rPr lang="es-ES" sz="1600" dirty="0">
                <a:solidFill>
                  <a:srgbClr val="000000"/>
                </a:solidFill>
                <a:latin typeface="Calibri" panose="020F0502020204030204" pitchFamily="34" charset="0"/>
              </a:rPr>
              <a:t>para que los directivos </a:t>
            </a:r>
            <a:r>
              <a:rPr lang="es-ES" sz="1600" b="1" dirty="0">
                <a:solidFill>
                  <a:srgbClr val="000000"/>
                </a:solidFill>
                <a:latin typeface="Calibri" panose="020F0502020204030204" pitchFamily="34" charset="0"/>
              </a:rPr>
              <a:t>identifiquen</a:t>
            </a:r>
            <a:r>
              <a:rPr lang="es-ES" sz="1600" dirty="0">
                <a:solidFill>
                  <a:srgbClr val="000000"/>
                </a:solidFill>
                <a:latin typeface="Calibri" panose="020F0502020204030204" pitchFamily="34" charset="0"/>
              </a:rPr>
              <a:t> sus recursos, a continuación, </a:t>
            </a:r>
            <a:r>
              <a:rPr lang="es-ES" sz="1600" b="1" dirty="0">
                <a:solidFill>
                  <a:srgbClr val="000000"/>
                </a:solidFill>
                <a:latin typeface="Calibri" panose="020F0502020204030204" pitchFamily="34" charset="0"/>
              </a:rPr>
              <a:t>identifiquen las capacidades, valoren la ventaja competitiva </a:t>
            </a:r>
            <a:r>
              <a:rPr lang="es-ES" sz="1600" dirty="0">
                <a:solidFill>
                  <a:srgbClr val="000000"/>
                </a:solidFill>
                <a:latin typeface="Calibri" panose="020F0502020204030204" pitchFamily="34" charset="0"/>
              </a:rPr>
              <a:t>y, por último, utilicen la estrategia aplicable que </a:t>
            </a:r>
            <a:r>
              <a:rPr lang="es-ES" sz="1600" b="1" dirty="0">
                <a:solidFill>
                  <a:srgbClr val="000000"/>
                </a:solidFill>
                <a:latin typeface="Calibri" panose="020F0502020204030204" pitchFamily="34" charset="0"/>
              </a:rPr>
              <a:t>mejor explote</a:t>
            </a:r>
            <a:r>
              <a:rPr lang="es-ES" sz="1600" dirty="0">
                <a:solidFill>
                  <a:srgbClr val="000000"/>
                </a:solidFill>
                <a:latin typeface="Calibri" panose="020F0502020204030204" pitchFamily="34" charset="0"/>
              </a:rPr>
              <a:t> estos recursos y capacidades. </a:t>
            </a:r>
            <a:endParaRPr lang="cs-CZ" sz="1600" dirty="0">
              <a:solidFill>
                <a:srgbClr val="000000"/>
              </a:solidFill>
              <a:latin typeface="Calibri" panose="020F0502020204030204" pitchFamily="34" charset="0"/>
            </a:endParaRPr>
          </a:p>
        </p:txBody>
      </p:sp>
      <p:sp>
        <p:nvSpPr>
          <p:cNvPr id="8" name="Nadpis 3">
            <a:extLst>
              <a:ext uri="{FF2B5EF4-FFF2-40B4-BE49-F238E27FC236}">
                <a16:creationId xmlns:a16="http://schemas.microsoft.com/office/drawing/2014/main" id="{07A4CFC7-B9AF-6CE9-4CF3-8D2DC1D9A330}"/>
              </a:ext>
            </a:extLst>
          </p:cNvPr>
          <p:cNvSpPr txBox="1">
            <a:spLocks/>
          </p:cNvSpPr>
          <p:nvPr/>
        </p:nvSpPr>
        <p:spPr>
          <a:xfrm>
            <a:off x="163373" y="4839782"/>
            <a:ext cx="3411100" cy="8266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err="1">
                <a:solidFill>
                  <a:srgbClr val="FF0000"/>
                </a:solidFill>
              </a:rPr>
              <a:t>Contratación</a:t>
            </a:r>
            <a:r>
              <a:rPr lang="en-US" sz="2800" b="1" dirty="0">
                <a:solidFill>
                  <a:srgbClr val="FF0000"/>
                </a:solidFill>
              </a:rPr>
              <a:t> </a:t>
            </a:r>
            <a:r>
              <a:rPr lang="en-US" sz="2800" b="1" dirty="0" err="1">
                <a:solidFill>
                  <a:srgbClr val="FF0000"/>
                </a:solidFill>
              </a:rPr>
              <a:t>pública</a:t>
            </a:r>
            <a:r>
              <a:rPr lang="en-US" sz="2800" b="1" dirty="0">
                <a:solidFill>
                  <a:srgbClr val="FF0000"/>
                </a:solidFill>
              </a:rPr>
              <a:t> </a:t>
            </a:r>
            <a:endParaRPr lang="cs-CZ" sz="2800" b="1" dirty="0">
              <a:solidFill>
                <a:srgbClr val="FF0000"/>
              </a:solidFill>
            </a:endParaRPr>
          </a:p>
        </p:txBody>
      </p:sp>
      <p:sp>
        <p:nvSpPr>
          <p:cNvPr id="9" name="TextBox 8">
            <a:extLst>
              <a:ext uri="{FF2B5EF4-FFF2-40B4-BE49-F238E27FC236}">
                <a16:creationId xmlns:a16="http://schemas.microsoft.com/office/drawing/2014/main" id="{F5EE5ABE-E9B3-8322-6DB6-43109309266C}"/>
              </a:ext>
            </a:extLst>
          </p:cNvPr>
          <p:cNvSpPr txBox="1"/>
          <p:nvPr/>
        </p:nvSpPr>
        <p:spPr>
          <a:xfrm>
            <a:off x="4331854" y="4542146"/>
            <a:ext cx="7536873" cy="1421928"/>
          </a:xfrm>
          <a:prstGeom prst="rect">
            <a:avLst/>
          </a:prstGeom>
          <a:noFill/>
        </p:spPr>
        <p:txBody>
          <a:bodyPr wrap="square">
            <a:spAutoFit/>
          </a:bodyPr>
          <a:lstStyle/>
          <a:p>
            <a:pPr algn="just">
              <a:lnSpc>
                <a:spcPct val="90000"/>
              </a:lnSpc>
              <a:spcBef>
                <a:spcPts val="1000"/>
              </a:spcBef>
              <a:defRPr/>
            </a:pPr>
            <a:r>
              <a:rPr lang="es-ES" sz="1600" dirty="0">
                <a:solidFill>
                  <a:srgbClr val="000000"/>
                </a:solidFill>
                <a:latin typeface="Calibri" panose="020F0502020204030204" pitchFamily="34" charset="0"/>
              </a:rPr>
              <a:t>La contratación pública se refiere al proceso por el que las </a:t>
            </a:r>
            <a:r>
              <a:rPr lang="es-ES" sz="1600" b="1" dirty="0">
                <a:solidFill>
                  <a:srgbClr val="000000"/>
                </a:solidFill>
                <a:latin typeface="Calibri" panose="020F0502020204030204" pitchFamily="34" charset="0"/>
              </a:rPr>
              <a:t>administraciones públicas</a:t>
            </a:r>
            <a:r>
              <a:rPr lang="es-ES" sz="1600" dirty="0">
                <a:solidFill>
                  <a:srgbClr val="000000"/>
                </a:solidFill>
                <a:latin typeface="Calibri" panose="020F0502020204030204" pitchFamily="34" charset="0"/>
              </a:rPr>
              <a:t>, como los departamentos gubernamentales o las autoridades locales, </a:t>
            </a:r>
            <a:r>
              <a:rPr lang="es-ES" sz="1600" b="1" dirty="0">
                <a:solidFill>
                  <a:srgbClr val="000000"/>
                </a:solidFill>
                <a:latin typeface="Calibri" panose="020F0502020204030204" pitchFamily="34" charset="0"/>
              </a:rPr>
              <a:t>compran trabajos, bienes o servicios a las empresas</a:t>
            </a:r>
            <a:r>
              <a:rPr lang="es-ES" sz="1600" dirty="0">
                <a:solidFill>
                  <a:srgbClr val="000000"/>
                </a:solidFill>
                <a:latin typeface="Calibri" panose="020F0502020204030204" pitchFamily="34" charset="0"/>
              </a:rPr>
              <a:t>. </a:t>
            </a:r>
            <a:r>
              <a:rPr lang="es-ES" sz="1600" dirty="0">
                <a:solidFill>
                  <a:srgbClr val="0D0D0D"/>
                </a:solidFill>
                <a:latin typeface="Calibri" panose="020F0502020204030204" pitchFamily="34" charset="0"/>
              </a:rPr>
              <a:t>Por lo general, todos los contratos de valor medio y superior deben adjudicarse mediante procedimientos competitivos (licitaciones), aunque existen exclusiones y excepciones, como la compra de bienes inmuebles, los casos de extrema urgencia o las situaciones en las que sólo hay un proveedor posible.</a:t>
            </a:r>
          </a:p>
        </p:txBody>
      </p:sp>
    </p:spTree>
    <p:extLst>
      <p:ext uri="{BB962C8B-B14F-4D97-AF65-F5344CB8AC3E}">
        <p14:creationId xmlns:p14="http://schemas.microsoft.com/office/powerpoint/2010/main" val="308801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808185"/>
            <a:ext cx="3078759" cy="1325563"/>
          </a:xfrm>
        </p:spPr>
        <p:txBody>
          <a:bodyPr>
            <a:normAutofit fontScale="90000"/>
          </a:bodyPr>
          <a:lstStyle/>
          <a:p>
            <a:r>
              <a:rPr lang="en-US" sz="3600" b="1" dirty="0">
                <a:solidFill>
                  <a:srgbClr val="FF0000"/>
                </a:solidFill>
              </a:rPr>
              <a:t>Acta de </a:t>
            </a:r>
            <a:r>
              <a:rPr lang="en-US" sz="3600" b="1" dirty="0" err="1">
                <a:solidFill>
                  <a:srgbClr val="FF0000"/>
                </a:solidFill>
              </a:rPr>
              <a:t>constitución</a:t>
            </a:r>
            <a:r>
              <a:rPr lang="en-US" sz="3600" b="1" dirty="0">
                <a:solidFill>
                  <a:srgbClr val="FF0000"/>
                </a:solidFill>
              </a:rPr>
              <a:t> del </a:t>
            </a:r>
            <a:r>
              <a:rPr lang="en-US" sz="3600" b="1" dirty="0" err="1">
                <a:solidFill>
                  <a:srgbClr val="FF0000"/>
                </a:solidFill>
              </a:rPr>
              <a:t>proyecto</a:t>
            </a:r>
            <a:r>
              <a:rPr lang="en-US" sz="3600" b="1" dirty="0">
                <a:solidFill>
                  <a:srgbClr val="FF0000"/>
                </a:solidFill>
              </a:rPr>
              <a:t> </a:t>
            </a:r>
            <a:endParaRPr lang="cs-CZ" sz="3600" b="1" dirty="0">
              <a:solidFill>
                <a:srgbClr val="FF0000"/>
              </a:solidFill>
            </a:endParaRPr>
          </a:p>
        </p:txBody>
      </p:sp>
      <p:sp>
        <p:nvSpPr>
          <p:cNvPr id="7" name="TextBox 6">
            <a:extLst>
              <a:ext uri="{FF2B5EF4-FFF2-40B4-BE49-F238E27FC236}">
                <a16:creationId xmlns:a16="http://schemas.microsoft.com/office/drawing/2014/main" id="{EB96B671-F064-9D99-8912-C6D0A5A98FFF}"/>
              </a:ext>
            </a:extLst>
          </p:cNvPr>
          <p:cNvSpPr txBox="1"/>
          <p:nvPr/>
        </p:nvSpPr>
        <p:spPr>
          <a:xfrm>
            <a:off x="4412843" y="620539"/>
            <a:ext cx="7594599" cy="5616922"/>
          </a:xfrm>
          <a:prstGeom prst="rect">
            <a:avLst/>
          </a:prstGeom>
          <a:noFill/>
        </p:spPr>
        <p:txBody>
          <a:bodyPr wrap="square">
            <a:spAutoFit/>
          </a:bodyPr>
          <a:lstStyle/>
          <a:p>
            <a:pPr algn="just"/>
            <a:r>
              <a:rPr lang="es-ES" sz="1400" dirty="0">
                <a:solidFill>
                  <a:srgbClr val="000000"/>
                </a:solidFill>
                <a:latin typeface="Calibri" panose="020F0502020204030204" pitchFamily="34" charset="0"/>
              </a:rPr>
              <a:t>El Estatuto/acta de constitución del proyecto se ocupa de </a:t>
            </a:r>
            <a:r>
              <a:rPr lang="es-ES" sz="1400" b="1" dirty="0">
                <a:solidFill>
                  <a:srgbClr val="000000"/>
                </a:solidFill>
                <a:latin typeface="Calibri" panose="020F0502020204030204" pitchFamily="34" charset="0"/>
              </a:rPr>
              <a:t>documentar</a:t>
            </a:r>
            <a:r>
              <a:rPr lang="es-ES" sz="1400" dirty="0">
                <a:solidFill>
                  <a:srgbClr val="000000"/>
                </a:solidFill>
                <a:latin typeface="Calibri" panose="020F0502020204030204" pitchFamily="34" charset="0"/>
              </a:rPr>
              <a:t> las necesidades de la empresa, la justificación del proyecto, los requisitos del proyecto y los resultados que se pretenden satisfacer. Puede utilizarse como </a:t>
            </a:r>
            <a:r>
              <a:rPr lang="es-ES" sz="1400" b="1" dirty="0">
                <a:solidFill>
                  <a:srgbClr val="000000"/>
                </a:solidFill>
                <a:latin typeface="Calibri" panose="020F0502020204030204" pitchFamily="34" charset="0"/>
              </a:rPr>
              <a:t>punto de referencia</a:t>
            </a:r>
            <a:r>
              <a:rPr lang="es-ES" sz="1400" dirty="0">
                <a:solidFill>
                  <a:srgbClr val="000000"/>
                </a:solidFill>
                <a:latin typeface="Calibri" panose="020F0502020204030204" pitchFamily="34" charset="0"/>
              </a:rPr>
              <a:t> para las metas del proyecto a través de sus objetivos. De acuerdo con el PMBOK (PMI, 2017) el Estatuto/acta de constitución del proyecto debe abordar, la siguiente información:</a:t>
            </a:r>
            <a:endParaRPr lang="en-US" sz="1400" b="0" i="0" u="none" strike="noStrike" baseline="0" dirty="0">
              <a:solidFill>
                <a:srgbClr val="000000"/>
              </a:solidFill>
              <a:latin typeface="Calibri" panose="020F0502020204030204" pitchFamily="34" charset="0"/>
            </a:endParaRPr>
          </a:p>
          <a:p>
            <a:pPr marL="171450" indent="-171450" algn="just">
              <a:spcBef>
                <a:spcPts val="600"/>
              </a:spcBef>
              <a:buFont typeface="Arial" panose="020B0604020202020204" pitchFamily="34" charset="0"/>
              <a:buChar char="•"/>
            </a:pPr>
            <a:r>
              <a:rPr lang="en-US" sz="1400" dirty="0" err="1">
                <a:solidFill>
                  <a:srgbClr val="000000"/>
                </a:solidFill>
              </a:rPr>
              <a:t>Objetivo</a:t>
            </a:r>
            <a:r>
              <a:rPr lang="en-US" sz="1400" dirty="0">
                <a:solidFill>
                  <a:srgbClr val="000000"/>
                </a:solidFill>
              </a:rPr>
              <a:t> y/o </a:t>
            </a:r>
            <a:r>
              <a:rPr lang="en-US" sz="1400" dirty="0" err="1">
                <a:solidFill>
                  <a:srgbClr val="000000"/>
                </a:solidFill>
              </a:rPr>
              <a:t>justificación</a:t>
            </a:r>
            <a:r>
              <a:rPr lang="en-US" sz="1400" dirty="0">
                <a:solidFill>
                  <a:srgbClr val="000000"/>
                </a:solidFill>
              </a:rPr>
              <a:t> del </a:t>
            </a:r>
            <a:r>
              <a:rPr lang="en-US" sz="1400" dirty="0" err="1">
                <a:solidFill>
                  <a:srgbClr val="000000"/>
                </a:solidFill>
              </a:rPr>
              <a:t>proyecto</a:t>
            </a:r>
            <a:r>
              <a:rPr lang="en-US" sz="1400" dirty="0">
                <a:solidFill>
                  <a:srgbClr val="000000"/>
                </a:solidFill>
              </a:rPr>
              <a:t>.</a:t>
            </a:r>
          </a:p>
          <a:p>
            <a:pPr marL="171450" indent="-171450" algn="just">
              <a:spcBef>
                <a:spcPts val="600"/>
              </a:spcBef>
              <a:buFont typeface="Arial" panose="020B0604020202020204" pitchFamily="34" charset="0"/>
              <a:buChar char="•"/>
            </a:pPr>
            <a:r>
              <a:rPr lang="en-US" sz="1400" dirty="0" err="1">
                <a:solidFill>
                  <a:srgbClr val="000000"/>
                </a:solidFill>
              </a:rPr>
              <a:t>Objetivos</a:t>
            </a:r>
            <a:r>
              <a:rPr lang="en-US" sz="1400" dirty="0">
                <a:solidFill>
                  <a:srgbClr val="000000"/>
                </a:solidFill>
              </a:rPr>
              <a:t> del </a:t>
            </a:r>
            <a:r>
              <a:rPr lang="en-US" sz="1400" dirty="0" err="1">
                <a:solidFill>
                  <a:srgbClr val="000000"/>
                </a:solidFill>
              </a:rPr>
              <a:t>proyecto</a:t>
            </a:r>
            <a:r>
              <a:rPr lang="en-US" sz="1400" dirty="0">
                <a:solidFill>
                  <a:srgbClr val="000000"/>
                </a:solidFill>
              </a:rPr>
              <a:t> </a:t>
            </a:r>
            <a:r>
              <a:rPr lang="en-US" sz="1400" dirty="0" err="1">
                <a:solidFill>
                  <a:srgbClr val="000000"/>
                </a:solidFill>
              </a:rPr>
              <a:t>medibles</a:t>
            </a:r>
            <a:r>
              <a:rPr lang="en-US" sz="1400" dirty="0">
                <a:solidFill>
                  <a:srgbClr val="000000"/>
                </a:solidFill>
              </a:rPr>
              <a:t> y </a:t>
            </a:r>
            <a:r>
              <a:rPr lang="en-US" sz="1400" dirty="0" err="1">
                <a:solidFill>
                  <a:srgbClr val="000000"/>
                </a:solidFill>
              </a:rPr>
              <a:t>criterios</a:t>
            </a:r>
            <a:r>
              <a:rPr lang="en-US" sz="1400" dirty="0">
                <a:solidFill>
                  <a:srgbClr val="000000"/>
                </a:solidFill>
              </a:rPr>
              <a:t> de </a:t>
            </a:r>
            <a:r>
              <a:rPr lang="en-US" sz="1400" dirty="0" err="1">
                <a:solidFill>
                  <a:srgbClr val="000000"/>
                </a:solidFill>
              </a:rPr>
              <a:t>éxito</a:t>
            </a:r>
            <a:r>
              <a:rPr lang="en-US" sz="1400" dirty="0">
                <a:solidFill>
                  <a:srgbClr val="000000"/>
                </a:solidFill>
              </a:rPr>
              <a:t> </a:t>
            </a:r>
            <a:r>
              <a:rPr lang="en-US" sz="1400" dirty="0" err="1">
                <a:solidFill>
                  <a:srgbClr val="000000"/>
                </a:solidFill>
              </a:rPr>
              <a:t>relacionados</a:t>
            </a:r>
            <a:r>
              <a:rPr lang="en-US" sz="1400" dirty="0">
                <a:solidFill>
                  <a:srgbClr val="000000"/>
                </a:solidFill>
              </a:rPr>
              <a:t> (ROI, Return On Investment).</a:t>
            </a:r>
          </a:p>
          <a:p>
            <a:pPr marL="171450" indent="-171450" algn="just">
              <a:spcBef>
                <a:spcPts val="600"/>
              </a:spcBef>
              <a:buFont typeface="Arial" panose="020B0604020202020204" pitchFamily="34" charset="0"/>
              <a:buChar char="•"/>
            </a:pPr>
            <a:r>
              <a:rPr lang="en-US" sz="1400" b="1" dirty="0" err="1">
                <a:solidFill>
                  <a:srgbClr val="000000"/>
                </a:solidFill>
              </a:rPr>
              <a:t>Requisitos</a:t>
            </a:r>
            <a:r>
              <a:rPr lang="en-US" sz="1400" b="1" dirty="0">
                <a:solidFill>
                  <a:srgbClr val="000000"/>
                </a:solidFill>
              </a:rPr>
              <a:t> de alto </a:t>
            </a:r>
            <a:r>
              <a:rPr lang="en-US" sz="1400" b="1" dirty="0" err="1">
                <a:solidFill>
                  <a:srgbClr val="000000"/>
                </a:solidFill>
              </a:rPr>
              <a:t>nivel</a:t>
            </a:r>
            <a:r>
              <a:rPr lang="en-US" sz="1400" b="1" dirty="0">
                <a:solidFill>
                  <a:srgbClr val="000000"/>
                </a:solidFill>
              </a:rPr>
              <a:t> </a:t>
            </a:r>
            <a:r>
              <a:rPr lang="en-US" sz="1400" dirty="0">
                <a:solidFill>
                  <a:srgbClr val="000000"/>
                </a:solidFill>
              </a:rPr>
              <a:t>que </a:t>
            </a:r>
            <a:r>
              <a:rPr lang="en-US" sz="1400" dirty="0" err="1">
                <a:solidFill>
                  <a:srgbClr val="000000"/>
                </a:solidFill>
              </a:rPr>
              <a:t>el</a:t>
            </a:r>
            <a:r>
              <a:rPr lang="en-US" sz="1400" dirty="0">
                <a:solidFill>
                  <a:srgbClr val="000000"/>
                </a:solidFill>
              </a:rPr>
              <a:t> </a:t>
            </a:r>
            <a:r>
              <a:rPr lang="en-US" sz="1400" dirty="0" err="1">
                <a:solidFill>
                  <a:srgbClr val="000000"/>
                </a:solidFill>
              </a:rPr>
              <a:t>proyecto</a:t>
            </a:r>
            <a:r>
              <a:rPr lang="en-US" sz="1400" dirty="0">
                <a:solidFill>
                  <a:srgbClr val="000000"/>
                </a:solidFill>
              </a:rPr>
              <a:t> </a:t>
            </a:r>
            <a:r>
              <a:rPr lang="en-US" sz="1400" dirty="0" err="1">
                <a:solidFill>
                  <a:srgbClr val="000000"/>
                </a:solidFill>
              </a:rPr>
              <a:t>debe</a:t>
            </a:r>
            <a:r>
              <a:rPr lang="en-US" sz="1400" dirty="0">
                <a:solidFill>
                  <a:srgbClr val="000000"/>
                </a:solidFill>
              </a:rPr>
              <a:t> </a:t>
            </a:r>
            <a:r>
              <a:rPr lang="en-US" sz="1400" dirty="0" err="1">
                <a:solidFill>
                  <a:srgbClr val="000000"/>
                </a:solidFill>
              </a:rPr>
              <a:t>abordar</a:t>
            </a:r>
            <a:r>
              <a:rPr lang="en-US" sz="1400" dirty="0">
                <a:solidFill>
                  <a:srgbClr val="000000"/>
                </a:solidFill>
              </a:rPr>
              <a:t> (</a:t>
            </a:r>
            <a:r>
              <a:rPr lang="en-US" sz="1400" dirty="0" err="1">
                <a:solidFill>
                  <a:srgbClr val="000000"/>
                </a:solidFill>
              </a:rPr>
              <a:t>objetivos</a:t>
            </a:r>
            <a:r>
              <a:rPr lang="en-US" sz="1400" dirty="0">
                <a:solidFill>
                  <a:srgbClr val="000000"/>
                </a:solidFill>
              </a:rPr>
              <a:t>).</a:t>
            </a:r>
          </a:p>
          <a:p>
            <a:pPr marL="171450" indent="-171450" algn="just">
              <a:spcBef>
                <a:spcPts val="600"/>
              </a:spcBef>
              <a:buFont typeface="Arial" panose="020B0604020202020204" pitchFamily="34" charset="0"/>
              <a:buChar char="•"/>
            </a:pPr>
            <a:r>
              <a:rPr lang="es-ES" sz="1400" dirty="0">
                <a:solidFill>
                  <a:srgbClr val="000000"/>
                </a:solidFill>
              </a:rPr>
              <a:t>Supuestos y limitaciones organizativas, ambientales y externas.</a:t>
            </a:r>
          </a:p>
          <a:p>
            <a:pPr marL="171450" indent="-171450" algn="just">
              <a:spcBef>
                <a:spcPts val="600"/>
              </a:spcBef>
              <a:buFont typeface="Arial" panose="020B0604020202020204" pitchFamily="34" charset="0"/>
              <a:buChar char="•"/>
            </a:pPr>
            <a:r>
              <a:rPr lang="es-ES" sz="1400" b="1" dirty="0">
                <a:solidFill>
                  <a:srgbClr val="000000"/>
                </a:solidFill>
              </a:rPr>
              <a:t>Descripción y límites del proyecto a alto nivel.</a:t>
            </a:r>
          </a:p>
          <a:p>
            <a:pPr marL="171450" indent="-171450" algn="just">
              <a:spcBef>
                <a:spcPts val="600"/>
              </a:spcBef>
              <a:buFont typeface="Arial" panose="020B0604020202020204" pitchFamily="34" charset="0"/>
              <a:buChar char="•"/>
            </a:pPr>
            <a:r>
              <a:rPr lang="es-ES" sz="1400" b="1" dirty="0">
                <a:solidFill>
                  <a:srgbClr val="000000"/>
                </a:solidFill>
              </a:rPr>
              <a:t>Riesgos de alto nivel</a:t>
            </a:r>
            <a:r>
              <a:rPr lang="es-ES" sz="1400" dirty="0">
                <a:solidFill>
                  <a:srgbClr val="000000"/>
                </a:solidFill>
              </a:rPr>
              <a:t>.</a:t>
            </a:r>
          </a:p>
          <a:p>
            <a:pPr marL="171450" indent="-171450" algn="just">
              <a:spcBef>
                <a:spcPts val="600"/>
              </a:spcBef>
              <a:buFont typeface="Arial" panose="020B0604020202020204" pitchFamily="34" charset="0"/>
              <a:buChar char="•"/>
            </a:pPr>
            <a:r>
              <a:rPr lang="es-ES" sz="1400" dirty="0">
                <a:solidFill>
                  <a:srgbClr val="000000"/>
                </a:solidFill>
              </a:rPr>
              <a:t>Lista de partes interesadas.</a:t>
            </a:r>
          </a:p>
          <a:p>
            <a:pPr marL="171450" indent="-171450" algn="just">
              <a:spcBef>
                <a:spcPts val="600"/>
              </a:spcBef>
              <a:buFont typeface="Arial" panose="020B0604020202020204" pitchFamily="34" charset="0"/>
              <a:buChar char="•"/>
            </a:pPr>
            <a:r>
              <a:rPr lang="es-ES" sz="1400" dirty="0">
                <a:solidFill>
                  <a:srgbClr val="000000"/>
                </a:solidFill>
              </a:rPr>
              <a:t>Resumen del presupuesto y recursos necesarios.</a:t>
            </a:r>
          </a:p>
          <a:p>
            <a:pPr marL="171450" indent="-171450" algn="just">
              <a:spcBef>
                <a:spcPts val="600"/>
              </a:spcBef>
              <a:buFont typeface="Arial" panose="020B0604020202020204" pitchFamily="34" charset="0"/>
              <a:buChar char="•"/>
            </a:pPr>
            <a:r>
              <a:rPr lang="es-ES" sz="1400" dirty="0">
                <a:solidFill>
                  <a:srgbClr val="000000"/>
                </a:solidFill>
              </a:rPr>
              <a:t>Resumen del calendario de hitos (cronograma).</a:t>
            </a:r>
          </a:p>
          <a:p>
            <a:pPr marL="171450" indent="-171450" algn="just">
              <a:spcBef>
                <a:spcPts val="600"/>
              </a:spcBef>
              <a:buFont typeface="Arial" panose="020B0604020202020204" pitchFamily="34" charset="0"/>
              <a:buChar char="•"/>
            </a:pPr>
            <a:r>
              <a:rPr lang="es-ES" sz="1400" dirty="0">
                <a:solidFill>
                  <a:srgbClr val="000000"/>
                </a:solidFill>
              </a:rPr>
              <a:t>Requisitos para la aprobación del proyecto.</a:t>
            </a:r>
          </a:p>
          <a:p>
            <a:pPr marL="171450" indent="-171450" algn="just">
              <a:spcBef>
                <a:spcPts val="600"/>
              </a:spcBef>
              <a:buFont typeface="Arial" panose="020B0604020202020204" pitchFamily="34" charset="0"/>
              <a:buChar char="•"/>
            </a:pPr>
            <a:r>
              <a:rPr lang="es-ES" sz="1400" dirty="0">
                <a:solidFill>
                  <a:srgbClr val="000000"/>
                </a:solidFill>
              </a:rPr>
              <a:t>Determinación del director del proyecto y su nivel de autoridad, así como de las funciones y responsabilidades del equipo del proyecto.</a:t>
            </a:r>
          </a:p>
          <a:p>
            <a:pPr marL="171450" indent="-171450" algn="just">
              <a:spcBef>
                <a:spcPts val="600"/>
              </a:spcBef>
              <a:buFont typeface="Arial" panose="020B0604020202020204" pitchFamily="34" charset="0"/>
              <a:buChar char="•"/>
            </a:pPr>
            <a:r>
              <a:rPr lang="es-ES" sz="1400" dirty="0">
                <a:solidFill>
                  <a:srgbClr val="000000"/>
                </a:solidFill>
              </a:rPr>
              <a:t>Patrocinador del proyecto. </a:t>
            </a:r>
          </a:p>
          <a:p>
            <a:pPr algn="just">
              <a:spcBef>
                <a:spcPts val="600"/>
              </a:spcBef>
            </a:pPr>
            <a:r>
              <a:rPr lang="es-ES" sz="1400" dirty="0">
                <a:solidFill>
                  <a:srgbClr val="000000"/>
                </a:solidFill>
                <a:latin typeface="Calibri" panose="020F0502020204030204" pitchFamily="34" charset="0"/>
              </a:rPr>
              <a:t>El Estatuto/acta de constitución del proyecto debe </a:t>
            </a:r>
            <a:r>
              <a:rPr lang="es-ES" sz="1400" b="1" dirty="0">
                <a:solidFill>
                  <a:srgbClr val="000000"/>
                </a:solidFill>
                <a:latin typeface="Calibri" panose="020F0502020204030204" pitchFamily="34" charset="0"/>
              </a:rPr>
              <a:t>establecerse desde el principio </a:t>
            </a:r>
            <a:r>
              <a:rPr lang="es-ES" sz="1400" dirty="0">
                <a:solidFill>
                  <a:srgbClr val="000000"/>
                </a:solidFill>
                <a:latin typeface="Calibri" panose="020F0502020204030204" pitchFamily="34" charset="0"/>
              </a:rPr>
              <a:t>del proyecto para garantizar un proceso fluido de ejecución de este y, de hecho, para legitimar el proyecto y al director del mismo. Por ello, debe ser claro, directo y conciso, sin utilizar términos técnicos ni acrónimos.</a:t>
            </a:r>
          </a:p>
        </p:txBody>
      </p:sp>
    </p:spTree>
    <p:extLst>
      <p:ext uri="{BB962C8B-B14F-4D97-AF65-F5344CB8AC3E}">
        <p14:creationId xmlns:p14="http://schemas.microsoft.com/office/powerpoint/2010/main" val="223928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5A02872-5B6C-4CAD-9F0F-C887BEB59555}"/>
              </a:ext>
            </a:extLst>
          </p:cNvPr>
          <p:cNvSpPr>
            <a:spLocks noGrp="1"/>
          </p:cNvSpPr>
          <p:nvPr>
            <p:ph idx="1"/>
          </p:nvPr>
        </p:nvSpPr>
        <p:spPr>
          <a:xfrm>
            <a:off x="3650249" y="2371082"/>
            <a:ext cx="6385874" cy="1622078"/>
          </a:xfrm>
        </p:spPr>
        <p:txBody>
          <a:bodyPr>
            <a:noAutofit/>
          </a:bodyPr>
          <a:lstStyle/>
          <a:p>
            <a:pPr marL="0" indent="0" algn="ctr">
              <a:buNone/>
            </a:pPr>
            <a:r>
              <a:rPr lang="es-ES" sz="5400" dirty="0"/>
              <a:t>GRACIAS POR SU </a:t>
            </a:r>
            <a:r>
              <a:rPr lang="cs-CZ" sz="5400" dirty="0"/>
              <a:t> ATEN</a:t>
            </a:r>
            <a:r>
              <a:rPr lang="es-ES" sz="5400" dirty="0"/>
              <a:t>CIÓ</a:t>
            </a:r>
            <a:r>
              <a:rPr lang="cs-CZ" sz="5400" dirty="0"/>
              <a:t>N</a:t>
            </a:r>
          </a:p>
        </p:txBody>
      </p:sp>
    </p:spTree>
    <p:extLst>
      <p:ext uri="{BB962C8B-B14F-4D97-AF65-F5344CB8AC3E}">
        <p14:creationId xmlns:p14="http://schemas.microsoft.com/office/powerpoint/2010/main" val="34522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681037"/>
            <a:ext cx="10316852" cy="787545"/>
          </a:xfrm>
        </p:spPr>
        <p:txBody>
          <a:bodyPr>
            <a:normAutofit/>
          </a:bodyPr>
          <a:lstStyle/>
          <a:p>
            <a:r>
              <a:rPr lang="en-US" b="1" dirty="0" err="1">
                <a:solidFill>
                  <a:srgbClr val="124591"/>
                </a:solidFill>
              </a:rPr>
              <a:t>Iniciación</a:t>
            </a:r>
            <a:r>
              <a:rPr lang="en-US" b="1" dirty="0">
                <a:solidFill>
                  <a:srgbClr val="124591"/>
                </a:solidFill>
              </a:rPr>
              <a:t> </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720437" y="1468581"/>
            <a:ext cx="10778836" cy="4498109"/>
          </a:xfrm>
        </p:spPr>
        <p:txBody>
          <a:bodyPr>
            <a:normAutofit lnSpcReduction="10000"/>
          </a:bodyPr>
          <a:lstStyle/>
          <a:p>
            <a:pPr marL="0" indent="0" algn="just">
              <a:lnSpc>
                <a:spcPct val="120000"/>
              </a:lnSpc>
              <a:buNone/>
            </a:pPr>
            <a:r>
              <a:rPr lang="cs-CZ" sz="1900" b="1" dirty="0"/>
              <a:t>Descrip</a:t>
            </a:r>
            <a:r>
              <a:rPr lang="es-ES" sz="1900" b="1" dirty="0"/>
              <a:t>c</a:t>
            </a:r>
            <a:r>
              <a:rPr lang="cs-CZ" sz="1900" b="1" dirty="0"/>
              <a:t>i</a:t>
            </a:r>
            <a:r>
              <a:rPr lang="es-ES" sz="1900" b="1" dirty="0" err="1"/>
              <a:t>ó</a:t>
            </a:r>
            <a:r>
              <a:rPr lang="cs-CZ" sz="1900" b="1" dirty="0"/>
              <a:t>n </a:t>
            </a:r>
            <a:r>
              <a:rPr lang="es-ES" sz="1900" b="1" dirty="0"/>
              <a:t>de la etapa</a:t>
            </a:r>
            <a:endParaRPr lang="cs-CZ" sz="1900" b="1" dirty="0"/>
          </a:p>
          <a:p>
            <a:pPr algn="just">
              <a:lnSpc>
                <a:spcPct val="120000"/>
              </a:lnSpc>
            </a:pPr>
            <a:r>
              <a:rPr lang="en-US" sz="1900" b="0" i="0" u="none" strike="noStrike" baseline="0" dirty="0" err="1">
                <a:solidFill>
                  <a:srgbClr val="000000"/>
                </a:solidFill>
              </a:rPr>
              <a:t>Iniciación</a:t>
            </a:r>
            <a:r>
              <a:rPr lang="en-US" sz="1900" b="0" i="0" u="none" strike="noStrike" baseline="0" dirty="0">
                <a:solidFill>
                  <a:srgbClr val="000000"/>
                </a:solidFill>
              </a:rPr>
              <a:t> </a:t>
            </a:r>
            <a:r>
              <a:rPr lang="en-US" sz="1900" b="0" i="0" u="none" strike="noStrike" baseline="0" dirty="0" err="1">
                <a:solidFill>
                  <a:srgbClr val="000000"/>
                </a:solidFill>
              </a:rPr>
              <a:t>establece</a:t>
            </a:r>
            <a:r>
              <a:rPr lang="en-US" sz="1900" b="0" i="0" u="none" strike="noStrike" baseline="0" dirty="0">
                <a:solidFill>
                  <a:srgbClr val="000000"/>
                </a:solidFill>
              </a:rPr>
              <a:t> </a:t>
            </a:r>
            <a:r>
              <a:rPr lang="en-US" sz="1900" b="0" i="0" u="none" strike="noStrike" baseline="0" dirty="0" err="1">
                <a:solidFill>
                  <a:srgbClr val="000000"/>
                </a:solidFill>
              </a:rPr>
              <a:t>los</a:t>
            </a:r>
            <a:r>
              <a:rPr lang="en-US" sz="1900" b="0" i="0" u="none" strike="noStrike" baseline="0" dirty="0">
                <a:solidFill>
                  <a:srgbClr val="000000"/>
                </a:solidFill>
              </a:rPr>
              <a:t> </a:t>
            </a:r>
            <a:r>
              <a:rPr lang="en-US" sz="1900" b="1" i="0" u="none" strike="noStrike" baseline="0" dirty="0" err="1">
                <a:solidFill>
                  <a:srgbClr val="000000"/>
                </a:solidFill>
              </a:rPr>
              <a:t>términos</a:t>
            </a:r>
            <a:r>
              <a:rPr lang="en-US" sz="1900" b="1" i="0" u="none" strike="noStrike" baseline="0" dirty="0">
                <a:solidFill>
                  <a:srgbClr val="000000"/>
                </a:solidFill>
              </a:rPr>
              <a:t> de </a:t>
            </a:r>
            <a:r>
              <a:rPr lang="en-US" sz="1900" b="1" i="0" u="none" strike="noStrike" baseline="0" dirty="0" err="1">
                <a:solidFill>
                  <a:srgbClr val="000000"/>
                </a:solidFill>
              </a:rPr>
              <a:t>referencia</a:t>
            </a:r>
            <a:r>
              <a:rPr lang="en-US" sz="1900" b="1" i="0" u="none" strike="noStrike" baseline="0" dirty="0">
                <a:solidFill>
                  <a:srgbClr val="000000"/>
                </a:solidFill>
              </a:rPr>
              <a:t> </a:t>
            </a:r>
            <a:r>
              <a:rPr lang="en-US" sz="1900" i="0" u="none" strike="noStrike" baseline="0" dirty="0" err="1">
                <a:solidFill>
                  <a:srgbClr val="000000"/>
                </a:solidFill>
              </a:rPr>
              <a:t>en</a:t>
            </a:r>
            <a:r>
              <a:rPr lang="en-US" sz="1900" i="0" u="none" strike="noStrike" baseline="0" dirty="0">
                <a:solidFill>
                  <a:srgbClr val="000000"/>
                </a:solidFill>
              </a:rPr>
              <a:t> </a:t>
            </a:r>
            <a:r>
              <a:rPr lang="en-US" sz="1900" i="0" u="none" strike="noStrike" baseline="0" dirty="0" err="1">
                <a:solidFill>
                  <a:srgbClr val="000000"/>
                </a:solidFill>
              </a:rPr>
              <a:t>los</a:t>
            </a:r>
            <a:r>
              <a:rPr lang="en-US" sz="1900" i="0" u="none" strike="noStrike" baseline="0" dirty="0">
                <a:solidFill>
                  <a:srgbClr val="000000"/>
                </a:solidFill>
              </a:rPr>
              <a:t> que se </a:t>
            </a:r>
            <a:r>
              <a:rPr lang="en-US" sz="1900" i="0" u="none" strike="noStrike" baseline="0" dirty="0" err="1">
                <a:solidFill>
                  <a:srgbClr val="000000"/>
                </a:solidFill>
              </a:rPr>
              <a:t>desarrollará</a:t>
            </a:r>
            <a:r>
              <a:rPr lang="en-US" sz="1900" i="0" u="none" strike="noStrike" baseline="0" dirty="0">
                <a:solidFill>
                  <a:srgbClr val="000000"/>
                </a:solidFill>
              </a:rPr>
              <a:t> </a:t>
            </a:r>
            <a:r>
              <a:rPr lang="en-US" sz="1900" i="0" u="none" strike="noStrike" baseline="0" dirty="0" err="1">
                <a:solidFill>
                  <a:srgbClr val="000000"/>
                </a:solidFill>
              </a:rPr>
              <a:t>el</a:t>
            </a:r>
            <a:r>
              <a:rPr lang="en-US" sz="1900" i="0" u="none" strike="noStrike" baseline="0" dirty="0">
                <a:solidFill>
                  <a:srgbClr val="000000"/>
                </a:solidFill>
              </a:rPr>
              <a:t> Proyecto.</a:t>
            </a:r>
          </a:p>
          <a:p>
            <a:pPr algn="just">
              <a:lnSpc>
                <a:spcPct val="120000"/>
              </a:lnSpc>
            </a:pPr>
            <a:r>
              <a:rPr lang="en-US" sz="1900" i="0" u="none" strike="noStrike" baseline="0" dirty="0">
                <a:solidFill>
                  <a:srgbClr val="000000"/>
                </a:solidFill>
              </a:rPr>
              <a:t>Se</a:t>
            </a:r>
            <a:r>
              <a:rPr lang="en-US" sz="1900" b="1" i="0" u="none" strike="noStrike" baseline="0" dirty="0">
                <a:solidFill>
                  <a:srgbClr val="000000"/>
                </a:solidFill>
              </a:rPr>
              <a:t> </a:t>
            </a:r>
            <a:r>
              <a:rPr lang="en-US" sz="1900" b="1" i="0" u="none" strike="noStrike" baseline="0" dirty="0" err="1">
                <a:solidFill>
                  <a:srgbClr val="000000"/>
                </a:solidFill>
              </a:rPr>
              <a:t>identifica</a:t>
            </a:r>
            <a:r>
              <a:rPr lang="en-US" sz="1900" b="1" i="0" u="none" strike="noStrike" baseline="0" dirty="0">
                <a:solidFill>
                  <a:srgbClr val="000000"/>
                </a:solidFill>
              </a:rPr>
              <a:t> </a:t>
            </a:r>
            <a:r>
              <a:rPr lang="en-US" sz="1900" i="0" u="none" strike="noStrike" baseline="0" dirty="0" err="1">
                <a:solidFill>
                  <a:srgbClr val="000000"/>
                </a:solidFill>
              </a:rPr>
              <a:t>el</a:t>
            </a:r>
            <a:r>
              <a:rPr lang="en-US" sz="1900" b="1" i="0" u="none" strike="noStrike" baseline="0" dirty="0">
                <a:solidFill>
                  <a:srgbClr val="000000"/>
                </a:solidFill>
              </a:rPr>
              <a:t> </a:t>
            </a:r>
            <a:r>
              <a:rPr lang="en-US" sz="1900" b="1" i="0" u="none" strike="noStrike" baseline="0" dirty="0" err="1">
                <a:solidFill>
                  <a:srgbClr val="000000"/>
                </a:solidFill>
              </a:rPr>
              <a:t>problema</a:t>
            </a:r>
            <a:r>
              <a:rPr lang="en-US" sz="1900" b="1" i="0" u="none" strike="noStrike" baseline="0" dirty="0">
                <a:solidFill>
                  <a:srgbClr val="000000"/>
                </a:solidFill>
              </a:rPr>
              <a:t> u </a:t>
            </a:r>
            <a:r>
              <a:rPr lang="en-US" sz="1900" b="1" i="0" u="none" strike="noStrike" baseline="0" dirty="0" err="1">
                <a:solidFill>
                  <a:srgbClr val="000000"/>
                </a:solidFill>
              </a:rPr>
              <a:t>oportunidad</a:t>
            </a:r>
            <a:r>
              <a:rPr lang="en-US" sz="1900" b="1" i="0" u="none" strike="noStrike" baseline="0" dirty="0">
                <a:solidFill>
                  <a:srgbClr val="000000"/>
                </a:solidFill>
              </a:rPr>
              <a:t> de </a:t>
            </a:r>
            <a:r>
              <a:rPr lang="en-US" sz="1900" b="1" i="0" u="none" strike="noStrike" baseline="0" dirty="0" err="1">
                <a:solidFill>
                  <a:srgbClr val="000000"/>
                </a:solidFill>
              </a:rPr>
              <a:t>negocio</a:t>
            </a:r>
            <a:r>
              <a:rPr lang="en-US" sz="1900" b="0" i="0" u="none" strike="noStrike" baseline="0" dirty="0">
                <a:solidFill>
                  <a:srgbClr val="000000"/>
                </a:solidFill>
              </a:rPr>
              <a:t>, se </a:t>
            </a:r>
            <a:r>
              <a:rPr lang="en-US" sz="1900" b="1" i="0" u="none" strike="noStrike" baseline="0" dirty="0">
                <a:solidFill>
                  <a:srgbClr val="000000"/>
                </a:solidFill>
              </a:rPr>
              <a:t>define</a:t>
            </a:r>
            <a:r>
              <a:rPr lang="en-US" sz="1900" b="0" i="0" u="none" strike="noStrike" baseline="0" dirty="0">
                <a:solidFill>
                  <a:srgbClr val="000000"/>
                </a:solidFill>
              </a:rPr>
              <a:t> </a:t>
            </a:r>
            <a:r>
              <a:rPr lang="en-US" sz="1900" b="0" i="0" u="none" strike="noStrike" baseline="0" dirty="0" err="1">
                <a:solidFill>
                  <a:srgbClr val="000000"/>
                </a:solidFill>
              </a:rPr>
              <a:t>una</a:t>
            </a:r>
            <a:r>
              <a:rPr lang="en-US" sz="1900" b="0" i="0" u="none" strike="noStrike" baseline="0" dirty="0">
                <a:solidFill>
                  <a:srgbClr val="000000"/>
                </a:solidFill>
              </a:rPr>
              <a:t> </a:t>
            </a:r>
            <a:r>
              <a:rPr lang="en-US" sz="1900" b="1" i="0" u="none" strike="noStrike" baseline="0" dirty="0" err="1">
                <a:solidFill>
                  <a:srgbClr val="000000"/>
                </a:solidFill>
              </a:rPr>
              <a:t>solución</a:t>
            </a:r>
            <a:r>
              <a:rPr lang="en-US" sz="1900" b="0" i="0" u="none" strike="noStrike" baseline="0" dirty="0">
                <a:solidFill>
                  <a:srgbClr val="000000"/>
                </a:solidFill>
              </a:rPr>
              <a:t>, se </a:t>
            </a:r>
            <a:r>
              <a:rPr lang="en-US" sz="1900" b="1" i="0" u="none" strike="noStrike" baseline="0" dirty="0">
                <a:solidFill>
                  <a:srgbClr val="000000"/>
                </a:solidFill>
              </a:rPr>
              <a:t>forma</a:t>
            </a:r>
            <a:r>
              <a:rPr lang="en-US" sz="1900" b="0" i="0" u="none" strike="noStrike" baseline="0" dirty="0">
                <a:solidFill>
                  <a:srgbClr val="000000"/>
                </a:solidFill>
              </a:rPr>
              <a:t> un </a:t>
            </a:r>
            <a:r>
              <a:rPr lang="en-US" sz="1900" b="1" i="0" u="none" strike="noStrike" baseline="0" dirty="0" err="1">
                <a:solidFill>
                  <a:srgbClr val="000000"/>
                </a:solidFill>
              </a:rPr>
              <a:t>proyecto</a:t>
            </a:r>
            <a:r>
              <a:rPr lang="en-US" sz="1900" b="0" i="0" u="none" strike="noStrike" baseline="0" dirty="0">
                <a:solidFill>
                  <a:srgbClr val="000000"/>
                </a:solidFill>
              </a:rPr>
              <a:t>, y se </a:t>
            </a:r>
            <a:r>
              <a:rPr lang="en-US" sz="1900" b="1" i="0" u="none" strike="noStrike" baseline="0" dirty="0" err="1">
                <a:solidFill>
                  <a:srgbClr val="000000"/>
                </a:solidFill>
              </a:rPr>
              <a:t>designa</a:t>
            </a:r>
            <a:r>
              <a:rPr lang="en-US" sz="1900" b="1" i="0" u="none" strike="noStrike" baseline="0" dirty="0">
                <a:solidFill>
                  <a:srgbClr val="000000"/>
                </a:solidFill>
              </a:rPr>
              <a:t> un </a:t>
            </a:r>
            <a:r>
              <a:rPr lang="en-US" sz="1900" b="1" i="0" u="none" strike="noStrike" baseline="0" dirty="0" err="1">
                <a:solidFill>
                  <a:srgbClr val="000000"/>
                </a:solidFill>
              </a:rPr>
              <a:t>equipo</a:t>
            </a:r>
            <a:r>
              <a:rPr lang="en-US" sz="1900" b="1" i="0" u="none" strike="noStrike" baseline="0" dirty="0">
                <a:solidFill>
                  <a:srgbClr val="000000"/>
                </a:solidFill>
              </a:rPr>
              <a:t> de </a:t>
            </a:r>
            <a:r>
              <a:rPr lang="en-US" sz="1900" b="1" i="0" u="none" strike="noStrike" baseline="0" dirty="0" err="1">
                <a:solidFill>
                  <a:srgbClr val="000000"/>
                </a:solidFill>
              </a:rPr>
              <a:t>proyecto</a:t>
            </a:r>
            <a:r>
              <a:rPr lang="en-US" sz="1900" b="1" i="0" u="none" strike="noStrike" baseline="0" dirty="0">
                <a:solidFill>
                  <a:srgbClr val="000000"/>
                </a:solidFill>
              </a:rPr>
              <a:t> </a:t>
            </a:r>
            <a:r>
              <a:rPr lang="en-US" sz="1900" b="0" i="0" u="none" strike="noStrike" baseline="0" dirty="0">
                <a:solidFill>
                  <a:srgbClr val="000000"/>
                </a:solidFill>
              </a:rPr>
              <a:t>para </a:t>
            </a:r>
            <a:r>
              <a:rPr lang="en-US" sz="1900" b="0" i="0" u="none" strike="noStrike" baseline="0" dirty="0" err="1">
                <a:solidFill>
                  <a:srgbClr val="000000"/>
                </a:solidFill>
              </a:rPr>
              <a:t>construir</a:t>
            </a:r>
            <a:r>
              <a:rPr lang="en-US" sz="1900" b="0" i="0" u="none" strike="noStrike" baseline="0" dirty="0">
                <a:solidFill>
                  <a:srgbClr val="000000"/>
                </a:solidFill>
              </a:rPr>
              <a:t> y </a:t>
            </a:r>
            <a:r>
              <a:rPr lang="en-US" sz="1900" b="0" i="0" u="none" strike="noStrike" baseline="0" dirty="0" err="1">
                <a:solidFill>
                  <a:srgbClr val="000000"/>
                </a:solidFill>
              </a:rPr>
              <a:t>entregar</a:t>
            </a:r>
            <a:r>
              <a:rPr lang="en-US" sz="1900" b="0" i="0" u="none" strike="noStrike" baseline="0" dirty="0">
                <a:solidFill>
                  <a:srgbClr val="000000"/>
                </a:solidFill>
              </a:rPr>
              <a:t> la </a:t>
            </a:r>
            <a:r>
              <a:rPr lang="en-US" sz="1900" b="0" i="0" u="none" strike="noStrike" baseline="0" dirty="0" err="1">
                <a:solidFill>
                  <a:srgbClr val="000000"/>
                </a:solidFill>
              </a:rPr>
              <a:t>solución</a:t>
            </a:r>
            <a:r>
              <a:rPr lang="en-US" sz="1900" b="0" i="0" u="none" strike="noStrike" baseline="0" dirty="0">
                <a:solidFill>
                  <a:srgbClr val="000000"/>
                </a:solidFill>
              </a:rPr>
              <a:t>. Termina con </a:t>
            </a:r>
            <a:r>
              <a:rPr lang="en-US" sz="1900" b="0" i="0" u="none" strike="noStrike" baseline="0" dirty="0" err="1">
                <a:solidFill>
                  <a:srgbClr val="000000"/>
                </a:solidFill>
              </a:rPr>
              <a:t>el</a:t>
            </a:r>
            <a:r>
              <a:rPr lang="en-US" sz="1900" b="0" i="0" u="none" strike="noStrike" baseline="0" dirty="0">
                <a:solidFill>
                  <a:srgbClr val="000000"/>
                </a:solidFill>
              </a:rPr>
              <a:t> </a:t>
            </a:r>
            <a:r>
              <a:rPr lang="en-US" sz="1900" b="1" i="0" u="none" strike="noStrike" baseline="0" dirty="0" err="1">
                <a:solidFill>
                  <a:srgbClr val="000000"/>
                </a:solidFill>
              </a:rPr>
              <a:t>establecimiento</a:t>
            </a:r>
            <a:r>
              <a:rPr lang="en-US" sz="1900" b="1" i="0" u="none" strike="noStrike" baseline="0" dirty="0">
                <a:solidFill>
                  <a:srgbClr val="000000"/>
                </a:solidFill>
              </a:rPr>
              <a:t> de </a:t>
            </a:r>
            <a:r>
              <a:rPr lang="en-US" sz="1900" b="1" i="0" u="none" strike="noStrike" baseline="0" dirty="0" err="1">
                <a:solidFill>
                  <a:srgbClr val="000000"/>
                </a:solidFill>
              </a:rPr>
              <a:t>los</a:t>
            </a:r>
            <a:r>
              <a:rPr lang="en-US" sz="1900" b="1" i="0" u="none" strike="noStrike" baseline="0" dirty="0">
                <a:solidFill>
                  <a:srgbClr val="000000"/>
                </a:solidFill>
              </a:rPr>
              <a:t> planes y </a:t>
            </a:r>
            <a:r>
              <a:rPr lang="en-US" sz="1900" b="1" i="0" u="none" strike="noStrike" baseline="0" dirty="0" err="1">
                <a:solidFill>
                  <a:srgbClr val="000000"/>
                </a:solidFill>
              </a:rPr>
              <a:t>procesos</a:t>
            </a:r>
            <a:r>
              <a:rPr lang="en-US" sz="1900" b="1" i="0" u="none" strike="noStrike" baseline="0" dirty="0">
                <a:solidFill>
                  <a:srgbClr val="000000"/>
                </a:solidFill>
              </a:rPr>
              <a:t> </a:t>
            </a:r>
            <a:r>
              <a:rPr lang="en-US" sz="1900" b="1" i="0" u="none" strike="noStrike" baseline="0" dirty="0" err="1">
                <a:solidFill>
                  <a:srgbClr val="000000"/>
                </a:solidFill>
              </a:rPr>
              <a:t>necesarios</a:t>
            </a:r>
            <a:r>
              <a:rPr lang="en-US" sz="1900" b="1" i="0" u="none" strike="noStrike" baseline="0" dirty="0">
                <a:solidFill>
                  <a:srgbClr val="000000"/>
                </a:solidFill>
              </a:rPr>
              <a:t> </a:t>
            </a:r>
            <a:r>
              <a:rPr lang="en-US" sz="1900" dirty="0">
                <a:solidFill>
                  <a:srgbClr val="000000"/>
                </a:solidFill>
              </a:rPr>
              <a:t>para </a:t>
            </a:r>
            <a:r>
              <a:rPr lang="en-US" sz="1900" dirty="0" err="1">
                <a:solidFill>
                  <a:srgbClr val="000000"/>
                </a:solidFill>
              </a:rPr>
              <a:t>llevar</a:t>
            </a:r>
            <a:r>
              <a:rPr lang="en-US" sz="1900" dirty="0">
                <a:solidFill>
                  <a:srgbClr val="000000"/>
                </a:solidFill>
              </a:rPr>
              <a:t> </a:t>
            </a:r>
            <a:r>
              <a:rPr lang="en-US" sz="1900" dirty="0" err="1">
                <a:solidFill>
                  <a:srgbClr val="000000"/>
                </a:solidFill>
              </a:rPr>
              <a:t>adelante</a:t>
            </a:r>
            <a:r>
              <a:rPr lang="en-US" sz="1900" dirty="0">
                <a:solidFill>
                  <a:srgbClr val="000000"/>
                </a:solidFill>
              </a:rPr>
              <a:t> </a:t>
            </a:r>
            <a:r>
              <a:rPr lang="en-US" sz="1900" dirty="0" err="1">
                <a:solidFill>
                  <a:srgbClr val="000000"/>
                </a:solidFill>
              </a:rPr>
              <a:t>el</a:t>
            </a:r>
            <a:r>
              <a:rPr lang="en-US" sz="1900" dirty="0">
                <a:solidFill>
                  <a:srgbClr val="000000"/>
                </a:solidFill>
              </a:rPr>
              <a:t> </a:t>
            </a:r>
            <a:r>
              <a:rPr lang="en-US" sz="1900" dirty="0" err="1">
                <a:solidFill>
                  <a:srgbClr val="000000"/>
                </a:solidFill>
              </a:rPr>
              <a:t>proyecto</a:t>
            </a:r>
            <a:r>
              <a:rPr lang="en-US" sz="1900" dirty="0">
                <a:solidFill>
                  <a:srgbClr val="000000"/>
                </a:solidFill>
              </a:rPr>
              <a:t>.</a:t>
            </a:r>
            <a:endParaRPr lang="en-US" sz="1900" b="0" i="0" u="none" strike="noStrike" baseline="0" dirty="0">
              <a:solidFill>
                <a:srgbClr val="000000"/>
              </a:solidFill>
            </a:endParaRPr>
          </a:p>
          <a:p>
            <a:pPr marL="0" indent="0" algn="just">
              <a:lnSpc>
                <a:spcPct val="120000"/>
              </a:lnSpc>
              <a:buNone/>
            </a:pPr>
            <a:r>
              <a:rPr lang="en-GB" sz="1900" b="1" dirty="0" err="1"/>
              <a:t>Objetivos</a:t>
            </a:r>
            <a:r>
              <a:rPr lang="en-GB" sz="1900" b="1" dirty="0"/>
              <a:t> y </a:t>
            </a:r>
            <a:r>
              <a:rPr lang="en-GB" sz="1900" b="1" dirty="0" err="1"/>
              <a:t>resultados</a:t>
            </a:r>
            <a:r>
              <a:rPr lang="en-GB" sz="1900" b="1" dirty="0"/>
              <a:t> de </a:t>
            </a:r>
            <a:r>
              <a:rPr lang="en-GB" sz="1900" b="1" dirty="0" err="1"/>
              <a:t>aprendizaje</a:t>
            </a:r>
            <a:r>
              <a:rPr lang="en-GB" sz="1900" b="1" dirty="0"/>
              <a:t> de la </a:t>
            </a:r>
            <a:r>
              <a:rPr lang="en-GB" sz="1900" b="1" dirty="0" err="1"/>
              <a:t>etapa</a:t>
            </a:r>
            <a:r>
              <a:rPr lang="en-GB" sz="1900" b="1" dirty="0"/>
              <a:t>: </a:t>
            </a:r>
            <a:endParaRPr lang="cs-CZ" sz="1900" dirty="0"/>
          </a:p>
          <a:p>
            <a:pPr marL="0" indent="0">
              <a:spcBef>
                <a:spcPts val="1200"/>
              </a:spcBef>
              <a:spcAft>
                <a:spcPts val="0"/>
              </a:spcAft>
              <a:buNone/>
            </a:pPr>
            <a:r>
              <a:rPr lang="es-ES" sz="1900" dirty="0">
                <a:solidFill>
                  <a:srgbClr val="000000"/>
                </a:solidFill>
              </a:rPr>
              <a:t>Los estudiantes se familiarizan y mejoran su comprensión de la iniciación de proyectos.</a:t>
            </a:r>
          </a:p>
          <a:p>
            <a:pPr lvl="1">
              <a:spcBef>
                <a:spcPts val="600"/>
              </a:spcBef>
              <a:buSzPts val="1100"/>
              <a:buFont typeface="Calibri" panose="020F0502020204030204" pitchFamily="34" charset="0"/>
              <a:buAutoNum type="arabicPeriod"/>
              <a:tabLst>
                <a:tab pos="530225" algn="l"/>
              </a:tabLst>
            </a:pPr>
            <a:r>
              <a:rPr lang="es-ES" sz="1500" dirty="0">
                <a:solidFill>
                  <a:srgbClr val="000000"/>
                </a:solidFill>
              </a:rPr>
              <a:t>Los estudiantes redactan un Plan de Iniciación del Proyecto.</a:t>
            </a:r>
          </a:p>
          <a:p>
            <a:pPr lvl="1">
              <a:spcBef>
                <a:spcPts val="600"/>
              </a:spcBef>
              <a:buSzPts val="1100"/>
              <a:buFont typeface="Calibri" panose="020F0502020204030204" pitchFamily="34" charset="0"/>
              <a:buAutoNum type="arabicPeriod"/>
              <a:tabLst>
                <a:tab pos="530225" algn="l"/>
              </a:tabLst>
            </a:pPr>
            <a:r>
              <a:rPr lang="es-ES" sz="1500" dirty="0">
                <a:solidFill>
                  <a:srgbClr val="000000"/>
                </a:solidFill>
              </a:rPr>
              <a:t>Los estudiantes elaboran un Estatuto/acta de constitución del Proyecto.</a:t>
            </a:r>
          </a:p>
          <a:p>
            <a:pPr lvl="1">
              <a:spcBef>
                <a:spcPts val="605"/>
              </a:spcBef>
              <a:buSzPts val="1100"/>
              <a:buFont typeface="Calibri" panose="020F0502020204030204" pitchFamily="34" charset="0"/>
              <a:buAutoNum type="arabicPeriod"/>
              <a:tabLst>
                <a:tab pos="530225" algn="l"/>
              </a:tabLst>
            </a:pPr>
            <a:r>
              <a:rPr lang="es-ES" sz="1500" dirty="0">
                <a:solidFill>
                  <a:srgbClr val="000000"/>
                </a:solidFill>
              </a:rPr>
              <a:t>Los estudiantes establecen objetivos SMART y SMARTER.</a:t>
            </a:r>
          </a:p>
          <a:p>
            <a:pPr lvl="1">
              <a:spcBef>
                <a:spcPts val="600"/>
              </a:spcBef>
              <a:buSzPts val="1100"/>
              <a:buFont typeface="Calibri" panose="020F0502020204030204" pitchFamily="34" charset="0"/>
              <a:buAutoNum type="arabicPeriod"/>
              <a:tabLst>
                <a:tab pos="530225" algn="l"/>
              </a:tabLst>
            </a:pPr>
            <a:r>
              <a:rPr lang="es-ES" sz="1500" dirty="0">
                <a:solidFill>
                  <a:srgbClr val="000000"/>
                </a:solidFill>
              </a:rPr>
              <a:t>Los estudiantes se familiarizan con la Matriz del Marco Lógico.</a:t>
            </a:r>
          </a:p>
          <a:p>
            <a:pPr lvl="1">
              <a:spcBef>
                <a:spcPts val="595"/>
              </a:spcBef>
              <a:buSzPts val="1100"/>
              <a:buFont typeface="Calibri" panose="020F0502020204030204" pitchFamily="34" charset="0"/>
              <a:buAutoNum type="arabicPeriod"/>
              <a:tabLst>
                <a:tab pos="530225" algn="l"/>
              </a:tabLst>
            </a:pPr>
            <a:r>
              <a:rPr lang="es-ES" sz="1500" dirty="0">
                <a:solidFill>
                  <a:srgbClr val="000000"/>
                </a:solidFill>
              </a:rPr>
              <a:t>Los estudiantes definen una declaración de alcance del proyecto.</a:t>
            </a:r>
          </a:p>
          <a:p>
            <a:pPr lvl="1">
              <a:spcBef>
                <a:spcPts val="600"/>
              </a:spcBef>
              <a:buSzPts val="1100"/>
              <a:buFont typeface="Calibri" panose="020F0502020204030204" pitchFamily="34" charset="0"/>
              <a:buAutoNum type="arabicPeriod"/>
              <a:tabLst>
                <a:tab pos="530225" algn="l"/>
              </a:tabLst>
            </a:pPr>
            <a:r>
              <a:rPr lang="es-ES" sz="1500" dirty="0">
                <a:solidFill>
                  <a:srgbClr val="000000"/>
                </a:solidFill>
              </a:rPr>
              <a:t>Los estudiantes se ponen en contacto con el análisis de los grupos de interés del proyecto.</a:t>
            </a:r>
          </a:p>
          <a:p>
            <a:pPr algn="just"/>
            <a:endParaRPr lang="en-US" sz="1900" dirty="0">
              <a:solidFill>
                <a:srgbClr val="000000"/>
              </a:solidFill>
            </a:endParaRPr>
          </a:p>
          <a:p>
            <a:pPr marL="0" indent="0">
              <a:buNone/>
            </a:pPr>
            <a:endParaRPr lang="cs-CZ" dirty="0"/>
          </a:p>
        </p:txBody>
      </p:sp>
    </p:spTree>
    <p:extLst>
      <p:ext uri="{BB962C8B-B14F-4D97-AF65-F5344CB8AC3E}">
        <p14:creationId xmlns:p14="http://schemas.microsoft.com/office/powerpoint/2010/main" val="78252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895546"/>
            <a:ext cx="10316852" cy="795142"/>
          </a:xfrm>
        </p:spPr>
        <p:txBody>
          <a:bodyPr/>
          <a:lstStyle/>
          <a:p>
            <a:r>
              <a:rPr lang="en-US" b="1" dirty="0" err="1">
                <a:solidFill>
                  <a:srgbClr val="124591"/>
                </a:solidFill>
              </a:rPr>
              <a:t>Iniciación</a:t>
            </a:r>
            <a:r>
              <a:rPr lang="en-US" b="1" dirty="0">
                <a:solidFill>
                  <a:srgbClr val="124591"/>
                </a:solidFill>
              </a:rPr>
              <a:t> </a:t>
            </a:r>
            <a:endParaRPr lang="cs-CZ"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036948" y="1825625"/>
            <a:ext cx="10316852" cy="4351338"/>
          </a:xfrm>
        </p:spPr>
        <p:txBody>
          <a:bodyPr>
            <a:normAutofit/>
          </a:bodyPr>
          <a:lstStyle/>
          <a:p>
            <a:pPr marL="0" indent="0">
              <a:buNone/>
            </a:pPr>
            <a:r>
              <a:rPr lang="en-GB" b="1" dirty="0" err="1"/>
              <a:t>Estructura</a:t>
            </a:r>
            <a:r>
              <a:rPr lang="en-GB" b="1" dirty="0"/>
              <a:t> de la Etapa </a:t>
            </a:r>
          </a:p>
          <a:p>
            <a:pPr marL="0" indent="0" algn="just">
              <a:lnSpc>
                <a:spcPct val="100000"/>
              </a:lnSpc>
              <a:buNone/>
            </a:pPr>
            <a:endParaRPr lang="cs-CZ" dirty="0"/>
          </a:p>
          <a:p>
            <a:pPr algn="just">
              <a:lnSpc>
                <a:spcPct val="100000"/>
              </a:lnSpc>
            </a:pPr>
            <a:r>
              <a:rPr lang="en-US" sz="2000" dirty="0" err="1">
                <a:solidFill>
                  <a:srgbClr val="000000"/>
                </a:solidFill>
              </a:rPr>
              <a:t>En</a:t>
            </a:r>
            <a:r>
              <a:rPr lang="en-US" sz="2000" dirty="0">
                <a:solidFill>
                  <a:srgbClr val="000000"/>
                </a:solidFill>
              </a:rPr>
              <a:t> </a:t>
            </a:r>
            <a:r>
              <a:rPr lang="en-US" sz="2000" dirty="0" err="1">
                <a:solidFill>
                  <a:srgbClr val="000000"/>
                </a:solidFill>
              </a:rPr>
              <a:t>esta</a:t>
            </a:r>
            <a:r>
              <a:rPr lang="en-US" sz="2000" dirty="0">
                <a:solidFill>
                  <a:srgbClr val="000000"/>
                </a:solidFill>
              </a:rPr>
              <a:t> </a:t>
            </a:r>
            <a:r>
              <a:rPr lang="en-US" sz="2000" dirty="0" err="1">
                <a:solidFill>
                  <a:srgbClr val="000000"/>
                </a:solidFill>
              </a:rPr>
              <a:t>etapa</a:t>
            </a:r>
            <a:r>
              <a:rPr lang="en-US" sz="2000" dirty="0">
                <a:solidFill>
                  <a:srgbClr val="000000"/>
                </a:solidFill>
              </a:rPr>
              <a:t> se define </a:t>
            </a:r>
            <a:r>
              <a:rPr lang="en-US" sz="2000" dirty="0" err="1">
                <a:solidFill>
                  <a:srgbClr val="000000"/>
                </a:solidFill>
              </a:rPr>
              <a:t>el</a:t>
            </a:r>
            <a:r>
              <a:rPr lang="en-US" sz="2000" dirty="0">
                <a:solidFill>
                  <a:srgbClr val="000000"/>
                </a:solidFill>
              </a:rPr>
              <a:t> </a:t>
            </a:r>
            <a:r>
              <a:rPr lang="en-US" sz="2000" b="1" dirty="0" err="1">
                <a:solidFill>
                  <a:srgbClr val="000000"/>
                </a:solidFill>
              </a:rPr>
              <a:t>Propósito</a:t>
            </a:r>
            <a:r>
              <a:rPr lang="en-US" sz="2000" dirty="0">
                <a:solidFill>
                  <a:srgbClr val="000000"/>
                </a:solidFill>
              </a:rPr>
              <a:t> del Proyecto, se </a:t>
            </a:r>
            <a:r>
              <a:rPr lang="en-US" sz="2000" dirty="0" err="1">
                <a:solidFill>
                  <a:srgbClr val="000000"/>
                </a:solidFill>
              </a:rPr>
              <a:t>deciden</a:t>
            </a:r>
            <a:r>
              <a:rPr lang="en-US" sz="2000" dirty="0">
                <a:solidFill>
                  <a:srgbClr val="000000"/>
                </a:solidFill>
              </a:rPr>
              <a:t> </a:t>
            </a:r>
            <a:r>
              <a:rPr lang="en-US" sz="2000" dirty="0" err="1">
                <a:solidFill>
                  <a:srgbClr val="000000"/>
                </a:solidFill>
              </a:rPr>
              <a:t>los</a:t>
            </a:r>
            <a:r>
              <a:rPr lang="en-US" sz="2000" dirty="0">
                <a:solidFill>
                  <a:srgbClr val="000000"/>
                </a:solidFill>
              </a:rPr>
              <a:t> </a:t>
            </a:r>
            <a:r>
              <a:rPr lang="en-US" sz="2000" b="1" dirty="0" err="1">
                <a:solidFill>
                  <a:srgbClr val="000000"/>
                </a:solidFill>
              </a:rPr>
              <a:t>Objetivos</a:t>
            </a:r>
            <a:r>
              <a:rPr lang="en-US" sz="2000" dirty="0">
                <a:solidFill>
                  <a:srgbClr val="000000"/>
                </a:solidFill>
              </a:rPr>
              <a:t>, las </a:t>
            </a:r>
            <a:r>
              <a:rPr lang="en-US" sz="2000" b="1" dirty="0" err="1">
                <a:solidFill>
                  <a:srgbClr val="000000"/>
                </a:solidFill>
              </a:rPr>
              <a:t>Preguntas</a:t>
            </a:r>
            <a:r>
              <a:rPr lang="en-US" sz="2000" dirty="0">
                <a:solidFill>
                  <a:srgbClr val="000000"/>
                </a:solidFill>
              </a:rPr>
              <a:t> y </a:t>
            </a:r>
            <a:r>
              <a:rPr lang="en-US" sz="2000" dirty="0" err="1">
                <a:solidFill>
                  <a:srgbClr val="000000"/>
                </a:solidFill>
              </a:rPr>
              <a:t>el</a:t>
            </a:r>
            <a:r>
              <a:rPr lang="en-US" sz="2000" dirty="0">
                <a:solidFill>
                  <a:srgbClr val="000000"/>
                </a:solidFill>
              </a:rPr>
              <a:t> </a:t>
            </a:r>
            <a:r>
              <a:rPr lang="en-US" sz="2000" b="1" dirty="0" err="1">
                <a:solidFill>
                  <a:srgbClr val="000000"/>
                </a:solidFill>
              </a:rPr>
              <a:t>Alcance</a:t>
            </a:r>
            <a:r>
              <a:rPr lang="en-US" sz="2000" dirty="0">
                <a:solidFill>
                  <a:srgbClr val="000000"/>
                </a:solidFill>
              </a:rPr>
              <a:t> del Proyecto, se </a:t>
            </a:r>
            <a:r>
              <a:rPr lang="en-US" sz="2000" dirty="0" err="1">
                <a:solidFill>
                  <a:srgbClr val="000000"/>
                </a:solidFill>
              </a:rPr>
              <a:t>especifican</a:t>
            </a:r>
            <a:r>
              <a:rPr lang="en-US" sz="2000" dirty="0">
                <a:solidFill>
                  <a:srgbClr val="000000"/>
                </a:solidFill>
              </a:rPr>
              <a:t> </a:t>
            </a:r>
            <a:r>
              <a:rPr lang="en-US" sz="2000" dirty="0" err="1">
                <a:solidFill>
                  <a:srgbClr val="000000"/>
                </a:solidFill>
              </a:rPr>
              <a:t>los</a:t>
            </a:r>
            <a:r>
              <a:rPr lang="en-US" sz="2000" dirty="0">
                <a:solidFill>
                  <a:srgbClr val="000000"/>
                </a:solidFill>
              </a:rPr>
              <a:t> </a:t>
            </a:r>
            <a:r>
              <a:rPr lang="en-US" sz="2000" b="1" dirty="0">
                <a:solidFill>
                  <a:srgbClr val="000000"/>
                </a:solidFill>
              </a:rPr>
              <a:t>Resultados</a:t>
            </a:r>
            <a:r>
              <a:rPr lang="en-US" sz="2000" dirty="0">
                <a:solidFill>
                  <a:srgbClr val="000000"/>
                </a:solidFill>
              </a:rPr>
              <a:t> del </a:t>
            </a:r>
            <a:r>
              <a:rPr lang="en-US" sz="2000" dirty="0" err="1">
                <a:solidFill>
                  <a:srgbClr val="000000"/>
                </a:solidFill>
              </a:rPr>
              <a:t>proyecto</a:t>
            </a:r>
            <a:r>
              <a:rPr lang="en-US" sz="2000" b="0" i="0" u="none" strike="noStrike" baseline="0" dirty="0">
                <a:solidFill>
                  <a:srgbClr val="000000"/>
                </a:solidFill>
              </a:rPr>
              <a:t>, y se </a:t>
            </a:r>
            <a:r>
              <a:rPr lang="en-US" sz="2000" b="0" i="0" u="none" strike="noStrike" baseline="0" dirty="0" err="1">
                <a:solidFill>
                  <a:srgbClr val="000000"/>
                </a:solidFill>
              </a:rPr>
              <a:t>determina</a:t>
            </a:r>
            <a:r>
              <a:rPr lang="en-US" sz="2000" b="0" i="0" u="none" strike="noStrike" baseline="0" dirty="0">
                <a:solidFill>
                  <a:srgbClr val="000000"/>
                </a:solidFill>
              </a:rPr>
              <a:t> </a:t>
            </a:r>
            <a:r>
              <a:rPr lang="en-US" sz="2000" b="0" i="0" u="none" strike="noStrike" baseline="0" dirty="0" err="1">
                <a:solidFill>
                  <a:srgbClr val="000000"/>
                </a:solidFill>
              </a:rPr>
              <a:t>el</a:t>
            </a:r>
            <a:r>
              <a:rPr lang="en-US" sz="2000" b="0" i="0" u="none" strike="noStrike" baseline="0" dirty="0">
                <a:solidFill>
                  <a:srgbClr val="000000"/>
                </a:solidFill>
              </a:rPr>
              <a:t> </a:t>
            </a:r>
            <a:r>
              <a:rPr lang="en-US" sz="2000" b="1" dirty="0" err="1">
                <a:solidFill>
                  <a:srgbClr val="000000"/>
                </a:solidFill>
              </a:rPr>
              <a:t>Presupuesto</a:t>
            </a:r>
            <a:r>
              <a:rPr lang="en-US" sz="2000" dirty="0">
                <a:solidFill>
                  <a:srgbClr val="000000"/>
                </a:solidFill>
              </a:rPr>
              <a:t> </a:t>
            </a:r>
            <a:r>
              <a:rPr lang="en-US" sz="2000" dirty="0" err="1">
                <a:solidFill>
                  <a:srgbClr val="000000"/>
                </a:solidFill>
              </a:rPr>
              <a:t>inicial</a:t>
            </a:r>
            <a:r>
              <a:rPr lang="en-US" sz="2000" dirty="0">
                <a:solidFill>
                  <a:srgbClr val="000000"/>
                </a:solidFill>
              </a:rPr>
              <a:t> del </a:t>
            </a:r>
            <a:r>
              <a:rPr lang="en-US" sz="2000" dirty="0" err="1">
                <a:solidFill>
                  <a:srgbClr val="000000"/>
                </a:solidFill>
              </a:rPr>
              <a:t>mismo</a:t>
            </a:r>
            <a:r>
              <a:rPr lang="en-US" sz="2000" b="0" i="0" u="none" strike="noStrike" baseline="0" dirty="0">
                <a:solidFill>
                  <a:srgbClr val="000000"/>
                </a:solidFill>
              </a:rPr>
              <a:t>. </a:t>
            </a:r>
            <a:r>
              <a:rPr lang="en-US" sz="2000" b="0" i="0" u="none" strike="noStrike" baseline="0" dirty="0" err="1">
                <a:solidFill>
                  <a:srgbClr val="000000"/>
                </a:solidFill>
              </a:rPr>
              <a:t>También</a:t>
            </a:r>
            <a:r>
              <a:rPr lang="en-US" sz="2000" b="0" i="0" u="none" strike="noStrike" baseline="0" dirty="0">
                <a:solidFill>
                  <a:srgbClr val="000000"/>
                </a:solidFill>
              </a:rPr>
              <a:t> se </a:t>
            </a:r>
            <a:r>
              <a:rPr lang="en-US" sz="2000" b="0" i="0" u="none" strike="noStrike" baseline="0" dirty="0" err="1">
                <a:solidFill>
                  <a:srgbClr val="000000"/>
                </a:solidFill>
              </a:rPr>
              <a:t>designan</a:t>
            </a:r>
            <a:r>
              <a:rPr lang="en-US" sz="2000" b="0" i="0" u="none" strike="noStrike" baseline="0" dirty="0">
                <a:solidFill>
                  <a:srgbClr val="000000"/>
                </a:solidFill>
              </a:rPr>
              <a:t> las </a:t>
            </a:r>
            <a:r>
              <a:rPr lang="en-US" sz="2000" b="1" i="0" u="none" strike="noStrike" baseline="0" dirty="0" err="1">
                <a:solidFill>
                  <a:srgbClr val="000000"/>
                </a:solidFill>
              </a:rPr>
              <a:t>Partes</a:t>
            </a:r>
            <a:r>
              <a:rPr lang="en-US" sz="2000" b="1" i="0" u="none" strike="noStrike" baseline="0" dirty="0">
                <a:solidFill>
                  <a:srgbClr val="000000"/>
                </a:solidFill>
              </a:rPr>
              <a:t> </a:t>
            </a:r>
            <a:r>
              <a:rPr lang="en-US" sz="2000" b="1" i="0" u="none" strike="noStrike" baseline="0" dirty="0" err="1">
                <a:solidFill>
                  <a:srgbClr val="000000"/>
                </a:solidFill>
              </a:rPr>
              <a:t>Interesadas</a:t>
            </a:r>
            <a:r>
              <a:rPr lang="en-US" sz="2000" b="0" i="0" u="none" strike="noStrike" baseline="0" dirty="0">
                <a:solidFill>
                  <a:srgbClr val="000000"/>
                </a:solidFill>
              </a:rPr>
              <a:t> y se </a:t>
            </a:r>
            <a:r>
              <a:rPr lang="en-US" sz="2000" b="0" i="0" u="none" strike="noStrike" baseline="0" dirty="0" err="1">
                <a:solidFill>
                  <a:srgbClr val="000000"/>
                </a:solidFill>
              </a:rPr>
              <a:t>fijan</a:t>
            </a:r>
            <a:r>
              <a:rPr lang="en-US" sz="2000" b="0" i="0" u="none" strike="noStrike" baseline="0" dirty="0">
                <a:solidFill>
                  <a:srgbClr val="000000"/>
                </a:solidFill>
              </a:rPr>
              <a:t> sus </a:t>
            </a:r>
            <a:r>
              <a:rPr lang="en-US" sz="2000" b="0" i="0" u="none" strike="noStrike" baseline="0" dirty="0" err="1">
                <a:solidFill>
                  <a:srgbClr val="000000"/>
                </a:solidFill>
              </a:rPr>
              <a:t>expectativas</a:t>
            </a:r>
            <a:r>
              <a:rPr lang="en-US" sz="2000" b="0" i="0" u="none" strike="noStrike" baseline="0" dirty="0">
                <a:solidFill>
                  <a:srgbClr val="000000"/>
                </a:solidFill>
              </a:rPr>
              <a:t>. Como </a:t>
            </a:r>
            <a:r>
              <a:rPr lang="en-US" sz="2000" b="0" i="0" u="none" strike="noStrike" baseline="0" dirty="0" err="1">
                <a:solidFill>
                  <a:srgbClr val="000000"/>
                </a:solidFill>
              </a:rPr>
              <a:t>última</a:t>
            </a:r>
            <a:r>
              <a:rPr lang="en-US" sz="2000" b="0" i="0" u="none" strike="noStrike" baseline="0" dirty="0">
                <a:solidFill>
                  <a:srgbClr val="000000"/>
                </a:solidFill>
              </a:rPr>
              <a:t> </a:t>
            </a:r>
            <a:r>
              <a:rPr lang="en-US" sz="2000" b="0" i="0" u="none" strike="noStrike" baseline="0" dirty="0" err="1">
                <a:solidFill>
                  <a:srgbClr val="000000"/>
                </a:solidFill>
              </a:rPr>
              <a:t>subetapa</a:t>
            </a:r>
            <a:r>
              <a:rPr lang="en-US" sz="2000" b="0" i="0" u="none" strike="noStrike" baseline="0" dirty="0">
                <a:solidFill>
                  <a:srgbClr val="000000"/>
                </a:solidFill>
              </a:rPr>
              <a:t>, </a:t>
            </a:r>
            <a:r>
              <a:rPr lang="en-US" sz="2000" dirty="0">
                <a:solidFill>
                  <a:srgbClr val="000000"/>
                </a:solidFill>
              </a:rPr>
              <a:t>es </a:t>
            </a:r>
            <a:r>
              <a:rPr lang="en-US" sz="2000" dirty="0" err="1">
                <a:solidFill>
                  <a:srgbClr val="000000"/>
                </a:solidFill>
              </a:rPr>
              <a:t>establece</a:t>
            </a:r>
            <a:r>
              <a:rPr lang="en-US" sz="2000" dirty="0">
                <a:solidFill>
                  <a:srgbClr val="000000"/>
                </a:solidFill>
              </a:rPr>
              <a:t> la </a:t>
            </a:r>
            <a:r>
              <a:rPr lang="en-US" sz="2000" b="1" dirty="0" err="1">
                <a:solidFill>
                  <a:srgbClr val="000000"/>
                </a:solidFill>
              </a:rPr>
              <a:t>Recaudación</a:t>
            </a:r>
            <a:r>
              <a:rPr lang="en-US" sz="2000" b="1" dirty="0">
                <a:solidFill>
                  <a:srgbClr val="000000"/>
                </a:solidFill>
              </a:rPr>
              <a:t> de </a:t>
            </a:r>
            <a:r>
              <a:rPr lang="en-US" sz="2000" b="1" dirty="0" err="1">
                <a:solidFill>
                  <a:srgbClr val="000000"/>
                </a:solidFill>
              </a:rPr>
              <a:t>Fondos</a:t>
            </a:r>
            <a:r>
              <a:rPr lang="en-US" sz="2000" b="1" dirty="0">
                <a:solidFill>
                  <a:srgbClr val="000000"/>
                </a:solidFill>
              </a:rPr>
              <a:t> </a:t>
            </a:r>
            <a:r>
              <a:rPr lang="en-US" sz="2000" dirty="0">
                <a:solidFill>
                  <a:srgbClr val="000000"/>
                </a:solidFill>
              </a:rPr>
              <a:t>del </a:t>
            </a:r>
            <a:r>
              <a:rPr lang="en-US" sz="2000" dirty="0" err="1">
                <a:solidFill>
                  <a:srgbClr val="000000"/>
                </a:solidFill>
              </a:rPr>
              <a:t>proyecto</a:t>
            </a:r>
            <a:r>
              <a:rPr lang="en-US" sz="2000" dirty="0">
                <a:solidFill>
                  <a:srgbClr val="000000"/>
                </a:solidFill>
              </a:rPr>
              <a:t>, </a:t>
            </a:r>
            <a:r>
              <a:rPr lang="en-US" sz="2000" dirty="0" err="1">
                <a:solidFill>
                  <a:srgbClr val="000000"/>
                </a:solidFill>
              </a:rPr>
              <a:t>donde</a:t>
            </a:r>
            <a:r>
              <a:rPr lang="en-US" sz="2000" dirty="0">
                <a:solidFill>
                  <a:srgbClr val="000000"/>
                </a:solidFill>
              </a:rPr>
              <a:t> se </a:t>
            </a:r>
            <a:r>
              <a:rPr lang="en-US" sz="2000" dirty="0" err="1">
                <a:solidFill>
                  <a:srgbClr val="000000"/>
                </a:solidFill>
              </a:rPr>
              <a:t>realiza</a:t>
            </a:r>
            <a:r>
              <a:rPr lang="en-US" sz="2000" dirty="0">
                <a:solidFill>
                  <a:srgbClr val="000000"/>
                </a:solidFill>
              </a:rPr>
              <a:t> </a:t>
            </a:r>
            <a:r>
              <a:rPr lang="en-US" sz="2000" dirty="0" err="1">
                <a:solidFill>
                  <a:srgbClr val="000000"/>
                </a:solidFill>
              </a:rPr>
              <a:t>el</a:t>
            </a:r>
            <a:r>
              <a:rPr lang="en-US" sz="2000" dirty="0">
                <a:solidFill>
                  <a:srgbClr val="000000"/>
                </a:solidFill>
              </a:rPr>
              <a:t> </a:t>
            </a:r>
            <a:r>
              <a:rPr lang="en-US" sz="2000" b="1" i="0" u="none" strike="noStrike" baseline="0" dirty="0" err="1">
                <a:solidFill>
                  <a:srgbClr val="000000"/>
                </a:solidFill>
              </a:rPr>
              <a:t>Análisis</a:t>
            </a:r>
            <a:r>
              <a:rPr lang="en-US" sz="2000" b="0" i="0" u="none" strike="noStrike" baseline="0" dirty="0">
                <a:solidFill>
                  <a:srgbClr val="000000"/>
                </a:solidFill>
              </a:rPr>
              <a:t> de </a:t>
            </a:r>
            <a:r>
              <a:rPr lang="en-US" sz="2000" b="0" i="0" u="none" strike="noStrike" baseline="0" dirty="0" err="1">
                <a:solidFill>
                  <a:srgbClr val="000000"/>
                </a:solidFill>
              </a:rPr>
              <a:t>los</a:t>
            </a:r>
            <a:r>
              <a:rPr lang="en-US" sz="2000" b="0" i="0" u="none" strike="noStrike" baseline="0" dirty="0">
                <a:solidFill>
                  <a:srgbClr val="000000"/>
                </a:solidFill>
              </a:rPr>
              <a:t> </a:t>
            </a:r>
            <a:r>
              <a:rPr lang="en-US" sz="2000" b="1" i="0" u="none" strike="noStrike" baseline="0" dirty="0" err="1">
                <a:solidFill>
                  <a:srgbClr val="000000"/>
                </a:solidFill>
              </a:rPr>
              <a:t>recursos</a:t>
            </a:r>
            <a:r>
              <a:rPr lang="en-US" sz="2000" b="1" i="0" u="none" strike="noStrike" baseline="0" dirty="0">
                <a:solidFill>
                  <a:srgbClr val="000000"/>
                </a:solidFill>
              </a:rPr>
              <a:t> </a:t>
            </a:r>
            <a:r>
              <a:rPr lang="en-US" sz="2000" b="1" i="0" u="none" strike="noStrike" baseline="0" dirty="0" err="1">
                <a:solidFill>
                  <a:srgbClr val="000000"/>
                </a:solidFill>
              </a:rPr>
              <a:t>procedentes</a:t>
            </a:r>
            <a:r>
              <a:rPr lang="en-US" sz="2000" b="1" i="0" u="none" strike="noStrike" baseline="0" dirty="0">
                <a:solidFill>
                  <a:srgbClr val="000000"/>
                </a:solidFill>
              </a:rPr>
              <a:t> de </a:t>
            </a:r>
            <a:r>
              <a:rPr lang="en-US" sz="2000" b="1" i="0" u="none" strike="noStrike" baseline="0" dirty="0" err="1">
                <a:solidFill>
                  <a:srgbClr val="000000"/>
                </a:solidFill>
              </a:rPr>
              <a:t>Subvenciones</a:t>
            </a:r>
            <a:r>
              <a:rPr lang="en-US" sz="2000" b="1" i="0" u="none" strike="noStrike" baseline="0" dirty="0">
                <a:solidFill>
                  <a:srgbClr val="000000"/>
                </a:solidFill>
              </a:rPr>
              <a:t>, </a:t>
            </a:r>
            <a:r>
              <a:rPr lang="en-US" sz="2000" i="0" u="none" strike="noStrike" baseline="0" dirty="0" err="1">
                <a:solidFill>
                  <a:srgbClr val="000000"/>
                </a:solidFill>
              </a:rPr>
              <a:t>los</a:t>
            </a:r>
            <a:r>
              <a:rPr lang="en-US" sz="2000" i="0" u="none" strike="noStrike" baseline="0" dirty="0">
                <a:solidFill>
                  <a:srgbClr val="000000"/>
                </a:solidFill>
              </a:rPr>
              <a:t> </a:t>
            </a:r>
            <a:r>
              <a:rPr lang="en-US" sz="2000" i="0" u="none" strike="noStrike" baseline="0" dirty="0" err="1">
                <a:solidFill>
                  <a:srgbClr val="000000"/>
                </a:solidFill>
              </a:rPr>
              <a:t>instrumentos</a:t>
            </a:r>
            <a:r>
              <a:rPr lang="en-US" sz="2000" i="0" u="none" strike="noStrike" baseline="0" dirty="0">
                <a:solidFill>
                  <a:srgbClr val="000000"/>
                </a:solidFill>
              </a:rPr>
              <a:t> de </a:t>
            </a:r>
            <a:r>
              <a:rPr lang="en-US" sz="2000" b="1" i="0" u="none" strike="noStrike" baseline="0" dirty="0" err="1">
                <a:solidFill>
                  <a:srgbClr val="000000"/>
                </a:solidFill>
              </a:rPr>
              <a:t>Financiación</a:t>
            </a:r>
            <a:r>
              <a:rPr lang="en-US" sz="2000" b="1" i="0" u="none" strike="noStrike" baseline="0" dirty="0">
                <a:solidFill>
                  <a:srgbClr val="000000"/>
                </a:solidFill>
              </a:rPr>
              <a:t> de las </a:t>
            </a:r>
            <a:r>
              <a:rPr lang="en-US" sz="2000" b="1" i="0" u="none" strike="noStrike" baseline="0" dirty="0" err="1">
                <a:solidFill>
                  <a:srgbClr val="000000"/>
                </a:solidFill>
              </a:rPr>
              <a:t>Innovaciones</a:t>
            </a:r>
            <a:r>
              <a:rPr lang="en-US" sz="2000" i="0" u="none" strike="noStrike" baseline="0" dirty="0">
                <a:solidFill>
                  <a:srgbClr val="000000"/>
                </a:solidFill>
              </a:rPr>
              <a:t> y las </a:t>
            </a:r>
            <a:r>
              <a:rPr lang="en-US" sz="2000" b="1" i="0" u="none" strike="noStrike" baseline="0" dirty="0" err="1">
                <a:solidFill>
                  <a:srgbClr val="000000"/>
                </a:solidFill>
              </a:rPr>
              <a:t>Contrataciones</a:t>
            </a:r>
            <a:r>
              <a:rPr lang="en-US" sz="2000" b="1" i="0" u="none" strike="noStrike" baseline="0" dirty="0">
                <a:solidFill>
                  <a:srgbClr val="000000"/>
                </a:solidFill>
              </a:rPr>
              <a:t> </a:t>
            </a:r>
            <a:r>
              <a:rPr lang="en-US" sz="2000" b="1" i="0" u="none" strike="noStrike" baseline="0" dirty="0" err="1">
                <a:solidFill>
                  <a:srgbClr val="000000"/>
                </a:solidFill>
              </a:rPr>
              <a:t>Públicas</a:t>
            </a:r>
            <a:r>
              <a:rPr lang="en-US" sz="2000" b="0" i="0" u="none" strike="noStrike" baseline="0" dirty="0">
                <a:solidFill>
                  <a:srgbClr val="000000"/>
                </a:solidFill>
              </a:rPr>
              <a:t>. </a:t>
            </a:r>
          </a:p>
        </p:txBody>
      </p:sp>
    </p:spTree>
    <p:extLst>
      <p:ext uri="{BB962C8B-B14F-4D97-AF65-F5344CB8AC3E}">
        <p14:creationId xmlns:p14="http://schemas.microsoft.com/office/powerpoint/2010/main" val="63807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6" y="741219"/>
            <a:ext cx="3078759" cy="1325563"/>
          </a:xfrm>
        </p:spPr>
        <p:txBody>
          <a:bodyPr>
            <a:noAutofit/>
          </a:bodyPr>
          <a:lstStyle/>
          <a:p>
            <a:r>
              <a:rPr lang="en-US" sz="3200" b="1" dirty="0" err="1">
                <a:solidFill>
                  <a:srgbClr val="FF0000"/>
                </a:solidFill>
              </a:rPr>
              <a:t>Identificación</a:t>
            </a:r>
            <a:r>
              <a:rPr lang="en-US" sz="3200" b="1" dirty="0">
                <a:solidFill>
                  <a:srgbClr val="FF0000"/>
                </a:solidFill>
              </a:rPr>
              <a:t> y </a:t>
            </a:r>
            <a:r>
              <a:rPr lang="en-US" sz="3200" b="1" dirty="0" err="1">
                <a:solidFill>
                  <a:srgbClr val="FF0000"/>
                </a:solidFill>
              </a:rPr>
              <a:t>Definición</a:t>
            </a:r>
            <a:r>
              <a:rPr lang="en-US" sz="3200" b="1" dirty="0">
                <a:solidFill>
                  <a:srgbClr val="FF0000"/>
                </a:solidFill>
              </a:rPr>
              <a:t> del Proyecto</a:t>
            </a:r>
            <a:endParaRPr lang="cs-CZ" sz="32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04145" y="741219"/>
            <a:ext cx="7398327" cy="1459494"/>
          </a:xfrm>
        </p:spPr>
        <p:txBody>
          <a:bodyPr>
            <a:normAutofit lnSpcReduction="10000"/>
          </a:bodyPr>
          <a:lstStyle/>
          <a:p>
            <a:pPr algn="just"/>
            <a:r>
              <a:rPr lang="en-US" sz="2000" b="0" i="0" u="none" strike="noStrike" baseline="0" dirty="0">
                <a:solidFill>
                  <a:srgbClr val="000000"/>
                </a:solidFill>
              </a:rPr>
              <a:t>Antes de </a:t>
            </a:r>
            <a:r>
              <a:rPr lang="en-US" sz="2000" b="0" i="0" u="none" strike="noStrike" baseline="0" dirty="0" err="1">
                <a:solidFill>
                  <a:srgbClr val="000000"/>
                </a:solidFill>
              </a:rPr>
              <a:t>empezar</a:t>
            </a:r>
            <a:r>
              <a:rPr lang="en-US" sz="2000" b="0" i="0" u="none" strike="noStrike" baseline="0" dirty="0">
                <a:solidFill>
                  <a:srgbClr val="000000"/>
                </a:solidFill>
              </a:rPr>
              <a:t> a </a:t>
            </a:r>
            <a:r>
              <a:rPr lang="en-US" sz="2000" b="0" i="0" u="none" strike="noStrike" baseline="0" dirty="0" err="1">
                <a:solidFill>
                  <a:srgbClr val="000000"/>
                </a:solidFill>
              </a:rPr>
              <a:t>trabajar</a:t>
            </a:r>
            <a:r>
              <a:rPr lang="en-US" sz="2000" b="0" i="0" u="none" strike="noStrike" baseline="0" dirty="0">
                <a:solidFill>
                  <a:srgbClr val="000000"/>
                </a:solidFill>
              </a:rPr>
              <a:t> </a:t>
            </a:r>
            <a:r>
              <a:rPr lang="en-US" sz="2000" b="0" i="0" u="none" strike="noStrike" baseline="0" dirty="0" err="1">
                <a:solidFill>
                  <a:srgbClr val="000000"/>
                </a:solidFill>
              </a:rPr>
              <a:t>en</a:t>
            </a:r>
            <a:r>
              <a:rPr lang="en-US" sz="2000" b="0" i="0" u="none" strike="noStrike" baseline="0" dirty="0">
                <a:solidFill>
                  <a:srgbClr val="000000"/>
                </a:solidFill>
              </a:rPr>
              <a:t> un </a:t>
            </a:r>
            <a:r>
              <a:rPr lang="en-US" sz="2000" b="0" i="0" u="none" strike="noStrike" baseline="0" dirty="0" err="1">
                <a:solidFill>
                  <a:srgbClr val="000000"/>
                </a:solidFill>
              </a:rPr>
              <a:t>proyecto</a:t>
            </a:r>
            <a:r>
              <a:rPr lang="en-US" sz="2000" b="0" i="0" u="none" strike="noStrike" baseline="0" dirty="0">
                <a:solidFill>
                  <a:srgbClr val="000000"/>
                </a:solidFill>
              </a:rPr>
              <a:t>, </a:t>
            </a:r>
            <a:r>
              <a:rPr lang="en-US" sz="2000" b="0" i="0" u="none" strike="noStrike" baseline="0" dirty="0" err="1">
                <a:solidFill>
                  <a:srgbClr val="000000"/>
                </a:solidFill>
              </a:rPr>
              <a:t>el</a:t>
            </a:r>
            <a:r>
              <a:rPr lang="en-US" sz="2000" b="0" i="0" u="none" strike="noStrike" baseline="0" dirty="0">
                <a:solidFill>
                  <a:srgbClr val="000000"/>
                </a:solidFill>
              </a:rPr>
              <a:t> primer paso que hay que </a:t>
            </a:r>
            <a:r>
              <a:rPr lang="en-US" sz="2000" b="0" i="0" u="none" strike="noStrike" baseline="0" dirty="0" err="1">
                <a:solidFill>
                  <a:srgbClr val="000000"/>
                </a:solidFill>
              </a:rPr>
              <a:t>dar</a:t>
            </a:r>
            <a:r>
              <a:rPr lang="en-US" sz="2000" b="0" i="0" u="none" strike="noStrike" baseline="0" dirty="0">
                <a:solidFill>
                  <a:srgbClr val="000000"/>
                </a:solidFill>
              </a:rPr>
              <a:t> es la </a:t>
            </a:r>
            <a:r>
              <a:rPr lang="en-US" sz="2000" b="1" i="0" u="none" strike="noStrike" baseline="0" dirty="0" err="1">
                <a:solidFill>
                  <a:srgbClr val="000000"/>
                </a:solidFill>
              </a:rPr>
              <a:t>Identificación</a:t>
            </a:r>
            <a:r>
              <a:rPr lang="en-US" sz="2000" b="1" i="0" u="none" strike="noStrike" baseline="0" dirty="0">
                <a:solidFill>
                  <a:srgbClr val="000000"/>
                </a:solidFill>
              </a:rPr>
              <a:t> del Proyecto, </a:t>
            </a:r>
            <a:r>
              <a:rPr lang="en-US" sz="2000" i="0" u="none" strike="noStrike" baseline="0" dirty="0" err="1">
                <a:solidFill>
                  <a:srgbClr val="000000"/>
                </a:solidFill>
              </a:rPr>
              <a:t>donde</a:t>
            </a:r>
            <a:r>
              <a:rPr lang="en-US" sz="2000" i="0" u="none" strike="noStrike" baseline="0" dirty="0">
                <a:solidFill>
                  <a:srgbClr val="000000"/>
                </a:solidFill>
              </a:rPr>
              <a:t> se </a:t>
            </a:r>
            <a:r>
              <a:rPr lang="en-US" sz="2000" b="1" i="0" u="none" strike="noStrike" baseline="0" dirty="0" err="1">
                <a:solidFill>
                  <a:srgbClr val="000000"/>
                </a:solidFill>
              </a:rPr>
              <a:t>evalúa</a:t>
            </a:r>
            <a:r>
              <a:rPr lang="en-US" sz="2000" i="0" u="none" strike="noStrike" baseline="0" dirty="0">
                <a:solidFill>
                  <a:srgbClr val="000000"/>
                </a:solidFill>
              </a:rPr>
              <a:t> </a:t>
            </a:r>
            <a:r>
              <a:rPr lang="en-US" sz="2000" i="0" u="none" strike="noStrike" baseline="0" dirty="0" err="1">
                <a:solidFill>
                  <a:srgbClr val="000000"/>
                </a:solidFill>
              </a:rPr>
              <a:t>cada</a:t>
            </a:r>
            <a:r>
              <a:rPr lang="en-US" sz="2000" i="0" u="none" strike="noStrike" baseline="0" dirty="0">
                <a:solidFill>
                  <a:srgbClr val="000000"/>
                </a:solidFill>
              </a:rPr>
              <a:t> </a:t>
            </a:r>
            <a:r>
              <a:rPr lang="en-US" sz="2000" dirty="0">
                <a:solidFill>
                  <a:srgbClr val="000000"/>
                </a:solidFill>
              </a:rPr>
              <a:t>idea de Proyecto y se </a:t>
            </a:r>
            <a:r>
              <a:rPr lang="en-US" sz="2000" dirty="0" err="1">
                <a:solidFill>
                  <a:srgbClr val="000000"/>
                </a:solidFill>
              </a:rPr>
              <a:t>selecciona</a:t>
            </a:r>
            <a:r>
              <a:rPr lang="en-US" sz="2000" dirty="0">
                <a:solidFill>
                  <a:srgbClr val="000000"/>
                </a:solidFill>
              </a:rPr>
              <a:t> </a:t>
            </a:r>
            <a:r>
              <a:rPr lang="en-US" sz="2000" dirty="0" err="1">
                <a:solidFill>
                  <a:srgbClr val="000000"/>
                </a:solidFill>
              </a:rPr>
              <a:t>el</a:t>
            </a:r>
            <a:r>
              <a:rPr lang="en-US" sz="2000" dirty="0">
                <a:solidFill>
                  <a:srgbClr val="000000"/>
                </a:solidFill>
              </a:rPr>
              <a:t> </a:t>
            </a:r>
            <a:r>
              <a:rPr lang="en-US" sz="2000" dirty="0" err="1">
                <a:solidFill>
                  <a:srgbClr val="000000"/>
                </a:solidFill>
              </a:rPr>
              <a:t>proyecto</a:t>
            </a:r>
            <a:r>
              <a:rPr lang="en-US" sz="2000" dirty="0">
                <a:solidFill>
                  <a:srgbClr val="000000"/>
                </a:solidFill>
              </a:rPr>
              <a:t> con la </a:t>
            </a:r>
            <a:r>
              <a:rPr lang="en-US" sz="2000" b="1" dirty="0" err="1">
                <a:solidFill>
                  <a:srgbClr val="000000"/>
                </a:solidFill>
              </a:rPr>
              <a:t>máxima</a:t>
            </a:r>
            <a:r>
              <a:rPr lang="en-US" sz="2000" b="1" dirty="0">
                <a:solidFill>
                  <a:srgbClr val="000000"/>
                </a:solidFill>
              </a:rPr>
              <a:t> </a:t>
            </a:r>
            <a:r>
              <a:rPr lang="en-US" sz="2000" b="1" dirty="0" err="1">
                <a:solidFill>
                  <a:srgbClr val="000000"/>
                </a:solidFill>
              </a:rPr>
              <a:t>prioridad</a:t>
            </a:r>
            <a:r>
              <a:rPr lang="en-US" sz="2000" dirty="0">
                <a:solidFill>
                  <a:srgbClr val="000000"/>
                </a:solidFill>
              </a:rPr>
              <a:t> </a:t>
            </a:r>
            <a:r>
              <a:rPr lang="en-US" sz="2000" dirty="0" err="1">
                <a:solidFill>
                  <a:srgbClr val="000000"/>
                </a:solidFill>
              </a:rPr>
              <a:t>teniendo</a:t>
            </a:r>
            <a:r>
              <a:rPr lang="en-US" sz="2000" dirty="0">
                <a:solidFill>
                  <a:srgbClr val="000000"/>
                </a:solidFill>
              </a:rPr>
              <a:t> </a:t>
            </a:r>
            <a:r>
              <a:rPr lang="en-US" sz="2000" dirty="0" err="1">
                <a:solidFill>
                  <a:srgbClr val="000000"/>
                </a:solidFill>
              </a:rPr>
              <a:t>en</a:t>
            </a:r>
            <a:r>
              <a:rPr lang="en-US" sz="2000" dirty="0">
                <a:solidFill>
                  <a:srgbClr val="000000"/>
                </a:solidFill>
              </a:rPr>
              <a:t> </a:t>
            </a:r>
            <a:r>
              <a:rPr lang="en-US" sz="2000" dirty="0" err="1">
                <a:solidFill>
                  <a:srgbClr val="000000"/>
                </a:solidFill>
              </a:rPr>
              <a:t>cuenta</a:t>
            </a:r>
            <a:r>
              <a:rPr lang="en-US" sz="2000" dirty="0">
                <a:solidFill>
                  <a:srgbClr val="000000"/>
                </a:solidFill>
              </a:rPr>
              <a:t> las </a:t>
            </a:r>
            <a:r>
              <a:rPr lang="en-US" sz="2000" b="1" dirty="0" err="1">
                <a:solidFill>
                  <a:srgbClr val="000000"/>
                </a:solidFill>
              </a:rPr>
              <a:t>capacidades</a:t>
            </a:r>
            <a:r>
              <a:rPr lang="en-US" sz="2000" dirty="0">
                <a:solidFill>
                  <a:srgbClr val="000000"/>
                </a:solidFill>
              </a:rPr>
              <a:t> y </a:t>
            </a:r>
            <a:r>
              <a:rPr lang="en-US" sz="2000" dirty="0" err="1">
                <a:solidFill>
                  <a:srgbClr val="000000"/>
                </a:solidFill>
              </a:rPr>
              <a:t>los</a:t>
            </a:r>
            <a:r>
              <a:rPr lang="en-US" sz="2000" dirty="0">
                <a:solidFill>
                  <a:srgbClr val="000000"/>
                </a:solidFill>
              </a:rPr>
              <a:t> </a:t>
            </a:r>
            <a:r>
              <a:rPr lang="en-US" sz="2000" b="1" dirty="0" err="1">
                <a:solidFill>
                  <a:srgbClr val="000000"/>
                </a:solidFill>
              </a:rPr>
              <a:t>recursos</a:t>
            </a:r>
            <a:r>
              <a:rPr lang="en-US" sz="2000" b="0" i="0" u="none" strike="noStrike" baseline="0" dirty="0">
                <a:solidFill>
                  <a:srgbClr val="000000"/>
                </a:solidFill>
              </a:rPr>
              <a:t>. Se </a:t>
            </a:r>
            <a:r>
              <a:rPr lang="en-US" sz="2000" b="0" i="0" u="none" strike="noStrike" baseline="0" dirty="0" err="1">
                <a:solidFill>
                  <a:srgbClr val="000000"/>
                </a:solidFill>
              </a:rPr>
              <a:t>procede</a:t>
            </a:r>
            <a:r>
              <a:rPr lang="en-US" sz="2000" b="0" i="0" u="none" strike="noStrike" baseline="0" dirty="0">
                <a:solidFill>
                  <a:srgbClr val="000000"/>
                </a:solidFill>
              </a:rPr>
              <a:t> </a:t>
            </a:r>
            <a:r>
              <a:rPr lang="en-US" sz="2000" b="0" i="0" u="none" strike="noStrike" baseline="0" dirty="0" err="1">
                <a:solidFill>
                  <a:srgbClr val="000000"/>
                </a:solidFill>
              </a:rPr>
              <a:t>entonces</a:t>
            </a:r>
            <a:r>
              <a:rPr lang="en-US" sz="2000" b="0" i="0" u="none" strike="noStrike" baseline="0" dirty="0">
                <a:solidFill>
                  <a:srgbClr val="000000"/>
                </a:solidFill>
              </a:rPr>
              <a:t> al </a:t>
            </a:r>
            <a:r>
              <a:rPr lang="en-US" sz="2000" b="0" i="0" u="none" strike="noStrike" baseline="0" dirty="0" err="1">
                <a:solidFill>
                  <a:srgbClr val="000000"/>
                </a:solidFill>
              </a:rPr>
              <a:t>inicio</a:t>
            </a:r>
            <a:r>
              <a:rPr lang="en-US" sz="2000" b="0" i="0" u="none" strike="noStrike" baseline="0" dirty="0">
                <a:solidFill>
                  <a:srgbClr val="000000"/>
                </a:solidFill>
              </a:rPr>
              <a:t> del </a:t>
            </a:r>
            <a:r>
              <a:rPr lang="en-US" sz="2000" b="0" i="0" u="none" strike="noStrike" baseline="0" dirty="0" err="1">
                <a:solidFill>
                  <a:srgbClr val="000000"/>
                </a:solidFill>
              </a:rPr>
              <a:t>proyecto</a:t>
            </a:r>
            <a:r>
              <a:rPr lang="en-US" sz="2000" b="0" i="0" u="none" strike="noStrike" baseline="0" dirty="0">
                <a:solidFill>
                  <a:srgbClr val="000000"/>
                </a:solidFill>
              </a:rPr>
              <a:t>. </a:t>
            </a:r>
          </a:p>
          <a:p>
            <a:pPr algn="just"/>
            <a:endParaRPr lang="en-US" sz="2000" b="0" i="0" u="none" strike="noStrike" baseline="0" dirty="0">
              <a:solidFill>
                <a:srgbClr val="000000"/>
              </a:solidFill>
            </a:endParaRPr>
          </a:p>
          <a:p>
            <a:pPr algn="just"/>
            <a:endParaRPr lang="en-US" sz="2000" b="0" i="0" u="none" strike="noStrike" baseline="0" dirty="0">
              <a:solidFill>
                <a:srgbClr val="000000"/>
              </a:solidFill>
            </a:endParaRPr>
          </a:p>
        </p:txBody>
      </p:sp>
      <p:sp>
        <p:nvSpPr>
          <p:cNvPr id="6" name="Nadpis 3">
            <a:extLst>
              <a:ext uri="{FF2B5EF4-FFF2-40B4-BE49-F238E27FC236}">
                <a16:creationId xmlns:a16="http://schemas.microsoft.com/office/drawing/2014/main" id="{D68C83B1-F6A5-CAE0-4A7A-F276AF0E26C7}"/>
              </a:ext>
            </a:extLst>
          </p:cNvPr>
          <p:cNvSpPr txBox="1">
            <a:spLocks/>
          </p:cNvSpPr>
          <p:nvPr/>
        </p:nvSpPr>
        <p:spPr>
          <a:xfrm>
            <a:off x="184556" y="2371041"/>
            <a:ext cx="307875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err="1">
                <a:solidFill>
                  <a:srgbClr val="FF0000"/>
                </a:solidFill>
              </a:rPr>
              <a:t>Inicio</a:t>
            </a:r>
            <a:r>
              <a:rPr lang="en-US" sz="3200" b="1" dirty="0">
                <a:solidFill>
                  <a:srgbClr val="FF0000"/>
                </a:solidFill>
              </a:rPr>
              <a:t> del Proyecto</a:t>
            </a:r>
            <a:endParaRPr lang="cs-CZ" sz="3200" b="1" dirty="0">
              <a:solidFill>
                <a:srgbClr val="FF0000"/>
              </a:solidFill>
            </a:endParaRPr>
          </a:p>
        </p:txBody>
      </p:sp>
      <p:sp>
        <p:nvSpPr>
          <p:cNvPr id="7" name="Nadpis 3">
            <a:extLst>
              <a:ext uri="{FF2B5EF4-FFF2-40B4-BE49-F238E27FC236}">
                <a16:creationId xmlns:a16="http://schemas.microsoft.com/office/drawing/2014/main" id="{238A184D-4500-F946-FB5B-ECC21BB0B9F1}"/>
              </a:ext>
            </a:extLst>
          </p:cNvPr>
          <p:cNvSpPr txBox="1">
            <a:spLocks/>
          </p:cNvSpPr>
          <p:nvPr/>
        </p:nvSpPr>
        <p:spPr>
          <a:xfrm>
            <a:off x="184555" y="4346397"/>
            <a:ext cx="307875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rgbClr val="FF0000"/>
                </a:solidFill>
              </a:rPr>
              <a:t>Acta de constitución</a:t>
            </a:r>
            <a:endParaRPr lang="cs-CZ" sz="3200" b="1" dirty="0">
              <a:solidFill>
                <a:srgbClr val="FF0000"/>
              </a:solidFill>
            </a:endParaRPr>
          </a:p>
        </p:txBody>
      </p:sp>
      <p:sp>
        <p:nvSpPr>
          <p:cNvPr id="9" name="Zástupný symbol pro obsah 4">
            <a:extLst>
              <a:ext uri="{FF2B5EF4-FFF2-40B4-BE49-F238E27FC236}">
                <a16:creationId xmlns:a16="http://schemas.microsoft.com/office/drawing/2014/main" id="{7ADC02B9-AD0E-3049-5928-EE6A0128CAC4}"/>
              </a:ext>
            </a:extLst>
          </p:cNvPr>
          <p:cNvSpPr txBox="1">
            <a:spLocks/>
          </p:cNvSpPr>
          <p:nvPr/>
        </p:nvSpPr>
        <p:spPr>
          <a:xfrm>
            <a:off x="4304145" y="2371041"/>
            <a:ext cx="7398327" cy="165669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0" i="0" u="none" strike="noStrike" baseline="0" dirty="0" err="1">
                <a:solidFill>
                  <a:srgbClr val="000000"/>
                </a:solidFill>
                <a:latin typeface="Calibri" panose="020F0502020204030204" pitchFamily="34" charset="0"/>
              </a:rPr>
              <a:t>Esto</a:t>
            </a:r>
            <a:r>
              <a:rPr lang="en-US" sz="2400" b="0" i="0" u="none" strike="noStrike" baseline="0" dirty="0">
                <a:solidFill>
                  <a:srgbClr val="000000"/>
                </a:solidFill>
                <a:latin typeface="Calibri" panose="020F0502020204030204" pitchFamily="34" charset="0"/>
              </a:rPr>
              <a:t> a menudo </a:t>
            </a:r>
            <a:r>
              <a:rPr lang="en-US" sz="2400" dirty="0" err="1">
                <a:solidFill>
                  <a:srgbClr val="000000"/>
                </a:solidFill>
                <a:latin typeface="Calibri" panose="020F0502020204030204" pitchFamily="34" charset="0"/>
              </a:rPr>
              <a:t>sucede</a:t>
            </a:r>
            <a:r>
              <a:rPr lang="en-US" sz="2400" dirty="0">
                <a:solidFill>
                  <a:srgbClr val="000000"/>
                </a:solidFill>
                <a:latin typeface="Calibri" panose="020F0502020204030204" pitchFamily="34" charset="0"/>
              </a:rPr>
              <a:t> a </a:t>
            </a:r>
            <a:r>
              <a:rPr lang="en-US" sz="2400" dirty="0" err="1">
                <a:solidFill>
                  <a:srgbClr val="000000"/>
                </a:solidFill>
                <a:latin typeface="Calibri" panose="020F0502020204030204" pitchFamily="34" charset="0"/>
              </a:rPr>
              <a:t>través</a:t>
            </a:r>
            <a:r>
              <a:rPr lang="en-US" sz="2400" dirty="0">
                <a:solidFill>
                  <a:srgbClr val="000000"/>
                </a:solidFill>
                <a:latin typeface="Calibri" panose="020F0502020204030204" pitchFamily="34" charset="0"/>
              </a:rPr>
              <a:t> de un </a:t>
            </a:r>
            <a:r>
              <a:rPr lang="en-US" sz="2400" b="1" dirty="0" err="1">
                <a:solidFill>
                  <a:srgbClr val="000000"/>
                </a:solidFill>
                <a:latin typeface="Calibri" panose="020F0502020204030204" pitchFamily="34" charset="0"/>
              </a:rPr>
              <a:t>estudio</a:t>
            </a:r>
            <a:r>
              <a:rPr lang="en-US" sz="2400" b="1" dirty="0">
                <a:solidFill>
                  <a:srgbClr val="000000"/>
                </a:solidFill>
                <a:latin typeface="Calibri" panose="020F0502020204030204" pitchFamily="34" charset="0"/>
              </a:rPr>
              <a:t> de </a:t>
            </a:r>
            <a:r>
              <a:rPr lang="en-US" sz="2400" b="1" dirty="0" err="1">
                <a:solidFill>
                  <a:srgbClr val="000000"/>
                </a:solidFill>
                <a:latin typeface="Calibri" panose="020F0502020204030204" pitchFamily="34" charset="0"/>
              </a:rPr>
              <a:t>negocio</a:t>
            </a:r>
            <a:r>
              <a:rPr lang="en-US" sz="2400" dirty="0">
                <a:solidFill>
                  <a:srgbClr val="000000"/>
                </a:solidFill>
                <a:latin typeface="Calibri" panose="020F0502020204030204" pitchFamily="34" charset="0"/>
              </a:rPr>
              <a:t>, que </a:t>
            </a:r>
            <a:r>
              <a:rPr lang="en-US" sz="2400" dirty="0" err="1">
                <a:solidFill>
                  <a:srgbClr val="000000"/>
                </a:solidFill>
                <a:latin typeface="Calibri" panose="020F0502020204030204" pitchFamily="34" charset="0"/>
              </a:rPr>
              <a:t>establece</a:t>
            </a:r>
            <a:r>
              <a:rPr lang="en-US" sz="2400" dirty="0">
                <a:solidFill>
                  <a:srgbClr val="000000"/>
                </a:solidFill>
                <a:latin typeface="Calibri" panose="020F0502020204030204" pitchFamily="34" charset="0"/>
              </a:rPr>
              <a:t> </a:t>
            </a:r>
            <a:r>
              <a:rPr lang="es-ES" sz="2400" dirty="0">
                <a:solidFill>
                  <a:srgbClr val="000000"/>
                </a:solidFill>
                <a:latin typeface="Calibri" panose="020F0502020204030204" pitchFamily="34" charset="0"/>
              </a:rPr>
              <a:t>los objetivos, la finalidad y los resultados del proyecto propuesto. Se identifican las partes interesadas y se documentan los requisitos del proyecto. Además de explicar el valor empresarial del proyecto, la carta o acta de constitución describe los objetivos, el alcance, los recursos y el presupuesto del proyecto</a:t>
            </a:r>
            <a:r>
              <a:rPr lang="en-US" sz="2400" b="0" i="0" u="none" strike="noStrike" baseline="0" dirty="0">
                <a:solidFill>
                  <a:srgbClr val="000000"/>
                </a:solidFill>
                <a:latin typeface="Calibri" panose="020F0502020204030204" pitchFamily="34" charset="0"/>
              </a:rPr>
              <a:t>. </a:t>
            </a:r>
            <a:r>
              <a:rPr lang="es-ES" sz="2400" dirty="0">
                <a:solidFill>
                  <a:srgbClr val="000000"/>
                </a:solidFill>
                <a:latin typeface="Calibri" panose="020F0502020204030204" pitchFamily="34" charset="0"/>
              </a:rPr>
              <a:t>Durante esta fase también deben realizarse las pruebas de viabilidad.</a:t>
            </a:r>
            <a:endParaRPr lang="en-US" sz="2400" b="0" i="0" u="none" strike="noStrike" baseline="0" dirty="0">
              <a:solidFill>
                <a:srgbClr val="000000"/>
              </a:solidFill>
              <a:latin typeface="Calibri" panose="020F0502020204030204" pitchFamily="34" charset="0"/>
            </a:endParaRPr>
          </a:p>
          <a:p>
            <a:pPr algn="just"/>
            <a:endParaRPr lang="en-US" sz="2000" dirty="0">
              <a:solidFill>
                <a:srgbClr val="000000"/>
              </a:solidFill>
            </a:endParaRPr>
          </a:p>
          <a:p>
            <a:pPr algn="just"/>
            <a:endParaRPr lang="en-US" sz="2000" dirty="0">
              <a:solidFill>
                <a:srgbClr val="000000"/>
              </a:solidFill>
            </a:endParaRPr>
          </a:p>
        </p:txBody>
      </p:sp>
      <p:sp>
        <p:nvSpPr>
          <p:cNvPr id="12" name="Zástupný symbol pro obsah 4">
            <a:extLst>
              <a:ext uri="{FF2B5EF4-FFF2-40B4-BE49-F238E27FC236}">
                <a16:creationId xmlns:a16="http://schemas.microsoft.com/office/drawing/2014/main" id="{664652C5-EEC4-2E07-F193-4E0D9E815CB7}"/>
              </a:ext>
            </a:extLst>
          </p:cNvPr>
          <p:cNvSpPr txBox="1">
            <a:spLocks/>
          </p:cNvSpPr>
          <p:nvPr/>
        </p:nvSpPr>
        <p:spPr>
          <a:xfrm>
            <a:off x="4304145" y="4346397"/>
            <a:ext cx="7398327" cy="165669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100" dirty="0">
                <a:solidFill>
                  <a:srgbClr val="000000"/>
                </a:solidFill>
                <a:latin typeface="Calibri" panose="020F0502020204030204" pitchFamily="34" charset="0"/>
              </a:rPr>
              <a:t>El principal resultado de esta fase se denomina </a:t>
            </a:r>
            <a:r>
              <a:rPr lang="es-ES" sz="2100" b="1" dirty="0">
                <a:solidFill>
                  <a:srgbClr val="000000"/>
                </a:solidFill>
                <a:latin typeface="Calibri" panose="020F0502020204030204" pitchFamily="34" charset="0"/>
              </a:rPr>
              <a:t>Estatuto/acta de constitución del Proyecto </a:t>
            </a:r>
            <a:r>
              <a:rPr lang="es-ES" sz="2100" dirty="0">
                <a:solidFill>
                  <a:srgbClr val="000000"/>
                </a:solidFill>
                <a:latin typeface="Calibri" panose="020F0502020204030204" pitchFamily="34" charset="0"/>
              </a:rPr>
              <a:t>y este resultado clave ayuda a la planificación en la Etapa 3: Diseño, ya que define y </a:t>
            </a:r>
            <a:r>
              <a:rPr lang="es-ES" sz="2100" b="1" dirty="0">
                <a:solidFill>
                  <a:srgbClr val="000000"/>
                </a:solidFill>
                <a:latin typeface="Calibri" panose="020F0502020204030204" pitchFamily="34" charset="0"/>
              </a:rPr>
              <a:t>justifica</a:t>
            </a:r>
            <a:r>
              <a:rPr lang="es-ES" sz="2100" dirty="0">
                <a:solidFill>
                  <a:srgbClr val="000000"/>
                </a:solidFill>
                <a:latin typeface="Calibri" panose="020F0502020204030204" pitchFamily="34" charset="0"/>
              </a:rPr>
              <a:t> su proyecto y su </a:t>
            </a:r>
            <a:r>
              <a:rPr lang="es-ES" sz="2100" b="1" dirty="0">
                <a:solidFill>
                  <a:srgbClr val="000000"/>
                </a:solidFill>
                <a:latin typeface="Calibri" panose="020F0502020204030204" pitchFamily="34" charset="0"/>
              </a:rPr>
              <a:t>alcance</a:t>
            </a:r>
            <a:r>
              <a:rPr lang="es-ES" sz="2100" dirty="0">
                <a:solidFill>
                  <a:srgbClr val="000000"/>
                </a:solidFill>
                <a:latin typeface="Calibri" panose="020F0502020204030204" pitchFamily="34" charset="0"/>
              </a:rPr>
              <a:t>, </a:t>
            </a:r>
            <a:r>
              <a:rPr lang="es-ES" sz="2100" b="1" dirty="0">
                <a:solidFill>
                  <a:srgbClr val="000000"/>
                </a:solidFill>
                <a:latin typeface="Calibri" panose="020F0502020204030204" pitchFamily="34" charset="0"/>
              </a:rPr>
              <a:t>asegura la financiación</a:t>
            </a:r>
            <a:r>
              <a:rPr lang="es-ES" sz="2100" dirty="0">
                <a:solidFill>
                  <a:srgbClr val="000000"/>
                </a:solidFill>
                <a:latin typeface="Calibri" panose="020F0502020204030204" pitchFamily="34" charset="0"/>
              </a:rPr>
              <a:t> del proyecto (si es necesario) y </a:t>
            </a:r>
            <a:r>
              <a:rPr lang="es-ES" sz="2100" b="1" dirty="0">
                <a:solidFill>
                  <a:srgbClr val="000000"/>
                </a:solidFill>
                <a:latin typeface="Calibri" panose="020F0502020204030204" pitchFamily="34" charset="0"/>
              </a:rPr>
              <a:t>define</a:t>
            </a:r>
            <a:r>
              <a:rPr lang="es-ES" sz="2100" dirty="0">
                <a:solidFill>
                  <a:srgbClr val="000000"/>
                </a:solidFill>
                <a:latin typeface="Calibri" panose="020F0502020204030204" pitchFamily="34" charset="0"/>
              </a:rPr>
              <a:t> las </a:t>
            </a:r>
            <a:r>
              <a:rPr lang="es-ES" sz="2100" b="1" dirty="0">
                <a:solidFill>
                  <a:srgbClr val="000000"/>
                </a:solidFill>
                <a:latin typeface="Calibri" panose="020F0502020204030204" pitchFamily="34" charset="0"/>
              </a:rPr>
              <a:t>funciones</a:t>
            </a:r>
            <a:r>
              <a:rPr lang="es-ES" sz="2100" dirty="0">
                <a:solidFill>
                  <a:srgbClr val="000000"/>
                </a:solidFill>
                <a:latin typeface="Calibri" panose="020F0502020204030204" pitchFamily="34" charset="0"/>
              </a:rPr>
              <a:t> y </a:t>
            </a:r>
            <a:r>
              <a:rPr lang="es-ES" sz="2100" b="1" dirty="0">
                <a:solidFill>
                  <a:srgbClr val="000000"/>
                </a:solidFill>
                <a:latin typeface="Calibri" panose="020F0502020204030204" pitchFamily="34" charset="0"/>
              </a:rPr>
              <a:t>responsabilidades</a:t>
            </a:r>
            <a:r>
              <a:rPr lang="es-ES" sz="2100" dirty="0">
                <a:solidFill>
                  <a:srgbClr val="000000"/>
                </a:solidFill>
                <a:latin typeface="Calibri" panose="020F0502020204030204" pitchFamily="34" charset="0"/>
              </a:rPr>
              <a:t> de los participantes en el proyecto </a:t>
            </a:r>
            <a:r>
              <a:rPr lang="es-ES" sz="2100" b="1" dirty="0">
                <a:solidFill>
                  <a:srgbClr val="000000"/>
                </a:solidFill>
                <a:latin typeface="Calibri" panose="020F0502020204030204" pitchFamily="34" charset="0"/>
              </a:rPr>
              <a:t>respondiendo a las preguntas clave de ¿Qué? ¿Por qué? ¿Quién? ¿Cómo? ¿Cuándo?</a:t>
            </a:r>
          </a:p>
          <a:p>
            <a:pPr algn="just"/>
            <a:endParaRPr lang="en-US" sz="2200" b="1" u="none" strike="noStrike" baseline="0" dirty="0">
              <a:solidFill>
                <a:srgbClr val="000000"/>
              </a:solidFill>
              <a:latin typeface="Calibri" panose="020F0502020204030204" pitchFamily="34" charset="0"/>
            </a:endParaRPr>
          </a:p>
          <a:p>
            <a:pPr algn="just"/>
            <a:endParaRPr lang="en-US" sz="2000" dirty="0">
              <a:solidFill>
                <a:srgbClr val="000000"/>
              </a:solidFill>
            </a:endParaRPr>
          </a:p>
          <a:p>
            <a:pPr algn="just"/>
            <a:endParaRPr lang="en-US" sz="2000" dirty="0">
              <a:solidFill>
                <a:srgbClr val="000000"/>
              </a:solidFill>
            </a:endParaRPr>
          </a:p>
        </p:txBody>
      </p:sp>
    </p:spTree>
    <p:extLst>
      <p:ext uri="{BB962C8B-B14F-4D97-AF65-F5344CB8AC3E}">
        <p14:creationId xmlns:p14="http://schemas.microsoft.com/office/powerpoint/2010/main" val="138631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808185"/>
            <a:ext cx="3078759" cy="1325563"/>
          </a:xfrm>
        </p:spPr>
        <p:txBody>
          <a:bodyPr>
            <a:normAutofit/>
          </a:bodyPr>
          <a:lstStyle/>
          <a:p>
            <a:r>
              <a:rPr lang="en-US" b="1" dirty="0" err="1">
                <a:solidFill>
                  <a:srgbClr val="FF0000"/>
                </a:solidFill>
              </a:rPr>
              <a:t>Propósito</a:t>
            </a:r>
            <a:r>
              <a:rPr lang="en-US" b="1" dirty="0">
                <a:solidFill>
                  <a:srgbClr val="FF0000"/>
                </a:solidFill>
              </a:rPr>
              <a:t> del Proyecto </a:t>
            </a:r>
            <a:endParaRPr lang="cs-CZ"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488873" y="808186"/>
            <a:ext cx="7176653" cy="5368778"/>
          </a:xfrm>
        </p:spPr>
        <p:txBody>
          <a:bodyPr>
            <a:normAutofit fontScale="92500" lnSpcReduction="10000"/>
          </a:bodyPr>
          <a:lstStyle/>
          <a:p>
            <a:pPr marL="0" indent="0" algn="just">
              <a:buNone/>
            </a:pPr>
            <a:r>
              <a:rPr lang="en-US" sz="1800" b="0" i="0" u="none" strike="noStrike" baseline="0" dirty="0">
                <a:solidFill>
                  <a:srgbClr val="000000"/>
                </a:solidFill>
              </a:rPr>
              <a:t> </a:t>
            </a:r>
            <a:r>
              <a:rPr lang="es-ES" sz="1800" dirty="0">
                <a:solidFill>
                  <a:srgbClr val="000000"/>
                </a:solidFill>
              </a:rPr>
              <a:t>El propósito del proyecto explica la </a:t>
            </a:r>
            <a:r>
              <a:rPr lang="es-ES" sz="1800" b="1" dirty="0">
                <a:solidFill>
                  <a:srgbClr val="000000"/>
                </a:solidFill>
              </a:rPr>
              <a:t>razón</a:t>
            </a:r>
            <a:r>
              <a:rPr lang="es-ES" sz="1800" dirty="0">
                <a:solidFill>
                  <a:srgbClr val="000000"/>
                </a:solidFill>
              </a:rPr>
              <a:t> de ser del mismo. Es el sentido de lo que se hace, la ambición o el sueño que persigue el proyecto. Así pues, el propósito del proyecto responde a la importante pregunta de </a:t>
            </a:r>
            <a:r>
              <a:rPr lang="es-ES" sz="1800" b="1" dirty="0">
                <a:solidFill>
                  <a:srgbClr val="000000"/>
                </a:solidFill>
              </a:rPr>
              <a:t>por qué existe el proyecto</a:t>
            </a:r>
            <a:r>
              <a:rPr lang="es-ES" sz="1800" dirty="0">
                <a:solidFill>
                  <a:srgbClr val="000000"/>
                </a:solidFill>
              </a:rPr>
              <a:t>.</a:t>
            </a:r>
          </a:p>
          <a:p>
            <a:pPr marL="0" indent="0" algn="just">
              <a:buNone/>
            </a:pPr>
            <a:endParaRPr lang="en-US" sz="1800" dirty="0">
              <a:solidFill>
                <a:srgbClr val="000000"/>
              </a:solidFill>
            </a:endParaRPr>
          </a:p>
          <a:p>
            <a:pPr marL="0" indent="0" algn="just">
              <a:buNone/>
            </a:pPr>
            <a:r>
              <a:rPr lang="es-ES" sz="1800" dirty="0">
                <a:solidFill>
                  <a:srgbClr val="000000"/>
                </a:solidFill>
              </a:rPr>
              <a:t>El objetivo del propósito del proyecto es crear una </a:t>
            </a:r>
            <a:r>
              <a:rPr lang="es-ES" sz="1800" b="1" dirty="0">
                <a:solidFill>
                  <a:srgbClr val="000000"/>
                </a:solidFill>
              </a:rPr>
              <a:t>comprensión clara y correcta </a:t>
            </a:r>
            <a:r>
              <a:rPr lang="es-ES" sz="1800" dirty="0">
                <a:solidFill>
                  <a:srgbClr val="000000"/>
                </a:solidFill>
              </a:rPr>
              <a:t>del proyecto en la mente de las personas las partes interesadas, que participan en el proceso de planificación y desarrollo. El propósito es una declaración, una </a:t>
            </a:r>
            <a:r>
              <a:rPr lang="es-ES" sz="1800" b="1" dirty="0">
                <a:solidFill>
                  <a:srgbClr val="000000"/>
                </a:solidFill>
              </a:rPr>
              <a:t>frase declarativa </a:t>
            </a:r>
            <a:r>
              <a:rPr lang="es-ES" sz="1800" dirty="0">
                <a:solidFill>
                  <a:srgbClr val="000000"/>
                </a:solidFill>
              </a:rPr>
              <a:t>que </a:t>
            </a:r>
            <a:r>
              <a:rPr lang="es-ES" sz="1800" b="1" dirty="0">
                <a:solidFill>
                  <a:srgbClr val="000000"/>
                </a:solidFill>
              </a:rPr>
              <a:t>resume los objetivos específicos </a:t>
            </a:r>
            <a:r>
              <a:rPr lang="es-ES" sz="1800" dirty="0">
                <a:solidFill>
                  <a:srgbClr val="000000"/>
                </a:solidFill>
              </a:rPr>
              <a:t>del proyecto. </a:t>
            </a:r>
          </a:p>
          <a:p>
            <a:pPr marL="0" indent="0" algn="just">
              <a:buNone/>
            </a:pPr>
            <a:endParaRPr lang="es-ES" sz="1800" dirty="0">
              <a:solidFill>
                <a:srgbClr val="000000"/>
              </a:solidFill>
            </a:endParaRPr>
          </a:p>
          <a:p>
            <a:pPr marL="0" indent="0" algn="just">
              <a:buNone/>
            </a:pPr>
            <a:r>
              <a:rPr lang="es-ES" sz="1800" dirty="0">
                <a:solidFill>
                  <a:srgbClr val="000000"/>
                </a:solidFill>
              </a:rPr>
              <a:t>Para que sea </a:t>
            </a:r>
            <a:r>
              <a:rPr lang="es-ES" sz="1800" b="1" dirty="0">
                <a:solidFill>
                  <a:srgbClr val="000000"/>
                </a:solidFill>
              </a:rPr>
              <a:t>eficaz</a:t>
            </a:r>
            <a:r>
              <a:rPr lang="es-ES" sz="1800" dirty="0">
                <a:solidFill>
                  <a:srgbClr val="000000"/>
                </a:solidFill>
              </a:rPr>
              <a:t>, esta </a:t>
            </a:r>
            <a:r>
              <a:rPr lang="es-ES" sz="1800" b="1" dirty="0">
                <a:solidFill>
                  <a:srgbClr val="000000"/>
                </a:solidFill>
              </a:rPr>
              <a:t>declaración</a:t>
            </a:r>
            <a:r>
              <a:rPr lang="es-ES" sz="1800" dirty="0">
                <a:solidFill>
                  <a:srgbClr val="000000"/>
                </a:solidFill>
              </a:rPr>
              <a:t> de intenciones debe ser:</a:t>
            </a:r>
            <a:endParaRPr lang="en-US" sz="1800" b="0" i="0" u="none" strike="noStrike" baseline="0" dirty="0">
              <a:solidFill>
                <a:srgbClr val="000000"/>
              </a:solidFill>
            </a:endParaRPr>
          </a:p>
          <a:p>
            <a:pPr algn="just"/>
            <a:r>
              <a:rPr lang="en-US" sz="1800" b="1" i="0" u="none" strike="noStrike" baseline="0" dirty="0" err="1">
                <a:solidFill>
                  <a:srgbClr val="000000"/>
                </a:solidFill>
              </a:rPr>
              <a:t>Concisa</a:t>
            </a:r>
            <a:r>
              <a:rPr lang="en-US" sz="1800" b="1" i="0" u="none" strike="noStrike" baseline="0" dirty="0">
                <a:solidFill>
                  <a:srgbClr val="000000"/>
                </a:solidFill>
              </a:rPr>
              <a:t> y </a:t>
            </a:r>
            <a:r>
              <a:rPr lang="en-US" sz="1800" b="1" dirty="0">
                <a:solidFill>
                  <a:srgbClr val="000000"/>
                </a:solidFill>
              </a:rPr>
              <a:t>s</a:t>
            </a:r>
            <a:r>
              <a:rPr lang="en-US" sz="1800" b="1" i="0" u="none" strike="noStrike" baseline="0" dirty="0">
                <a:solidFill>
                  <a:srgbClr val="000000"/>
                </a:solidFill>
              </a:rPr>
              <a:t>ingular</a:t>
            </a:r>
            <a:endParaRPr lang="en-US" sz="1800" b="0" i="0" u="none" strike="noStrike" baseline="0" dirty="0">
              <a:solidFill>
                <a:srgbClr val="000000"/>
              </a:solidFill>
            </a:endParaRPr>
          </a:p>
          <a:p>
            <a:pPr algn="just"/>
            <a:r>
              <a:rPr lang="en-US" sz="1800" b="1" i="0" u="none" strike="noStrike" baseline="0" dirty="0" err="1">
                <a:solidFill>
                  <a:srgbClr val="000000"/>
                </a:solidFill>
              </a:rPr>
              <a:t>Specífica</a:t>
            </a:r>
            <a:r>
              <a:rPr lang="en-US" sz="1800" b="1" i="0" u="none" strike="noStrike" baseline="0" dirty="0">
                <a:solidFill>
                  <a:srgbClr val="000000"/>
                </a:solidFill>
              </a:rPr>
              <a:t> y </a:t>
            </a:r>
            <a:r>
              <a:rPr lang="en-US" sz="1800" b="1" i="0" u="none" strike="noStrike" baseline="0" dirty="0" err="1">
                <a:solidFill>
                  <a:srgbClr val="000000"/>
                </a:solidFill>
              </a:rPr>
              <a:t>precisa</a:t>
            </a:r>
            <a:endParaRPr lang="en-US" sz="1800" b="0" i="0" u="none" strike="noStrike" baseline="0" dirty="0">
              <a:solidFill>
                <a:srgbClr val="000000"/>
              </a:solidFill>
            </a:endParaRPr>
          </a:p>
          <a:p>
            <a:pPr algn="just"/>
            <a:r>
              <a:rPr lang="en-US" sz="1800" b="1" dirty="0" err="1">
                <a:solidFill>
                  <a:srgbClr val="000000"/>
                </a:solidFill>
              </a:rPr>
              <a:t>O</a:t>
            </a:r>
            <a:r>
              <a:rPr lang="en-US" sz="1800" b="1" i="0" u="none" strike="noStrike" baseline="0" dirty="0" err="1">
                <a:solidFill>
                  <a:srgbClr val="000000"/>
                </a:solidFill>
              </a:rPr>
              <a:t>rientada</a:t>
            </a:r>
            <a:r>
              <a:rPr lang="en-US" sz="1800" b="1" i="0" u="none" strike="noStrike" baseline="0" dirty="0">
                <a:solidFill>
                  <a:srgbClr val="000000"/>
                </a:solidFill>
              </a:rPr>
              <a:t> a </a:t>
            </a:r>
            <a:r>
              <a:rPr lang="en-US" sz="1800" b="1" i="0" u="none" strike="noStrike" baseline="0" dirty="0" err="1">
                <a:solidFill>
                  <a:srgbClr val="000000"/>
                </a:solidFill>
              </a:rPr>
              <a:t>los</a:t>
            </a:r>
            <a:r>
              <a:rPr lang="en-US" sz="1800" b="1" i="0" u="none" strike="noStrike" baseline="0" dirty="0">
                <a:solidFill>
                  <a:srgbClr val="000000"/>
                </a:solidFill>
              </a:rPr>
              <a:t> </a:t>
            </a:r>
            <a:r>
              <a:rPr lang="en-US" sz="1800" b="1" i="0" u="none" strike="noStrike" baseline="0" dirty="0" err="1">
                <a:solidFill>
                  <a:srgbClr val="000000"/>
                </a:solidFill>
              </a:rPr>
              <a:t>objetivos</a:t>
            </a:r>
            <a:r>
              <a:rPr lang="en-US" sz="1800" b="1" i="0" u="none" strike="noStrike" baseline="0" dirty="0">
                <a:solidFill>
                  <a:srgbClr val="000000"/>
                </a:solidFill>
              </a:rPr>
              <a:t> </a:t>
            </a:r>
            <a:endParaRPr lang="en-US" sz="1800" dirty="0">
              <a:solidFill>
                <a:srgbClr val="000000"/>
              </a:solidFill>
            </a:endParaRPr>
          </a:p>
          <a:p>
            <a:pPr algn="just"/>
            <a:r>
              <a:rPr lang="en-US" sz="1800" b="1" i="0" u="none" strike="noStrike" baseline="0" dirty="0">
                <a:solidFill>
                  <a:srgbClr val="000000"/>
                </a:solidFill>
              </a:rPr>
              <a:t>Clara </a:t>
            </a:r>
          </a:p>
          <a:p>
            <a:pPr algn="just"/>
            <a:r>
              <a:rPr lang="en-US" sz="1800" b="1" i="0" u="none" strike="noStrike" baseline="0" dirty="0" err="1">
                <a:solidFill>
                  <a:srgbClr val="000000"/>
                </a:solidFill>
              </a:rPr>
              <a:t>Completa</a:t>
            </a:r>
            <a:r>
              <a:rPr lang="en-US" sz="1800" b="1" i="0" u="none" strike="noStrike" baseline="0" dirty="0">
                <a:solidFill>
                  <a:srgbClr val="000000"/>
                </a:solidFill>
              </a:rPr>
              <a:t> </a:t>
            </a:r>
          </a:p>
          <a:p>
            <a:pPr algn="just"/>
            <a:r>
              <a:rPr lang="en-US" sz="1800" b="1" i="0" u="none" strike="noStrike" baseline="0" dirty="0" err="1">
                <a:solidFill>
                  <a:srgbClr val="000000"/>
                </a:solidFill>
              </a:rPr>
              <a:t>Creíble</a:t>
            </a:r>
            <a:endParaRPr lang="en-US" sz="1800" b="0" i="0" u="none" strike="noStrike" baseline="0" dirty="0">
              <a:solidFill>
                <a:srgbClr val="000000"/>
              </a:solidFill>
            </a:endParaRPr>
          </a:p>
        </p:txBody>
      </p:sp>
    </p:spTree>
    <p:extLst>
      <p:ext uri="{BB962C8B-B14F-4D97-AF65-F5344CB8AC3E}">
        <p14:creationId xmlns:p14="http://schemas.microsoft.com/office/powerpoint/2010/main" val="51974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362036" y="1330036"/>
            <a:ext cx="7991763" cy="3842328"/>
          </a:xfrm>
        </p:spPr>
        <p:txBody>
          <a:bodyPr>
            <a:normAutofit/>
          </a:bodyPr>
          <a:lstStyle/>
          <a:p>
            <a:pPr algn="just"/>
            <a:r>
              <a:rPr lang="en-US" sz="1800" b="1" dirty="0">
                <a:solidFill>
                  <a:srgbClr val="000000"/>
                </a:solidFill>
                <a:latin typeface="Calibri" panose="020F0502020204030204" pitchFamily="34" charset="0"/>
              </a:rPr>
              <a:t>Un</a:t>
            </a:r>
            <a:r>
              <a:rPr lang="en-US" sz="1800" b="1"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objetivo</a:t>
            </a:r>
            <a:r>
              <a:rPr lang="en-US" sz="1800" b="1" i="0" u="none" strike="noStrike" baseline="0" dirty="0">
                <a:solidFill>
                  <a:srgbClr val="000000"/>
                </a:solidFill>
                <a:latin typeface="Calibri" panose="020F0502020204030204" pitchFamily="34" charset="0"/>
              </a:rPr>
              <a:t> del </a:t>
            </a:r>
            <a:r>
              <a:rPr lang="en-US" sz="1800" b="1" i="0" u="none" strike="noStrike" baseline="0" dirty="0" err="1">
                <a:solidFill>
                  <a:srgbClr val="000000"/>
                </a:solidFill>
                <a:latin typeface="Calibri" panose="020F0502020204030204" pitchFamily="34" charset="0"/>
              </a:rPr>
              <a:t>proyect</a:t>
            </a:r>
            <a:r>
              <a:rPr lang="en-US" sz="1800" b="1" dirty="0" err="1">
                <a:solidFill>
                  <a:srgbClr val="000000"/>
                </a:solidFill>
                <a:latin typeface="Calibri" panose="020F0502020204030204" pitchFamily="34" charset="0"/>
              </a:rPr>
              <a:t>o</a:t>
            </a:r>
            <a:r>
              <a:rPr lang="en-US" sz="1800" b="1" i="0" u="none" strike="noStrike" baseline="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es </a:t>
            </a:r>
            <a:r>
              <a:rPr lang="en-US" sz="1800" b="0" i="0" u="none" strike="noStrike" baseline="0" dirty="0" err="1">
                <a:solidFill>
                  <a:srgbClr val="000000"/>
                </a:solidFill>
                <a:latin typeface="Calibri" panose="020F0502020204030204" pitchFamily="34" charset="0"/>
              </a:rPr>
              <a:t>una</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declaración</a:t>
            </a:r>
            <a:r>
              <a:rPr lang="en-US" sz="1800" b="0" i="0" u="none" strike="noStrike" baseline="0" dirty="0">
                <a:solidFill>
                  <a:srgbClr val="000000"/>
                </a:solidFill>
                <a:latin typeface="Calibri" panose="020F0502020204030204" pitchFamily="34" charset="0"/>
              </a:rPr>
              <a:t> tangible de lo que un </a:t>
            </a:r>
            <a:r>
              <a:rPr lang="en-US" sz="1800" b="0" i="0" u="none" strike="noStrike" baseline="0" dirty="0" err="1">
                <a:solidFill>
                  <a:srgbClr val="000000"/>
                </a:solidFill>
                <a:latin typeface="Calibri" panose="020F0502020204030204" pitchFamily="34" charset="0"/>
              </a:rPr>
              <a:t>proyecto</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debe</a:t>
            </a:r>
            <a:r>
              <a:rPr lang="en-US" sz="1800" b="0"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lograr</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Muestra</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una</a:t>
            </a:r>
            <a:r>
              <a:rPr lang="en-US" sz="1800" b="0"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dirección</a:t>
            </a:r>
            <a:r>
              <a:rPr lang="en-US" sz="1800" b="1"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clara</a:t>
            </a:r>
            <a:r>
              <a:rPr lang="en-US" sz="1800" b="1" i="0" u="none" strike="noStrike" baseline="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y </a:t>
            </a:r>
            <a:r>
              <a:rPr lang="en-US" sz="1800" b="1" i="0" u="none" strike="noStrike" baseline="0" dirty="0" err="1">
                <a:solidFill>
                  <a:srgbClr val="000000"/>
                </a:solidFill>
                <a:latin typeface="Calibri" panose="020F0502020204030204" pitchFamily="34" charset="0"/>
              </a:rPr>
              <a:t>proporciona</a:t>
            </a:r>
            <a:r>
              <a:rPr lang="en-US" sz="1800" b="1"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motivación</a:t>
            </a:r>
            <a:r>
              <a:rPr lang="en-US" sz="1800" b="0" i="0" u="none" strike="noStrike" baseline="0" dirty="0">
                <a:solidFill>
                  <a:srgbClr val="000000"/>
                </a:solidFill>
                <a:latin typeface="Calibri" panose="020F0502020204030204" pitchFamily="34" charset="0"/>
              </a:rPr>
              <a:t>. </a:t>
            </a:r>
          </a:p>
          <a:p>
            <a:pPr algn="just"/>
            <a:r>
              <a:rPr lang="en-US" sz="1800" dirty="0">
                <a:solidFill>
                  <a:srgbClr val="000000"/>
                </a:solidFill>
                <a:latin typeface="Calibri" panose="020F0502020204030204" pitchFamily="34" charset="0"/>
              </a:rPr>
              <a:t>Los </a:t>
            </a:r>
            <a:r>
              <a:rPr lang="en-US" sz="1800" b="1" dirty="0" err="1">
                <a:solidFill>
                  <a:srgbClr val="000000"/>
                </a:solidFill>
                <a:latin typeface="Calibri" panose="020F0502020204030204" pitchFamily="34" charset="0"/>
              </a:rPr>
              <a:t>resultados</a:t>
            </a:r>
            <a:r>
              <a:rPr lang="en-US" sz="1800" b="1" dirty="0">
                <a:solidFill>
                  <a:srgbClr val="000000"/>
                </a:solidFill>
                <a:latin typeface="Calibri" panose="020F0502020204030204" pitchFamily="34" charset="0"/>
              </a:rPr>
              <a:t> tangibles </a:t>
            </a:r>
            <a:r>
              <a:rPr lang="en-US" sz="1800" dirty="0">
                <a:solidFill>
                  <a:srgbClr val="000000"/>
                </a:solidFill>
                <a:latin typeface="Calibri" panose="020F0502020204030204" pitchFamily="34" charset="0"/>
              </a:rPr>
              <a:t>que </a:t>
            </a:r>
            <a:r>
              <a:rPr lang="en-US" sz="1800" dirty="0" err="1">
                <a:solidFill>
                  <a:srgbClr val="000000"/>
                </a:solidFill>
                <a:latin typeface="Calibri" panose="020F0502020204030204" pitchFamily="34" charset="0"/>
              </a:rPr>
              <a:t>apoyan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esta</a:t>
            </a:r>
            <a:r>
              <a:rPr lang="en-US" sz="1800" dirty="0">
                <a:solidFill>
                  <a:srgbClr val="000000"/>
                </a:solidFill>
                <a:latin typeface="Calibri" panose="020F0502020204030204" pitchFamily="34" charset="0"/>
              </a:rPr>
              <a:t> meta son </a:t>
            </a:r>
            <a:r>
              <a:rPr lang="en-US" sz="1800" dirty="0" err="1">
                <a:solidFill>
                  <a:srgbClr val="000000"/>
                </a:solidFill>
                <a:latin typeface="Calibri" panose="020F0502020204030204" pitchFamily="34" charset="0"/>
              </a:rPr>
              <a:t>los</a:t>
            </a:r>
            <a:r>
              <a:rPr lang="en-US" sz="1800" dirty="0">
                <a:solidFill>
                  <a:srgbClr val="000000"/>
                </a:solidFill>
                <a:latin typeface="Calibri" panose="020F0502020204030204" pitchFamily="34" charset="0"/>
              </a:rPr>
              <a:t> </a:t>
            </a:r>
            <a:r>
              <a:rPr lang="en-US" sz="1800" b="1" dirty="0" err="1">
                <a:solidFill>
                  <a:srgbClr val="000000"/>
                </a:solidFill>
                <a:latin typeface="Calibri" panose="020F0502020204030204" pitchFamily="34" charset="0"/>
              </a:rPr>
              <a:t>objetivos</a:t>
            </a:r>
            <a:r>
              <a:rPr lang="en-US" sz="1800" dirty="0">
                <a:solidFill>
                  <a:srgbClr val="000000"/>
                </a:solidFill>
                <a:latin typeface="Calibri" panose="020F0502020204030204" pitchFamily="34" charset="0"/>
              </a:rPr>
              <a:t> del Proyecto</a:t>
            </a:r>
            <a:r>
              <a:rPr lang="en-US" sz="1800" b="0" i="0" u="none" strike="noStrike" baseline="0" dirty="0">
                <a:solidFill>
                  <a:srgbClr val="000000"/>
                </a:solidFill>
                <a:latin typeface="Calibri" panose="020F0502020204030204" pitchFamily="34" charset="0"/>
              </a:rPr>
              <a:t>. </a:t>
            </a:r>
          </a:p>
          <a:p>
            <a:pPr algn="just"/>
            <a:r>
              <a:rPr lang="en-US" sz="1800" b="0" i="0" u="none" strike="noStrike" baseline="0" dirty="0" err="1">
                <a:solidFill>
                  <a:srgbClr val="000000"/>
                </a:solidFill>
                <a:latin typeface="Calibri" panose="020F0502020204030204" pitchFamily="34" charset="0"/>
              </a:rPr>
              <a:t>Básicamente</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los</a:t>
            </a:r>
            <a:r>
              <a:rPr lang="en-US" sz="1800" b="0" i="0" u="none" strike="noStrike" baseline="0" dirty="0">
                <a:solidFill>
                  <a:srgbClr val="000000"/>
                </a:solidFill>
                <a:latin typeface="Calibri" panose="020F0502020204030204" pitchFamily="34" charset="0"/>
              </a:rPr>
              <a:t> </a:t>
            </a:r>
            <a:r>
              <a:rPr lang="en-US" sz="1800" b="1" i="1" u="none" strike="noStrike" baseline="0" dirty="0" err="1">
                <a:solidFill>
                  <a:srgbClr val="000000"/>
                </a:solidFill>
                <a:latin typeface="Calibri" panose="020F0502020204030204" pitchFamily="34" charset="0"/>
              </a:rPr>
              <a:t>Objetivos</a:t>
            </a:r>
            <a:r>
              <a:rPr lang="en-US" sz="1800" b="1" i="1" u="none" strike="noStrike" baseline="0" dirty="0">
                <a:solidFill>
                  <a:srgbClr val="000000"/>
                </a:solidFill>
                <a:latin typeface="Calibri" panose="020F0502020204030204" pitchFamily="34" charset="0"/>
              </a:rPr>
              <a:t> </a:t>
            </a:r>
            <a:r>
              <a:rPr lang="en-US" sz="1800" i="1" u="none" strike="noStrike" baseline="0" dirty="0">
                <a:solidFill>
                  <a:srgbClr val="000000"/>
                </a:solidFill>
                <a:latin typeface="Calibri" panose="020F0502020204030204" pitchFamily="34" charset="0"/>
              </a:rPr>
              <a:t>del </a:t>
            </a:r>
            <a:r>
              <a:rPr lang="en-US" sz="1800" i="1" u="none" strike="noStrike" baseline="0" dirty="0" err="1">
                <a:solidFill>
                  <a:srgbClr val="000000"/>
                </a:solidFill>
                <a:latin typeface="Calibri" panose="020F0502020204030204" pitchFamily="34" charset="0"/>
              </a:rPr>
              <a:t>proyecto</a:t>
            </a:r>
            <a:r>
              <a:rPr lang="en-US" sz="1800" i="1" u="none" strike="noStrike" baseline="0" dirty="0">
                <a:solidFill>
                  <a:srgbClr val="000000"/>
                </a:solidFill>
                <a:latin typeface="Calibri" panose="020F0502020204030204" pitchFamily="34" charset="0"/>
              </a:rPr>
              <a:t> </a:t>
            </a:r>
            <a:r>
              <a:rPr lang="en-US" sz="1800" b="0" i="1" u="none" strike="noStrike" baseline="0" dirty="0" err="1">
                <a:solidFill>
                  <a:srgbClr val="000000"/>
                </a:solidFill>
                <a:latin typeface="Calibri" panose="020F0502020204030204" pitchFamily="34" charset="0"/>
              </a:rPr>
              <a:t>definen</a:t>
            </a:r>
            <a:r>
              <a:rPr lang="en-US" sz="1800" b="0" i="1" u="none" strike="noStrike" baseline="0" dirty="0">
                <a:solidFill>
                  <a:srgbClr val="000000"/>
                </a:solidFill>
                <a:latin typeface="Calibri" panose="020F0502020204030204" pitchFamily="34" charset="0"/>
              </a:rPr>
              <a:t> </a:t>
            </a:r>
            <a:r>
              <a:rPr lang="en-US" sz="1800" b="0" i="1" u="none" strike="noStrike" baseline="0" dirty="0" err="1">
                <a:solidFill>
                  <a:srgbClr val="000000"/>
                </a:solidFill>
                <a:latin typeface="Calibri" panose="020F0502020204030204" pitchFamily="34" charset="0"/>
              </a:rPr>
              <a:t>cómo</a:t>
            </a:r>
            <a:r>
              <a:rPr lang="en-US" sz="1800" b="0" i="1" u="none" strike="noStrike" baseline="0" dirty="0">
                <a:solidFill>
                  <a:srgbClr val="000000"/>
                </a:solidFill>
                <a:latin typeface="Calibri" panose="020F0502020204030204" pitchFamily="34" charset="0"/>
              </a:rPr>
              <a:t> </a:t>
            </a:r>
            <a:r>
              <a:rPr lang="en-US" sz="1800" b="0" i="1" u="none" strike="noStrike" baseline="0" dirty="0" err="1">
                <a:solidFill>
                  <a:srgbClr val="000000"/>
                </a:solidFill>
                <a:latin typeface="Calibri" panose="020F0502020204030204" pitchFamily="34" charset="0"/>
              </a:rPr>
              <a:t>va</a:t>
            </a:r>
            <a:r>
              <a:rPr lang="en-US" sz="1800" b="0" i="1" u="none" strike="noStrike" baseline="0" dirty="0">
                <a:solidFill>
                  <a:srgbClr val="000000"/>
                </a:solidFill>
                <a:latin typeface="Calibri" panose="020F0502020204030204" pitchFamily="34" charset="0"/>
              </a:rPr>
              <a:t> a ser </a:t>
            </a:r>
            <a:r>
              <a:rPr lang="en-US" sz="1800" b="0" i="1" u="none" strike="noStrike" baseline="0" dirty="0" err="1">
                <a:solidFill>
                  <a:srgbClr val="000000"/>
                </a:solidFill>
                <a:latin typeface="Calibri" panose="020F0502020204030204" pitchFamily="34" charset="0"/>
              </a:rPr>
              <a:t>el</a:t>
            </a:r>
            <a:r>
              <a:rPr lang="en-US" sz="1800" b="0" i="1" u="none" strike="noStrike" baseline="0" dirty="0">
                <a:solidFill>
                  <a:srgbClr val="000000"/>
                </a:solidFill>
                <a:latin typeface="Calibri" panose="020F0502020204030204" pitchFamily="34" charset="0"/>
              </a:rPr>
              <a:t> </a:t>
            </a:r>
            <a:r>
              <a:rPr lang="en-US" sz="1800" b="0" i="1" u="none" strike="noStrike" baseline="0" dirty="0" err="1">
                <a:solidFill>
                  <a:srgbClr val="000000"/>
                </a:solidFill>
                <a:latin typeface="Calibri" panose="020F0502020204030204" pitchFamily="34" charset="0"/>
              </a:rPr>
              <a:t>resultado</a:t>
            </a:r>
            <a:r>
              <a:rPr lang="en-US" sz="1800" b="0" i="1" u="none" strike="noStrike" baseline="0" dirty="0">
                <a:solidFill>
                  <a:srgbClr val="000000"/>
                </a:solidFill>
                <a:latin typeface="Calibri" panose="020F0502020204030204" pitchFamily="34" charset="0"/>
              </a:rPr>
              <a:t> del </a:t>
            </a:r>
            <a:r>
              <a:rPr lang="en-US" sz="1800" b="0" i="1" u="none" strike="noStrike" baseline="0" dirty="0" err="1">
                <a:solidFill>
                  <a:srgbClr val="000000"/>
                </a:solidFill>
                <a:latin typeface="Calibri" panose="020F0502020204030204" pitchFamily="34" charset="0"/>
              </a:rPr>
              <a:t>mismo</a:t>
            </a:r>
            <a:r>
              <a:rPr lang="en-US" sz="1800" b="0" i="1" u="none" strike="noStrike" baseline="0" dirty="0">
                <a:solidFill>
                  <a:srgbClr val="000000"/>
                </a:solidFill>
                <a:latin typeface="Calibri" panose="020F0502020204030204" pitchFamily="34" charset="0"/>
              </a:rPr>
              <a:t>. </a:t>
            </a:r>
            <a:r>
              <a:rPr lang="en-US" sz="1800" b="1" i="1" dirty="0">
                <a:solidFill>
                  <a:srgbClr val="000000"/>
                </a:solidFill>
                <a:latin typeface="Calibri" panose="020F0502020204030204" pitchFamily="34" charset="0"/>
              </a:rPr>
              <a:t>Las </a:t>
            </a:r>
            <a:r>
              <a:rPr lang="en-US" sz="1800" b="1" i="1" dirty="0" err="1">
                <a:solidFill>
                  <a:srgbClr val="000000"/>
                </a:solidFill>
                <a:latin typeface="Calibri" panose="020F0502020204030204" pitchFamily="34" charset="0"/>
              </a:rPr>
              <a:t>metas</a:t>
            </a:r>
            <a:r>
              <a:rPr lang="en-US" sz="1800" b="1" i="1" dirty="0">
                <a:solidFill>
                  <a:srgbClr val="000000"/>
                </a:solidFill>
                <a:latin typeface="Calibri" panose="020F0502020204030204" pitchFamily="34" charset="0"/>
              </a:rPr>
              <a:t> </a:t>
            </a:r>
            <a:r>
              <a:rPr lang="en-US" sz="1800" i="1" dirty="0">
                <a:solidFill>
                  <a:srgbClr val="000000"/>
                </a:solidFill>
                <a:latin typeface="Calibri" panose="020F0502020204030204" pitchFamily="34" charset="0"/>
              </a:rPr>
              <a:t>son </a:t>
            </a:r>
            <a:r>
              <a:rPr lang="en-US" sz="1800" i="1" dirty="0" err="1">
                <a:solidFill>
                  <a:srgbClr val="000000"/>
                </a:solidFill>
                <a:latin typeface="Calibri" panose="020F0502020204030204" pitchFamily="34" charset="0"/>
              </a:rPr>
              <a:t>normalmente</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una</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declaración</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más</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amplia</a:t>
            </a:r>
            <a:r>
              <a:rPr lang="en-US" sz="1800" i="1" dirty="0">
                <a:solidFill>
                  <a:srgbClr val="000000"/>
                </a:solidFill>
                <a:latin typeface="Calibri" panose="020F0502020204030204" pitchFamily="34" charset="0"/>
              </a:rPr>
              <a:t> o general </a:t>
            </a:r>
            <a:r>
              <a:rPr lang="en-US" sz="1800" i="1" dirty="0" err="1">
                <a:solidFill>
                  <a:srgbClr val="000000"/>
                </a:solidFill>
                <a:latin typeface="Calibri" panose="020F0502020204030204" pitchFamily="34" charset="0"/>
              </a:rPr>
              <a:t>sobre</a:t>
            </a:r>
            <a:r>
              <a:rPr lang="en-US" sz="1800" i="1" dirty="0">
                <a:solidFill>
                  <a:srgbClr val="000000"/>
                </a:solidFill>
                <a:latin typeface="Calibri" panose="020F0502020204030204" pitchFamily="34" charset="0"/>
              </a:rPr>
              <a:t> lo que </a:t>
            </a:r>
            <a:r>
              <a:rPr lang="en-US" sz="1800" i="1" dirty="0" err="1">
                <a:solidFill>
                  <a:srgbClr val="000000"/>
                </a:solidFill>
                <a:latin typeface="Calibri" panose="020F0502020204030204" pitchFamily="34" charset="0"/>
              </a:rPr>
              <a:t>el</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proyecto</a:t>
            </a:r>
            <a:r>
              <a:rPr lang="en-US" sz="1800" i="1" dirty="0">
                <a:solidFill>
                  <a:srgbClr val="000000"/>
                </a:solidFill>
                <a:latin typeface="Calibri" panose="020F0502020204030204" pitchFamily="34" charset="0"/>
              </a:rPr>
              <a:t> </a:t>
            </a:r>
            <a:r>
              <a:rPr lang="en-US" sz="1800" i="1" dirty="0" err="1">
                <a:solidFill>
                  <a:srgbClr val="000000"/>
                </a:solidFill>
                <a:latin typeface="Calibri" panose="020F0502020204030204" pitchFamily="34" charset="0"/>
              </a:rPr>
              <a:t>va</a:t>
            </a:r>
            <a:r>
              <a:rPr lang="en-US" sz="1800" i="1" dirty="0">
                <a:solidFill>
                  <a:srgbClr val="000000"/>
                </a:solidFill>
                <a:latin typeface="Calibri" panose="020F0502020204030204" pitchFamily="34" charset="0"/>
              </a:rPr>
              <a:t> a </a:t>
            </a:r>
            <a:r>
              <a:rPr lang="en-US" sz="1800" i="1" dirty="0" err="1">
                <a:solidFill>
                  <a:srgbClr val="000000"/>
                </a:solidFill>
                <a:latin typeface="Calibri" panose="020F0502020204030204" pitchFamily="34" charset="0"/>
              </a:rPr>
              <a:t>conseguir</a:t>
            </a:r>
            <a:r>
              <a:rPr lang="en-US" sz="1800" b="0" i="0" u="none" strike="noStrike" baseline="0" dirty="0">
                <a:solidFill>
                  <a:srgbClr val="000000"/>
                </a:solidFill>
                <a:latin typeface="Calibri" panose="020F0502020204030204" pitchFamily="34" charset="0"/>
              </a:rPr>
              <a:t>. </a:t>
            </a:r>
          </a:p>
          <a:p>
            <a:pPr algn="just"/>
            <a:r>
              <a:rPr lang="en-US" sz="1800" dirty="0">
                <a:solidFill>
                  <a:srgbClr val="000000"/>
                </a:solidFill>
                <a:latin typeface="Calibri" panose="020F0502020204030204" pitchFamily="34" charset="0"/>
              </a:rPr>
              <a:t>Los</a:t>
            </a:r>
            <a:r>
              <a:rPr lang="en-US" sz="1800" b="0" i="0" u="none" strike="noStrike" baseline="0" dirty="0">
                <a:solidFill>
                  <a:srgbClr val="000000"/>
                </a:solidFill>
                <a:latin typeface="Calibri" panose="020F0502020204030204" pitchFamily="34" charset="0"/>
              </a:rPr>
              <a:t> </a:t>
            </a:r>
            <a:r>
              <a:rPr lang="en-US" sz="1800" b="1" u="none" strike="noStrike" baseline="0" dirty="0" err="1">
                <a:solidFill>
                  <a:srgbClr val="000000"/>
                </a:solidFill>
                <a:latin typeface="Calibri" panose="020F0502020204030204" pitchFamily="34" charset="0"/>
              </a:rPr>
              <a:t>objetivos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metas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superiores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deberían</a:t>
            </a:r>
            <a:r>
              <a:rPr lang="en-US" sz="1800" b="0" i="0" u="none" strike="noStrike" baseline="0" dirty="0">
                <a:solidFill>
                  <a:srgbClr val="000000"/>
                </a:solidFill>
                <a:latin typeface="Calibri" panose="020F0502020204030204" pitchFamily="34" charset="0"/>
              </a:rPr>
              <a:t> ser </a:t>
            </a:r>
            <a:r>
              <a:rPr lang="en-US" sz="1800" b="1" i="0" u="none" strike="noStrike" baseline="0" dirty="0" err="1">
                <a:solidFill>
                  <a:srgbClr val="000000"/>
                </a:solidFill>
                <a:latin typeface="Calibri" panose="020F0502020204030204" pitchFamily="34" charset="0"/>
              </a:rPr>
              <a:t>específicos</a:t>
            </a:r>
            <a:r>
              <a:rPr lang="en-US" sz="1800" b="0" i="0" u="none" strike="noStrike" baseline="0" dirty="0">
                <a:solidFill>
                  <a:srgbClr val="000000"/>
                </a:solidFill>
                <a:latin typeface="Calibri" panose="020F0502020204030204" pitchFamily="34" charset="0"/>
              </a:rPr>
              <a:t> y </a:t>
            </a:r>
            <a:r>
              <a:rPr lang="en-US" sz="1800" b="1" i="0" u="none" strike="noStrike" baseline="0" dirty="0" err="1">
                <a:solidFill>
                  <a:srgbClr val="000000"/>
                </a:solidFill>
                <a:latin typeface="Calibri" panose="020F0502020204030204" pitchFamily="34" charset="0"/>
              </a:rPr>
              <a:t>medibles</a:t>
            </a:r>
            <a:r>
              <a:rPr lang="en-US" sz="1800" b="1" i="0" u="none" strike="noStrike" baseline="0" dirty="0">
                <a:solidFill>
                  <a:srgbClr val="000000"/>
                </a:solidFill>
                <a:latin typeface="Calibri" panose="020F0502020204030204" pitchFamily="34" charset="0"/>
              </a:rPr>
              <a:t>, </a:t>
            </a:r>
            <a:r>
              <a:rPr lang="en-US" sz="1800" b="1" i="0" u="none" strike="noStrike" baseline="0" dirty="0" err="1">
                <a:solidFill>
                  <a:srgbClr val="000000"/>
                </a:solidFill>
                <a:latin typeface="Calibri" panose="020F0502020204030204" pitchFamily="34" charset="0"/>
              </a:rPr>
              <a:t>i</a:t>
            </a:r>
            <a:r>
              <a:rPr lang="en-US" sz="1800" dirty="0" err="1">
                <a:solidFill>
                  <a:srgbClr val="000000"/>
                </a:solidFill>
                <a:latin typeface="Calibri" panose="020F0502020204030204" pitchFamily="34" charset="0"/>
              </a:rPr>
              <a:t>dealmente</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formulados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como</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metas</a:t>
            </a:r>
            <a:r>
              <a:rPr lang="en-US" sz="180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SMART</a:t>
            </a:r>
            <a:r>
              <a:rPr lang="en-US" sz="1800" dirty="0">
                <a:solidFill>
                  <a:srgbClr val="000000"/>
                </a:solidFill>
                <a:latin typeface="Calibri" panose="020F0502020204030204" pitchFamily="34" charset="0"/>
              </a:rPr>
              <a:t>. </a:t>
            </a:r>
          </a:p>
          <a:p>
            <a:pPr algn="just"/>
            <a:r>
              <a:rPr lang="en-US" sz="1800" dirty="0">
                <a:solidFill>
                  <a:srgbClr val="000000"/>
                </a:solidFill>
                <a:latin typeface="Calibri" panose="020F0502020204030204" pitchFamily="34" charset="0"/>
              </a:rPr>
              <a:t>Los KPIs (Key Performance Indicators, </a:t>
            </a:r>
            <a:r>
              <a:rPr lang="en-US" sz="1800" dirty="0" err="1">
                <a:solidFill>
                  <a:srgbClr val="000000"/>
                </a:solidFill>
                <a:latin typeface="Calibri" panose="020F0502020204030204" pitchFamily="34" charset="0"/>
              </a:rPr>
              <a:t>Indicadores</a:t>
            </a:r>
            <a:r>
              <a:rPr lang="en-US" sz="1800" dirty="0">
                <a:solidFill>
                  <a:srgbClr val="000000"/>
                </a:solidFill>
                <a:latin typeface="Calibri" panose="020F0502020204030204" pitchFamily="34" charset="0"/>
              </a:rPr>
              <a:t> clave de </a:t>
            </a:r>
            <a:r>
              <a:rPr lang="en-US" sz="1800" dirty="0" err="1">
                <a:solidFill>
                  <a:srgbClr val="000000"/>
                </a:solidFill>
                <a:latin typeface="Calibri" panose="020F0502020204030204" pitchFamily="34" charset="0"/>
              </a:rPr>
              <a:t>rendimiento</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también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pueden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definirse</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como</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objetivos</a:t>
            </a:r>
            <a:r>
              <a:rPr lang="en-US" sz="1800" dirty="0">
                <a:solidFill>
                  <a:srgbClr val="000000"/>
                </a:solidFill>
                <a:latin typeface="Calibri" panose="020F0502020204030204" pitchFamily="34" charset="0"/>
              </a:rPr>
              <a:t> del </a:t>
            </a:r>
            <a:r>
              <a:rPr lang="en-US" sz="1800" dirty="0" err="1">
                <a:solidFill>
                  <a:srgbClr val="000000"/>
                </a:solidFill>
                <a:latin typeface="Calibri" panose="020F0502020204030204" pitchFamily="34" charset="0"/>
              </a:rPr>
              <a:t>proyecto</a:t>
            </a:r>
            <a:r>
              <a:rPr lang="en-US" sz="1800" b="0" i="0" u="none" strike="noStrike" baseline="0" dirty="0">
                <a:solidFill>
                  <a:srgbClr val="000000"/>
                </a:solidFill>
                <a:latin typeface="Calibri" panose="020F0502020204030204" pitchFamily="34" charset="0"/>
              </a:rPr>
              <a:t>. </a:t>
            </a:r>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109057" y="2127773"/>
            <a:ext cx="249153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err="1">
                <a:ln>
                  <a:noFill/>
                </a:ln>
                <a:solidFill>
                  <a:srgbClr val="124591"/>
                </a:solidFill>
                <a:effectLst/>
                <a:uLnTx/>
                <a:uFillTx/>
                <a:latin typeface="Calibri Light" panose="020F0302020204030204"/>
                <a:ea typeface="+mj-ea"/>
                <a:cs typeface="+mj-cs"/>
              </a:rPr>
              <a:t>Objetivos</a:t>
            </a:r>
            <a:r>
              <a:rPr kumimoji="0" lang="en-US" sz="3600" b="1" i="0" u="none" strike="noStrike" kern="1200" cap="none" spc="0" normalizeH="0" baseline="0" noProof="0" dirty="0">
                <a:ln>
                  <a:noFill/>
                </a:ln>
                <a:solidFill>
                  <a:srgbClr val="124591"/>
                </a:solidFill>
                <a:effectLst/>
                <a:uLnTx/>
                <a:uFillTx/>
                <a:latin typeface="Calibri Light" panose="020F0302020204030204"/>
                <a:ea typeface="+mj-ea"/>
                <a:cs typeface="+mj-cs"/>
              </a:rPr>
              <a:t> y </a:t>
            </a:r>
            <a:r>
              <a:rPr lang="en-US" sz="3600" b="1" dirty="0" err="1">
                <a:solidFill>
                  <a:srgbClr val="124591"/>
                </a:solidFill>
                <a:latin typeface="Calibri Light" panose="020F0302020204030204"/>
              </a:rPr>
              <a:t>Preguntas</a:t>
            </a:r>
            <a:r>
              <a:rPr lang="en-US" sz="3600" b="1" dirty="0">
                <a:solidFill>
                  <a:srgbClr val="124591"/>
                </a:solidFill>
                <a:latin typeface="Calibri Light" panose="020F0302020204030204"/>
              </a:rPr>
              <a:t> del Proyecto</a:t>
            </a:r>
            <a:endParaRPr kumimoji="0" lang="cs-CZ" sz="36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41945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289924" y="3309730"/>
            <a:ext cx="8543636" cy="1918253"/>
          </a:xfrm>
        </p:spPr>
        <p:txBody>
          <a:bodyPr>
            <a:normAutofit fontScale="85000" lnSpcReduction="20000"/>
          </a:bodyPr>
          <a:lstStyle/>
          <a:p>
            <a:pPr marL="0" indent="0" algn="just">
              <a:lnSpc>
                <a:spcPct val="120000"/>
              </a:lnSpc>
              <a:buNone/>
            </a:pPr>
            <a:r>
              <a:rPr lang="en-US" sz="2000" i="1" dirty="0">
                <a:solidFill>
                  <a:srgbClr val="000000"/>
                </a:solidFill>
              </a:rPr>
              <a:t>Los </a:t>
            </a:r>
            <a:r>
              <a:rPr lang="en-US" sz="2000" i="1" dirty="0" err="1">
                <a:solidFill>
                  <a:srgbClr val="000000"/>
                </a:solidFill>
              </a:rPr>
              <a:t>entregables</a:t>
            </a:r>
            <a:r>
              <a:rPr lang="en-US" sz="2000" i="1" dirty="0">
                <a:solidFill>
                  <a:srgbClr val="000000"/>
                </a:solidFill>
              </a:rPr>
              <a:t> de un </a:t>
            </a:r>
            <a:r>
              <a:rPr lang="en-US" sz="2000" i="1" dirty="0" err="1">
                <a:solidFill>
                  <a:srgbClr val="000000"/>
                </a:solidFill>
              </a:rPr>
              <a:t>proyecto</a:t>
            </a:r>
            <a:r>
              <a:rPr lang="en-US" sz="2000" i="1" dirty="0">
                <a:solidFill>
                  <a:srgbClr val="000000"/>
                </a:solidFill>
              </a:rPr>
              <a:t> se </a:t>
            </a:r>
            <a:r>
              <a:rPr lang="en-US" sz="2000" i="1" dirty="0" err="1">
                <a:solidFill>
                  <a:srgbClr val="000000"/>
                </a:solidFill>
              </a:rPr>
              <a:t>definen</a:t>
            </a:r>
            <a:r>
              <a:rPr lang="en-US" sz="2000" i="1" dirty="0">
                <a:solidFill>
                  <a:srgbClr val="000000"/>
                </a:solidFill>
              </a:rPr>
              <a:t> </a:t>
            </a:r>
            <a:r>
              <a:rPr lang="en-US" sz="2000" i="1" dirty="0" err="1">
                <a:solidFill>
                  <a:srgbClr val="000000"/>
                </a:solidFill>
              </a:rPr>
              <a:t>como</a:t>
            </a:r>
            <a:r>
              <a:rPr lang="en-US" sz="2000" i="1" dirty="0">
                <a:solidFill>
                  <a:srgbClr val="000000"/>
                </a:solidFill>
              </a:rPr>
              <a:t> </a:t>
            </a:r>
            <a:r>
              <a:rPr lang="en-US" sz="2000" b="0" i="1" u="none" strike="noStrike" baseline="0" dirty="0">
                <a:solidFill>
                  <a:srgbClr val="000000"/>
                </a:solidFill>
              </a:rPr>
              <a:t> </a:t>
            </a:r>
            <a:r>
              <a:rPr lang="en-US" sz="2000" b="0" i="1" u="none" strike="noStrike" baseline="0" dirty="0" err="1">
                <a:solidFill>
                  <a:srgbClr val="000000"/>
                </a:solidFill>
              </a:rPr>
              <a:t>cualquier</a:t>
            </a:r>
            <a:r>
              <a:rPr lang="en-US" sz="2000" b="0" i="1" u="none" strike="noStrike" baseline="0" dirty="0">
                <a:solidFill>
                  <a:srgbClr val="000000"/>
                </a:solidFill>
              </a:rPr>
              <a:t> </a:t>
            </a:r>
            <a:r>
              <a:rPr lang="en-US" sz="2000" b="1" i="1" u="none" strike="noStrike" baseline="0" dirty="0" err="1">
                <a:solidFill>
                  <a:srgbClr val="000000"/>
                </a:solidFill>
              </a:rPr>
              <a:t>producto</a:t>
            </a:r>
            <a:r>
              <a:rPr lang="en-US" sz="2000" b="1" i="1" u="none" strike="noStrike" baseline="0" dirty="0">
                <a:solidFill>
                  <a:srgbClr val="000000"/>
                </a:solidFill>
              </a:rPr>
              <a:t> o </a:t>
            </a:r>
            <a:r>
              <a:rPr lang="en-US" sz="2000" b="1" i="1" u="none" strike="noStrike" baseline="0" dirty="0" err="1">
                <a:solidFill>
                  <a:srgbClr val="000000"/>
                </a:solidFill>
              </a:rPr>
              <a:t>resultado</a:t>
            </a:r>
            <a:r>
              <a:rPr lang="en-US" sz="2000" b="1" i="1" u="none" strike="noStrike" baseline="0" dirty="0">
                <a:solidFill>
                  <a:srgbClr val="000000"/>
                </a:solidFill>
              </a:rPr>
              <a:t> tangible </a:t>
            </a:r>
            <a:r>
              <a:rPr lang="en-US" sz="2000" i="1" u="none" strike="noStrike" baseline="0" dirty="0">
                <a:solidFill>
                  <a:srgbClr val="000000"/>
                </a:solidFill>
              </a:rPr>
              <a:t>de</a:t>
            </a:r>
            <a:r>
              <a:rPr lang="en-US" sz="2000" b="1" i="1" u="none" strike="noStrike" baseline="0" dirty="0">
                <a:solidFill>
                  <a:srgbClr val="000000"/>
                </a:solidFill>
              </a:rPr>
              <a:t> </a:t>
            </a:r>
            <a:r>
              <a:rPr lang="en-US" sz="2000" i="1" u="none" strike="noStrike" baseline="0" dirty="0">
                <a:solidFill>
                  <a:srgbClr val="000000"/>
                </a:solidFill>
              </a:rPr>
              <a:t>un </a:t>
            </a:r>
            <a:r>
              <a:rPr lang="en-US" sz="2000" i="1" u="none" strike="noStrike" baseline="0" dirty="0" err="1">
                <a:solidFill>
                  <a:srgbClr val="000000"/>
                </a:solidFill>
              </a:rPr>
              <a:t>proyecto</a:t>
            </a:r>
            <a:r>
              <a:rPr lang="en-US" sz="2000" i="1" u="none" strike="noStrike" baseline="0" dirty="0">
                <a:solidFill>
                  <a:srgbClr val="000000"/>
                </a:solidFill>
              </a:rPr>
              <a:t> dado, </a:t>
            </a:r>
            <a:r>
              <a:rPr lang="en-US" sz="2000" i="1" u="none" strike="noStrike" baseline="0" dirty="0" err="1">
                <a:solidFill>
                  <a:srgbClr val="000000"/>
                </a:solidFill>
              </a:rPr>
              <a:t>ya</a:t>
            </a:r>
            <a:r>
              <a:rPr lang="en-US" sz="2000" i="1" u="none" strike="noStrike" baseline="0" dirty="0">
                <a:solidFill>
                  <a:srgbClr val="000000"/>
                </a:solidFill>
              </a:rPr>
              <a:t> sea </a:t>
            </a:r>
            <a:r>
              <a:rPr lang="en-US" sz="2000" i="1" u="none" strike="noStrike" baseline="0" dirty="0" err="1">
                <a:solidFill>
                  <a:srgbClr val="000000"/>
                </a:solidFill>
              </a:rPr>
              <a:t>intelectual</a:t>
            </a:r>
            <a:r>
              <a:rPr lang="en-US" sz="2000" i="1" u="none" strike="noStrike" baseline="0" dirty="0">
                <a:solidFill>
                  <a:srgbClr val="000000"/>
                </a:solidFill>
              </a:rPr>
              <a:t>, </a:t>
            </a:r>
            <a:r>
              <a:rPr lang="en-US" sz="2000" i="1" u="none" strike="noStrike" baseline="0" dirty="0" err="1">
                <a:solidFill>
                  <a:srgbClr val="000000"/>
                </a:solidFill>
              </a:rPr>
              <a:t>lógico</a:t>
            </a:r>
            <a:r>
              <a:rPr lang="en-US" sz="2000" i="1" u="none" strike="noStrike" baseline="0" dirty="0">
                <a:solidFill>
                  <a:srgbClr val="000000"/>
                </a:solidFill>
              </a:rPr>
              <a:t> o </a:t>
            </a:r>
            <a:r>
              <a:rPr lang="en-US" sz="2000" i="1" u="none" strike="noStrike" baseline="0" dirty="0" err="1">
                <a:solidFill>
                  <a:srgbClr val="000000"/>
                </a:solidFill>
              </a:rPr>
              <a:t>físico</a:t>
            </a:r>
            <a:r>
              <a:rPr lang="en-US" sz="2000" b="0" i="0" u="none" strike="noStrike" baseline="0" dirty="0">
                <a:solidFill>
                  <a:srgbClr val="000000"/>
                </a:solidFill>
              </a:rPr>
              <a:t>. </a:t>
            </a:r>
          </a:p>
          <a:p>
            <a:pPr marL="0" indent="0" algn="just">
              <a:lnSpc>
                <a:spcPct val="120000"/>
              </a:lnSpc>
              <a:buNone/>
            </a:pPr>
            <a:r>
              <a:rPr lang="es-ES" sz="2000" dirty="0">
                <a:solidFill>
                  <a:srgbClr val="000000"/>
                </a:solidFill>
              </a:rPr>
              <a:t>Los entregables pueden variar en función de las especificaciones del proyecto y de los requisitos de las partes interesadas. </a:t>
            </a:r>
            <a:r>
              <a:rPr lang="es-ES" sz="2000" i="1" dirty="0">
                <a:solidFill>
                  <a:srgbClr val="000000"/>
                </a:solidFill>
              </a:rPr>
              <a:t>Un producto del proyecto es cualquier resultado específico creado como consecuencia del trabajo realizado durante el ciclo de vida de un proyecto. Los entregables son los productos finales que se transfieren a un tercero ajeno al proyecto.</a:t>
            </a:r>
          </a:p>
          <a:p>
            <a:pPr marL="0" indent="0" algn="just">
              <a:lnSpc>
                <a:spcPct val="120000"/>
              </a:lnSpc>
              <a:buNone/>
            </a:pPr>
            <a:endParaRPr lang="el-GR" sz="2000" b="0" i="1" u="none" strike="noStrike" baseline="0" dirty="0">
              <a:solidFill>
                <a:srgbClr val="000000"/>
              </a:solidFill>
            </a:endParaRPr>
          </a:p>
          <a:p>
            <a:endParaRPr lang="cs-CZ" dirty="0"/>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201421" y="3432409"/>
            <a:ext cx="2491530" cy="132556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err="1">
                <a:ln>
                  <a:noFill/>
                </a:ln>
                <a:solidFill>
                  <a:srgbClr val="124591"/>
                </a:solidFill>
                <a:effectLst/>
                <a:uLnTx/>
                <a:uFillTx/>
                <a:latin typeface="Calibri Light" panose="020F0302020204030204"/>
                <a:ea typeface="+mj-ea"/>
                <a:cs typeface="+mj-cs"/>
              </a:rPr>
              <a:t>Entregables</a:t>
            </a:r>
            <a:r>
              <a:rPr kumimoji="0" lang="en-US" sz="4400" b="1" i="0" u="none" strike="noStrike" kern="1200" cap="none" spc="0" normalizeH="0" baseline="0" noProof="0" dirty="0">
                <a:ln>
                  <a:noFill/>
                </a:ln>
                <a:solidFill>
                  <a:srgbClr val="124591"/>
                </a:solidFill>
                <a:effectLst/>
                <a:uLnTx/>
                <a:uFillTx/>
                <a:latin typeface="Calibri Light" panose="020F0302020204030204"/>
                <a:ea typeface="+mj-ea"/>
                <a:cs typeface="+mj-cs"/>
              </a:rPr>
              <a:t> del Proyecto (</a:t>
            </a:r>
            <a:r>
              <a:rPr kumimoji="0" lang="en-US" sz="4400" b="1" i="0" u="none" strike="noStrike" kern="1200" cap="none" spc="0" normalizeH="0" baseline="0" noProof="0" dirty="0" err="1">
                <a:ln>
                  <a:noFill/>
                </a:ln>
                <a:solidFill>
                  <a:srgbClr val="124591"/>
                </a:solidFill>
                <a:effectLst/>
                <a:uLnTx/>
                <a:uFillTx/>
                <a:latin typeface="Calibri Light" panose="020F0302020204030204"/>
                <a:ea typeface="+mj-ea"/>
                <a:cs typeface="+mj-cs"/>
              </a:rPr>
              <a:t>Productos</a:t>
            </a:r>
            <a:r>
              <a:rPr kumimoji="0" lang="en-US" sz="4400" b="1" i="0" u="none" strike="noStrike" kern="1200" cap="none" spc="0" normalizeH="0" baseline="0" noProof="0" dirty="0">
                <a:ln>
                  <a:noFill/>
                </a:ln>
                <a:solidFill>
                  <a:srgbClr val="124591"/>
                </a:solidFill>
                <a:effectLst/>
                <a:uLnTx/>
                <a:uFillTx/>
                <a:latin typeface="Calibri Light" panose="020F0302020204030204"/>
                <a:ea typeface="+mj-ea"/>
                <a:cs typeface="+mj-cs"/>
              </a:rPr>
              <a:t> &amp; Resultados)</a:t>
            </a:r>
            <a:endParaRPr kumimoji="0" lang="cs-CZ" sz="44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sp>
        <p:nvSpPr>
          <p:cNvPr id="5" name="Nadpis 3">
            <a:extLst>
              <a:ext uri="{FF2B5EF4-FFF2-40B4-BE49-F238E27FC236}">
                <a16:creationId xmlns:a16="http://schemas.microsoft.com/office/drawing/2014/main" id="{5C890230-B0D3-B380-C7DC-6248B63030EF}"/>
              </a:ext>
            </a:extLst>
          </p:cNvPr>
          <p:cNvSpPr txBox="1">
            <a:spLocks/>
          </p:cNvSpPr>
          <p:nvPr/>
        </p:nvSpPr>
        <p:spPr>
          <a:xfrm>
            <a:off x="201421" y="1097918"/>
            <a:ext cx="24915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defRPr/>
            </a:pPr>
            <a:r>
              <a:rPr lang="en-US" sz="2800" b="1" dirty="0" err="1">
                <a:solidFill>
                  <a:srgbClr val="124591"/>
                </a:solidFill>
                <a:latin typeface="Calibri Light" panose="020F0302020204030204"/>
              </a:rPr>
              <a:t>Alcance</a:t>
            </a:r>
            <a:r>
              <a:rPr lang="en-US" sz="2800" b="1" dirty="0">
                <a:solidFill>
                  <a:srgbClr val="124591"/>
                </a:solidFill>
                <a:latin typeface="Calibri Light" panose="020F0302020204030204"/>
              </a:rPr>
              <a:t> del </a:t>
            </a:r>
            <a:r>
              <a:rPr lang="en-US" sz="2800" b="1" dirty="0" err="1">
                <a:solidFill>
                  <a:srgbClr val="124591"/>
                </a:solidFill>
                <a:latin typeface="Calibri Light" panose="020F0302020204030204"/>
              </a:rPr>
              <a:t>proyecto</a:t>
            </a:r>
            <a:r>
              <a:rPr lang="en-US" sz="2800" b="1" dirty="0">
                <a:solidFill>
                  <a:srgbClr val="124591"/>
                </a:solidFill>
                <a:latin typeface="Calibri Light" panose="020F0302020204030204"/>
              </a:rPr>
              <a:t> </a:t>
            </a:r>
            <a:endParaRPr lang="cs-CZ" sz="2800" b="1" dirty="0">
              <a:solidFill>
                <a:srgbClr val="124591"/>
              </a:solidFill>
              <a:latin typeface="Calibri Light" panose="020F0302020204030204"/>
            </a:endParaRPr>
          </a:p>
        </p:txBody>
      </p:sp>
      <p:sp>
        <p:nvSpPr>
          <p:cNvPr id="8" name="TextBox 7">
            <a:extLst>
              <a:ext uri="{FF2B5EF4-FFF2-40B4-BE49-F238E27FC236}">
                <a16:creationId xmlns:a16="http://schemas.microsoft.com/office/drawing/2014/main" id="{81E8E152-A146-17B5-55F8-8F8739C6B10B}"/>
              </a:ext>
            </a:extLst>
          </p:cNvPr>
          <p:cNvSpPr txBox="1"/>
          <p:nvPr/>
        </p:nvSpPr>
        <p:spPr>
          <a:xfrm>
            <a:off x="3289924" y="873404"/>
            <a:ext cx="8700655" cy="2446824"/>
          </a:xfrm>
          <a:prstGeom prst="rect">
            <a:avLst/>
          </a:prstGeom>
          <a:noFill/>
        </p:spPr>
        <p:txBody>
          <a:bodyPr wrap="square">
            <a:spAutoFit/>
          </a:bodyPr>
          <a:lstStyle/>
          <a:p>
            <a:pPr algn="just"/>
            <a:r>
              <a:rPr lang="es-ES" sz="1700" dirty="0">
                <a:solidFill>
                  <a:srgbClr val="000000"/>
                </a:solidFill>
              </a:rPr>
              <a:t>Para que un plan de proyecto sea preciso, lo primero que hay que hacer es definir el alcance del proyecto. El alcance del proyecto es la </a:t>
            </a:r>
            <a:r>
              <a:rPr lang="es-ES" sz="1700" b="1" dirty="0">
                <a:solidFill>
                  <a:srgbClr val="000000"/>
                </a:solidFill>
              </a:rPr>
              <a:t>totalidad del propósito, la visión y el esfuerzo de trabajo </a:t>
            </a:r>
            <a:r>
              <a:rPr lang="es-ES" sz="1700" dirty="0">
                <a:solidFill>
                  <a:srgbClr val="000000"/>
                </a:solidFill>
              </a:rPr>
              <a:t>para un proyecto determinado y se define como el conjunto de trabajo, las tareas, actividades y decisiones generales, que deben completarse para garantizar el cumplimiento de los objetivos y los resultados del proyecto.</a:t>
            </a:r>
            <a:r>
              <a:rPr lang="es-ES" sz="1700" dirty="0">
                <a:effectLst/>
                <a:latin typeface="Times New Roman" panose="02020603050405020304" pitchFamily="18" charset="0"/>
                <a:ea typeface="Times New Roman" panose="02020603050405020304" pitchFamily="18" charset="0"/>
              </a:rPr>
              <a:t> </a:t>
            </a:r>
          </a:p>
          <a:p>
            <a:pPr algn="just"/>
            <a:r>
              <a:rPr lang="en-US" sz="1700" i="1" dirty="0">
                <a:solidFill>
                  <a:srgbClr val="000000"/>
                </a:solidFill>
              </a:rPr>
              <a:t>La </a:t>
            </a:r>
            <a:r>
              <a:rPr lang="en-US" sz="1700" i="1" dirty="0" err="1">
                <a:solidFill>
                  <a:srgbClr val="000000"/>
                </a:solidFill>
              </a:rPr>
              <a:t>declaración</a:t>
            </a:r>
            <a:r>
              <a:rPr lang="en-US" sz="1700" i="1" dirty="0">
                <a:solidFill>
                  <a:srgbClr val="000000"/>
                </a:solidFill>
              </a:rPr>
              <a:t> de </a:t>
            </a:r>
            <a:r>
              <a:rPr lang="en-US" sz="1700" i="1" dirty="0" err="1">
                <a:solidFill>
                  <a:srgbClr val="000000"/>
                </a:solidFill>
              </a:rPr>
              <a:t>alcance</a:t>
            </a:r>
            <a:r>
              <a:rPr lang="en-US" sz="1700" i="1" dirty="0">
                <a:solidFill>
                  <a:srgbClr val="000000"/>
                </a:solidFill>
              </a:rPr>
              <a:t> del </a:t>
            </a:r>
            <a:r>
              <a:rPr lang="en-US" sz="1700" i="1" dirty="0" err="1">
                <a:solidFill>
                  <a:srgbClr val="000000"/>
                </a:solidFill>
              </a:rPr>
              <a:t>proyecto</a:t>
            </a:r>
            <a:r>
              <a:rPr lang="en-US" sz="1700" i="1" dirty="0">
                <a:solidFill>
                  <a:srgbClr val="000000"/>
                </a:solidFill>
              </a:rPr>
              <a:t> es un </a:t>
            </a:r>
            <a:r>
              <a:rPr lang="en-US" sz="1700" b="1" i="1" u="none" strike="noStrike" baseline="0" dirty="0" err="1">
                <a:solidFill>
                  <a:srgbClr val="000000"/>
                </a:solidFill>
              </a:rPr>
              <a:t>documento</a:t>
            </a:r>
            <a:r>
              <a:rPr lang="en-US" sz="1700" b="1" i="1" u="none" strike="noStrike" baseline="0" dirty="0">
                <a:solidFill>
                  <a:srgbClr val="000000"/>
                </a:solidFill>
              </a:rPr>
              <a:t> </a:t>
            </a:r>
            <a:r>
              <a:rPr lang="en-US" sz="1700" b="1" i="1" u="none" strike="noStrike" baseline="0" dirty="0" err="1">
                <a:solidFill>
                  <a:srgbClr val="000000"/>
                </a:solidFill>
              </a:rPr>
              <a:t>escrito</a:t>
            </a:r>
            <a:r>
              <a:rPr lang="en-US" sz="1700" b="1" i="1" u="none" strike="noStrike" baseline="0" dirty="0">
                <a:solidFill>
                  <a:srgbClr val="000000"/>
                </a:solidFill>
              </a:rPr>
              <a:t> </a:t>
            </a:r>
            <a:r>
              <a:rPr lang="en-US" sz="1700" i="1" dirty="0">
                <a:solidFill>
                  <a:srgbClr val="000000"/>
                </a:solidFill>
              </a:rPr>
              <a:t>que</a:t>
            </a:r>
            <a:r>
              <a:rPr lang="en-US" sz="1700" b="0" i="1" u="none" strike="noStrike" baseline="0" dirty="0">
                <a:solidFill>
                  <a:srgbClr val="000000"/>
                </a:solidFill>
              </a:rPr>
              <a:t> </a:t>
            </a:r>
            <a:r>
              <a:rPr lang="en-US" sz="1700" b="1" i="1" u="none" strike="noStrike" baseline="0" dirty="0" err="1">
                <a:solidFill>
                  <a:srgbClr val="000000"/>
                </a:solidFill>
              </a:rPr>
              <a:t>incluye</a:t>
            </a:r>
            <a:r>
              <a:rPr lang="en-US" sz="1700" b="1" i="1" u="none" strike="noStrike" baseline="0" dirty="0">
                <a:solidFill>
                  <a:srgbClr val="000000"/>
                </a:solidFill>
              </a:rPr>
              <a:t> </a:t>
            </a:r>
            <a:r>
              <a:rPr lang="en-US" sz="1700" b="1" i="1" u="none" strike="noStrike" baseline="0" dirty="0" err="1">
                <a:solidFill>
                  <a:srgbClr val="000000"/>
                </a:solidFill>
              </a:rPr>
              <a:t>toda</a:t>
            </a:r>
            <a:r>
              <a:rPr lang="en-US" sz="1700" b="1" i="1" u="none" strike="noStrike" baseline="0" dirty="0">
                <a:solidFill>
                  <a:srgbClr val="000000"/>
                </a:solidFill>
              </a:rPr>
              <a:t> la </a:t>
            </a:r>
            <a:r>
              <a:rPr lang="en-US" sz="1700" b="1" i="1" u="none" strike="noStrike" baseline="0" dirty="0" err="1">
                <a:solidFill>
                  <a:srgbClr val="000000"/>
                </a:solidFill>
              </a:rPr>
              <a:t>información</a:t>
            </a:r>
            <a:r>
              <a:rPr lang="en-US" sz="1700" b="1" i="1" u="none" strike="noStrike" baseline="0" dirty="0">
                <a:solidFill>
                  <a:srgbClr val="000000"/>
                </a:solidFill>
              </a:rPr>
              <a:t> </a:t>
            </a:r>
            <a:r>
              <a:rPr lang="en-US" sz="1700" b="1" i="1" u="none" strike="noStrike" baseline="0" dirty="0" err="1">
                <a:solidFill>
                  <a:srgbClr val="000000"/>
                </a:solidFill>
              </a:rPr>
              <a:t>necearia</a:t>
            </a:r>
            <a:r>
              <a:rPr lang="en-US" sz="1700" b="1" i="1" u="none" strike="noStrike" baseline="0" dirty="0">
                <a:solidFill>
                  <a:srgbClr val="000000"/>
                </a:solidFill>
              </a:rPr>
              <a:t> para </a:t>
            </a:r>
            <a:r>
              <a:rPr lang="en-US" sz="1700" b="1" i="1" u="none" strike="noStrike" baseline="0" dirty="0" err="1">
                <a:solidFill>
                  <a:srgbClr val="000000"/>
                </a:solidFill>
              </a:rPr>
              <a:t>producir</a:t>
            </a:r>
            <a:r>
              <a:rPr lang="en-US" sz="1700" b="1" i="1" u="none" strike="noStrike" baseline="0" dirty="0">
                <a:solidFill>
                  <a:srgbClr val="000000"/>
                </a:solidFill>
              </a:rPr>
              <a:t> </a:t>
            </a:r>
            <a:r>
              <a:rPr lang="en-US" sz="1700" b="1" i="1" u="none" strike="noStrike" baseline="0" dirty="0" err="1">
                <a:solidFill>
                  <a:srgbClr val="000000"/>
                </a:solidFill>
              </a:rPr>
              <a:t>los</a:t>
            </a:r>
            <a:r>
              <a:rPr lang="en-US" sz="1700" b="1" i="1" u="none" strike="noStrike" baseline="0" dirty="0">
                <a:solidFill>
                  <a:srgbClr val="000000"/>
                </a:solidFill>
              </a:rPr>
              <a:t> </a:t>
            </a:r>
            <a:r>
              <a:rPr lang="en-US" sz="1700" b="1" i="1" u="none" strike="noStrike" baseline="0" dirty="0" err="1">
                <a:solidFill>
                  <a:srgbClr val="000000"/>
                </a:solidFill>
              </a:rPr>
              <a:t>resultados</a:t>
            </a:r>
            <a:r>
              <a:rPr lang="en-US" sz="1700" b="1" i="1" u="none" strike="noStrike" baseline="0" dirty="0">
                <a:solidFill>
                  <a:srgbClr val="000000"/>
                </a:solidFill>
              </a:rPr>
              <a:t> del </a:t>
            </a:r>
            <a:r>
              <a:rPr lang="en-US" sz="1700" b="1" i="1" u="none" strike="noStrike" baseline="0" dirty="0" err="1">
                <a:solidFill>
                  <a:srgbClr val="000000"/>
                </a:solidFill>
              </a:rPr>
              <a:t>proyecto</a:t>
            </a:r>
            <a:r>
              <a:rPr lang="en-US" sz="1700" b="1" i="1" u="none" strike="noStrike" baseline="0" dirty="0">
                <a:solidFill>
                  <a:srgbClr val="000000"/>
                </a:solidFill>
              </a:rPr>
              <a:t>. </a:t>
            </a:r>
            <a:r>
              <a:rPr lang="en-US" sz="1700" u="none" strike="noStrike" baseline="0" dirty="0">
                <a:solidFill>
                  <a:srgbClr val="000000"/>
                </a:solidFill>
              </a:rPr>
              <a:t>Los </a:t>
            </a:r>
            <a:r>
              <a:rPr lang="en-US" sz="1700" dirty="0" err="1">
                <a:solidFill>
                  <a:srgbClr val="000000"/>
                </a:solidFill>
              </a:rPr>
              <a:t>o</a:t>
            </a:r>
            <a:r>
              <a:rPr lang="en-US" sz="1700" b="0" i="0" u="none" strike="noStrike" baseline="0" dirty="0" err="1">
                <a:solidFill>
                  <a:srgbClr val="000000"/>
                </a:solidFill>
              </a:rPr>
              <a:t>bjetivos</a:t>
            </a:r>
            <a:r>
              <a:rPr lang="en-US" sz="1700" b="0" i="0" u="none" strike="noStrike" baseline="0" dirty="0">
                <a:solidFill>
                  <a:srgbClr val="000000"/>
                </a:solidFill>
              </a:rPr>
              <a:t> y </a:t>
            </a:r>
            <a:r>
              <a:rPr lang="en-US" sz="1700" b="0" i="0" u="none" strike="noStrike" baseline="0" dirty="0" err="1">
                <a:solidFill>
                  <a:srgbClr val="000000"/>
                </a:solidFill>
              </a:rPr>
              <a:t>tareas</a:t>
            </a:r>
            <a:r>
              <a:rPr lang="en-US" sz="1700" b="0" i="0" u="none" strike="noStrike" baseline="0" dirty="0">
                <a:solidFill>
                  <a:srgbClr val="000000"/>
                </a:solidFill>
              </a:rPr>
              <a:t> no </a:t>
            </a:r>
            <a:r>
              <a:rPr lang="en-US" sz="1700" b="0" i="0" u="none" strike="noStrike" baseline="0" dirty="0" err="1">
                <a:solidFill>
                  <a:srgbClr val="000000"/>
                </a:solidFill>
              </a:rPr>
              <a:t>incluidos</a:t>
            </a:r>
            <a:r>
              <a:rPr lang="en-US" sz="1700" b="0" i="0" u="none" strike="noStrike" baseline="0" dirty="0">
                <a:solidFill>
                  <a:srgbClr val="000000"/>
                </a:solidFill>
              </a:rPr>
              <a:t> </a:t>
            </a:r>
            <a:r>
              <a:rPr lang="en-US" sz="1700" b="0" i="0" u="none" strike="noStrike" baseline="0" dirty="0" err="1">
                <a:solidFill>
                  <a:srgbClr val="000000"/>
                </a:solidFill>
              </a:rPr>
              <a:t>en</a:t>
            </a:r>
            <a:r>
              <a:rPr lang="en-US" sz="1700" b="0" i="0" u="none" strike="noStrike" baseline="0" dirty="0">
                <a:solidFill>
                  <a:srgbClr val="000000"/>
                </a:solidFill>
              </a:rPr>
              <a:t> la </a:t>
            </a:r>
            <a:r>
              <a:rPr lang="en-US" sz="1700" b="0" i="0" u="none" strike="noStrike" baseline="0" dirty="0" err="1">
                <a:solidFill>
                  <a:srgbClr val="000000"/>
                </a:solidFill>
              </a:rPr>
              <a:t>declaración</a:t>
            </a:r>
            <a:r>
              <a:rPr lang="en-US" sz="1700" b="0" i="0" u="none" strike="noStrike" baseline="0" dirty="0">
                <a:solidFill>
                  <a:srgbClr val="000000"/>
                </a:solidFill>
              </a:rPr>
              <a:t> de </a:t>
            </a:r>
            <a:r>
              <a:rPr lang="en-US" sz="1700" b="0" i="0" u="none" strike="noStrike" baseline="0" dirty="0" err="1">
                <a:solidFill>
                  <a:srgbClr val="000000"/>
                </a:solidFill>
              </a:rPr>
              <a:t>alcance</a:t>
            </a:r>
            <a:r>
              <a:rPr lang="en-US" sz="1700" b="0" i="0" u="none" strike="noStrike" baseline="0" dirty="0">
                <a:solidFill>
                  <a:srgbClr val="000000"/>
                </a:solidFill>
              </a:rPr>
              <a:t> del </a:t>
            </a:r>
            <a:r>
              <a:rPr lang="en-US" sz="1700" dirty="0" err="1">
                <a:solidFill>
                  <a:srgbClr val="000000"/>
                </a:solidFill>
              </a:rPr>
              <a:t>p</a:t>
            </a:r>
            <a:r>
              <a:rPr lang="en-US" sz="1700" b="0" i="0" u="none" strike="noStrike" baseline="0" dirty="0" err="1">
                <a:solidFill>
                  <a:srgbClr val="000000"/>
                </a:solidFill>
              </a:rPr>
              <a:t>royecto</a:t>
            </a:r>
            <a:r>
              <a:rPr lang="en-US" sz="1700" b="0" i="0" u="none" strike="noStrike" baseline="0" dirty="0">
                <a:solidFill>
                  <a:srgbClr val="000000"/>
                </a:solidFill>
              </a:rPr>
              <a:t> </a:t>
            </a:r>
            <a:r>
              <a:rPr lang="en-US" sz="1700" b="0" i="0" u="none" strike="noStrike" baseline="0" dirty="0" err="1">
                <a:solidFill>
                  <a:srgbClr val="000000"/>
                </a:solidFill>
              </a:rPr>
              <a:t>deben</a:t>
            </a:r>
            <a:r>
              <a:rPr lang="en-US" sz="1700" b="0" i="0" u="none" strike="noStrike" baseline="0" dirty="0">
                <a:solidFill>
                  <a:srgbClr val="000000"/>
                </a:solidFill>
              </a:rPr>
              <a:t> </a:t>
            </a:r>
            <a:r>
              <a:rPr lang="en-US" sz="1700" b="0" i="0" u="none" strike="noStrike" baseline="0" dirty="0" err="1">
                <a:solidFill>
                  <a:srgbClr val="000000"/>
                </a:solidFill>
              </a:rPr>
              <a:t>considerarse</a:t>
            </a:r>
            <a:r>
              <a:rPr lang="en-US" sz="1700" b="0" i="0" u="none" strike="noStrike" baseline="0" dirty="0">
                <a:solidFill>
                  <a:srgbClr val="000000"/>
                </a:solidFill>
              </a:rPr>
              <a:t> </a:t>
            </a:r>
            <a:r>
              <a:rPr lang="en-US" sz="1700" b="0" i="0" u="none" strike="noStrike" baseline="0" dirty="0" err="1">
                <a:solidFill>
                  <a:srgbClr val="000000"/>
                </a:solidFill>
              </a:rPr>
              <a:t>fuera</a:t>
            </a:r>
            <a:r>
              <a:rPr lang="en-US" sz="1700" b="0" i="0" u="none" strike="noStrike" baseline="0" dirty="0">
                <a:solidFill>
                  <a:srgbClr val="000000"/>
                </a:solidFill>
              </a:rPr>
              <a:t> del </a:t>
            </a:r>
            <a:r>
              <a:rPr lang="en-US" sz="1700" b="0" i="0" u="none" strike="noStrike" baseline="0" dirty="0" err="1">
                <a:solidFill>
                  <a:srgbClr val="000000"/>
                </a:solidFill>
              </a:rPr>
              <a:t>mismo</a:t>
            </a:r>
            <a:r>
              <a:rPr lang="en-US" sz="1700" b="0" i="0" u="none" strike="noStrike" baseline="0" dirty="0">
                <a:solidFill>
                  <a:srgbClr val="000000"/>
                </a:solidFill>
              </a:rPr>
              <a:t>. Los </a:t>
            </a:r>
            <a:r>
              <a:rPr lang="en-US" sz="1700" b="0" i="0" u="none" strike="noStrike" baseline="0" dirty="0" err="1">
                <a:solidFill>
                  <a:srgbClr val="000000"/>
                </a:solidFill>
              </a:rPr>
              <a:t>gestores</a:t>
            </a:r>
            <a:r>
              <a:rPr lang="en-US" sz="1700" b="0" i="0" u="none" strike="noStrike" baseline="0" dirty="0">
                <a:solidFill>
                  <a:srgbClr val="000000"/>
                </a:solidFill>
              </a:rPr>
              <a:t> de </a:t>
            </a:r>
            <a:r>
              <a:rPr lang="en-US" sz="1700" b="0" i="0" u="none" strike="noStrike" baseline="0" dirty="0" err="1">
                <a:solidFill>
                  <a:srgbClr val="000000"/>
                </a:solidFill>
              </a:rPr>
              <a:t>proyectos</a:t>
            </a:r>
            <a:r>
              <a:rPr lang="en-US" sz="1700" b="0" i="0" u="none" strike="noStrike" baseline="0" dirty="0">
                <a:solidFill>
                  <a:srgbClr val="000000"/>
                </a:solidFill>
              </a:rPr>
              <a:t> </a:t>
            </a:r>
            <a:r>
              <a:rPr lang="en-US" sz="1700" b="0" i="0" u="none" strike="noStrike" baseline="0" dirty="0" err="1">
                <a:solidFill>
                  <a:srgbClr val="000000"/>
                </a:solidFill>
              </a:rPr>
              <a:t>también</a:t>
            </a:r>
            <a:r>
              <a:rPr lang="en-US" sz="1700" b="0" i="0" u="none" strike="noStrike" baseline="0" dirty="0">
                <a:solidFill>
                  <a:srgbClr val="000000"/>
                </a:solidFill>
              </a:rPr>
              <a:t> </a:t>
            </a:r>
            <a:r>
              <a:rPr lang="en-US" sz="1700" b="0" i="0" u="none" strike="noStrike" baseline="0" dirty="0" err="1">
                <a:solidFill>
                  <a:srgbClr val="000000"/>
                </a:solidFill>
              </a:rPr>
              <a:t>pueden</a:t>
            </a:r>
            <a:r>
              <a:rPr lang="en-US" sz="1700" b="0" i="0" u="none" strike="noStrike" baseline="0" dirty="0">
                <a:solidFill>
                  <a:srgbClr val="000000"/>
                </a:solidFill>
              </a:rPr>
              <a:t> </a:t>
            </a:r>
            <a:r>
              <a:rPr lang="en-US" sz="1700" b="0" i="0" u="none" strike="noStrike" baseline="0" dirty="0" err="1">
                <a:solidFill>
                  <a:srgbClr val="000000"/>
                </a:solidFill>
              </a:rPr>
              <a:t>enumerar</a:t>
            </a:r>
            <a:r>
              <a:rPr lang="en-US" sz="1700" b="0" i="0" u="none" strike="noStrike" baseline="0" dirty="0">
                <a:solidFill>
                  <a:srgbClr val="000000"/>
                </a:solidFill>
              </a:rPr>
              <a:t> </a:t>
            </a:r>
            <a:r>
              <a:rPr lang="en-US" sz="1700" b="0" i="0" u="none" strike="noStrike" baseline="0" dirty="0" err="1">
                <a:solidFill>
                  <a:srgbClr val="000000"/>
                </a:solidFill>
              </a:rPr>
              <a:t>trabajos</a:t>
            </a:r>
            <a:r>
              <a:rPr lang="en-US" sz="1700" b="0" i="0" u="none" strike="noStrike" baseline="0" dirty="0">
                <a:solidFill>
                  <a:srgbClr val="000000"/>
                </a:solidFill>
              </a:rPr>
              <a:t> que no </a:t>
            </a:r>
            <a:r>
              <a:rPr lang="en-US" sz="1700" b="0" i="0" u="none" strike="noStrike" baseline="0" dirty="0" err="1">
                <a:solidFill>
                  <a:srgbClr val="000000"/>
                </a:solidFill>
              </a:rPr>
              <a:t>formarán</a:t>
            </a:r>
            <a:r>
              <a:rPr lang="en-US" sz="1700" b="0" i="0" u="none" strike="noStrike" baseline="0" dirty="0">
                <a:solidFill>
                  <a:srgbClr val="000000"/>
                </a:solidFill>
              </a:rPr>
              <a:t> </a:t>
            </a:r>
            <a:r>
              <a:rPr lang="en-US" sz="1700" b="0" i="0" u="none" strike="noStrike" baseline="0" dirty="0" err="1">
                <a:solidFill>
                  <a:srgbClr val="000000"/>
                </a:solidFill>
              </a:rPr>
              <a:t>parte</a:t>
            </a:r>
            <a:r>
              <a:rPr lang="en-US" sz="1700" b="0" i="0" u="none" strike="noStrike" baseline="0" dirty="0">
                <a:solidFill>
                  <a:srgbClr val="000000"/>
                </a:solidFill>
              </a:rPr>
              <a:t> del </a:t>
            </a:r>
            <a:r>
              <a:rPr lang="en-US" sz="1700" b="0" i="0" u="none" strike="noStrike" baseline="0" dirty="0" err="1">
                <a:solidFill>
                  <a:srgbClr val="000000"/>
                </a:solidFill>
              </a:rPr>
              <a:t>proyecto</a:t>
            </a:r>
            <a:r>
              <a:rPr lang="en-US" sz="1700" b="0" i="0" u="none" strike="noStrike" baseline="0" dirty="0">
                <a:solidFill>
                  <a:srgbClr val="000000"/>
                </a:solidFill>
              </a:rPr>
              <a:t>. </a:t>
            </a:r>
            <a:endParaRPr lang="en-US" sz="1700" b="0" i="1" u="none" strike="noStrike" baseline="0" dirty="0">
              <a:solidFill>
                <a:srgbClr val="000000"/>
              </a:solidFill>
            </a:endParaRPr>
          </a:p>
        </p:txBody>
      </p:sp>
    </p:spTree>
    <p:extLst>
      <p:ext uri="{BB962C8B-B14F-4D97-AF65-F5344CB8AC3E}">
        <p14:creationId xmlns:p14="http://schemas.microsoft.com/office/powerpoint/2010/main" val="361908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68B62B5-9AE1-428F-BDB0-C57A638F8528}"/>
              </a:ext>
            </a:extLst>
          </p:cNvPr>
          <p:cNvSpPr>
            <a:spLocks noGrp="1"/>
          </p:cNvSpPr>
          <p:nvPr>
            <p:ph type="title"/>
          </p:nvPr>
        </p:nvSpPr>
        <p:spPr>
          <a:xfrm>
            <a:off x="184558" y="1122943"/>
            <a:ext cx="3078759" cy="1325563"/>
          </a:xfrm>
        </p:spPr>
        <p:txBody>
          <a:bodyPr>
            <a:normAutofit fontScale="90000"/>
          </a:bodyPr>
          <a:lstStyle/>
          <a:p>
            <a:r>
              <a:rPr lang="en-US" sz="3600" b="1" dirty="0" err="1">
                <a:solidFill>
                  <a:srgbClr val="FF0000"/>
                </a:solidFill>
              </a:rPr>
              <a:t>Presupuesto</a:t>
            </a:r>
            <a:r>
              <a:rPr lang="en-US" sz="3600" b="1" dirty="0">
                <a:solidFill>
                  <a:srgbClr val="FF0000"/>
                </a:solidFill>
              </a:rPr>
              <a:t> </a:t>
            </a:r>
            <a:r>
              <a:rPr lang="en-US" sz="3600" b="1" dirty="0" err="1">
                <a:solidFill>
                  <a:srgbClr val="FF0000"/>
                </a:solidFill>
              </a:rPr>
              <a:t>inicial</a:t>
            </a:r>
            <a:r>
              <a:rPr lang="en-US" sz="3600" b="1" dirty="0">
                <a:solidFill>
                  <a:srgbClr val="FF0000"/>
                </a:solidFill>
              </a:rPr>
              <a:t> del </a:t>
            </a:r>
            <a:r>
              <a:rPr lang="en-US" sz="3600" b="1" dirty="0" err="1">
                <a:solidFill>
                  <a:srgbClr val="FF0000"/>
                </a:solidFill>
              </a:rPr>
              <a:t>proyecto</a:t>
            </a:r>
            <a:r>
              <a:rPr lang="en-US" sz="3600" b="1" dirty="0">
                <a:solidFill>
                  <a:srgbClr val="FF0000"/>
                </a:solidFill>
              </a:rPr>
              <a:t> </a:t>
            </a:r>
            <a:endParaRPr lang="cs-CZ" sz="3600" b="1" dirty="0">
              <a:solidFill>
                <a:srgbClr val="FF0000"/>
              </a:solidFill>
            </a:endParaRPr>
          </a:p>
        </p:txBody>
      </p:sp>
      <p:sp>
        <p:nvSpPr>
          <p:cNvPr id="5" name="Zástupný symbol pro obsah 4">
            <a:extLst>
              <a:ext uri="{FF2B5EF4-FFF2-40B4-BE49-F238E27FC236}">
                <a16:creationId xmlns:a16="http://schemas.microsoft.com/office/drawing/2014/main" id="{A1FF0408-D446-43C9-AC83-6EA3C200091F}"/>
              </a:ext>
            </a:extLst>
          </p:cNvPr>
          <p:cNvSpPr>
            <a:spLocks noGrp="1"/>
          </p:cNvSpPr>
          <p:nvPr>
            <p:ph idx="1"/>
          </p:nvPr>
        </p:nvSpPr>
        <p:spPr>
          <a:xfrm>
            <a:off x="4366134" y="1122943"/>
            <a:ext cx="7641308" cy="4612114"/>
          </a:xfrm>
        </p:spPr>
        <p:txBody>
          <a:bodyPr>
            <a:normAutofit/>
          </a:bodyPr>
          <a:lstStyle/>
          <a:p>
            <a:pPr algn="just"/>
            <a:r>
              <a:rPr lang="es-ES" sz="1800" b="1" dirty="0">
                <a:solidFill>
                  <a:srgbClr val="000000"/>
                </a:solidFill>
              </a:rPr>
              <a:t>El presupuesto del proyecto </a:t>
            </a:r>
            <a:r>
              <a:rPr lang="es-ES" sz="1800" dirty="0">
                <a:solidFill>
                  <a:srgbClr val="000000"/>
                </a:solidFill>
              </a:rPr>
              <a:t>es una herramienta utilizada por los gestores de proyectos para </a:t>
            </a:r>
            <a:r>
              <a:rPr lang="es-ES" sz="1800" b="1" dirty="0">
                <a:solidFill>
                  <a:srgbClr val="000000"/>
                </a:solidFill>
              </a:rPr>
              <a:t>estimar el coste total </a:t>
            </a:r>
            <a:r>
              <a:rPr lang="es-ES" sz="1800" dirty="0">
                <a:solidFill>
                  <a:srgbClr val="000000"/>
                </a:solidFill>
              </a:rPr>
              <a:t>de un proyecto. Es la estimación detallada de todos los costes necesarios para completar el proyecto y, además, una estimación de lo que probablemente surja antes de que el proyecto se complete y durante el periodo definido del ciclo de vida del proyecto.</a:t>
            </a:r>
            <a:endParaRPr lang="en-US" sz="1800" dirty="0">
              <a:solidFill>
                <a:srgbClr val="000000"/>
              </a:solidFill>
            </a:endParaRPr>
          </a:p>
          <a:p>
            <a:pPr algn="just"/>
            <a:r>
              <a:rPr lang="es-ES" sz="1800" dirty="0">
                <a:solidFill>
                  <a:srgbClr val="000000"/>
                </a:solidFill>
              </a:rPr>
              <a:t>El presupuesto del proyecto es un </a:t>
            </a:r>
            <a:r>
              <a:rPr lang="es-ES" sz="1800" b="1" dirty="0">
                <a:solidFill>
                  <a:srgbClr val="000000"/>
                </a:solidFill>
              </a:rPr>
              <a:t>documento dinámico </a:t>
            </a:r>
            <a:r>
              <a:rPr lang="es-ES" sz="1800" dirty="0">
                <a:solidFill>
                  <a:srgbClr val="000000"/>
                </a:solidFill>
              </a:rPr>
              <a:t>que se utiliza para estimar los costes del proyecto en cada fase. Se </a:t>
            </a:r>
            <a:r>
              <a:rPr lang="es-ES" sz="1800" b="1" dirty="0">
                <a:solidFill>
                  <a:srgbClr val="000000"/>
                </a:solidFill>
              </a:rPr>
              <a:t>examina, revisa y actualiza continuamente</a:t>
            </a:r>
            <a:r>
              <a:rPr lang="es-ES" sz="1800" dirty="0">
                <a:solidFill>
                  <a:srgbClr val="000000"/>
                </a:solidFill>
              </a:rPr>
              <a:t> a lo largo del proyecto. </a:t>
            </a:r>
            <a:endParaRPr lang="en-US" sz="1800" dirty="0">
              <a:solidFill>
                <a:srgbClr val="000000"/>
              </a:solidFill>
            </a:endParaRPr>
          </a:p>
          <a:p>
            <a:pPr algn="just"/>
            <a:r>
              <a:rPr lang="es-ES" sz="1800" dirty="0">
                <a:solidFill>
                  <a:srgbClr val="000000"/>
                </a:solidFill>
              </a:rPr>
              <a:t>El presupuesto del proyecto es el </a:t>
            </a:r>
            <a:r>
              <a:rPr lang="es-ES" sz="1800" b="1" dirty="0">
                <a:solidFill>
                  <a:srgbClr val="000000"/>
                </a:solidFill>
              </a:rPr>
              <a:t>coste combinado de todas las actividades, tareas e hitos</a:t>
            </a:r>
            <a:r>
              <a:rPr lang="es-ES" sz="1800" dirty="0">
                <a:solidFill>
                  <a:srgbClr val="000000"/>
                </a:solidFill>
              </a:rPr>
              <a:t> que debe cumplir el proyecto e incluirá aspectos como los costes de mano de obra, los costes de adquisición de material y los costes de funcionamiento.</a:t>
            </a:r>
            <a:endParaRPr lang="cs-CZ" sz="1800" dirty="0">
              <a:solidFill>
                <a:srgbClr val="000000"/>
              </a:solidFill>
            </a:endParaRPr>
          </a:p>
        </p:txBody>
      </p:sp>
    </p:spTree>
    <p:extLst>
      <p:ext uri="{BB962C8B-B14F-4D97-AF65-F5344CB8AC3E}">
        <p14:creationId xmlns:p14="http://schemas.microsoft.com/office/powerpoint/2010/main" val="33445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B19DAF-8813-449D-9A5B-37DF967F4F5B}"/>
              </a:ext>
            </a:extLst>
          </p:cNvPr>
          <p:cNvSpPr>
            <a:spLocks noGrp="1"/>
          </p:cNvSpPr>
          <p:nvPr>
            <p:ph idx="1"/>
          </p:nvPr>
        </p:nvSpPr>
        <p:spPr>
          <a:xfrm>
            <a:off x="3334328" y="863299"/>
            <a:ext cx="8543636" cy="4359564"/>
          </a:xfrm>
        </p:spPr>
        <p:txBody>
          <a:bodyPr>
            <a:normAutofit/>
          </a:bodyPr>
          <a:lstStyle/>
          <a:p>
            <a:pPr algn="just"/>
            <a:r>
              <a:rPr lang="es-ES" sz="1800" b="1" i="1" dirty="0">
                <a:solidFill>
                  <a:srgbClr val="000000"/>
                </a:solidFill>
                <a:latin typeface="Calibri" panose="020F0502020204030204" pitchFamily="34" charset="0"/>
              </a:rPr>
              <a:t>Las partes interesadas </a:t>
            </a:r>
            <a:r>
              <a:rPr lang="es-ES" sz="1800" i="1" dirty="0">
                <a:solidFill>
                  <a:srgbClr val="000000"/>
                </a:solidFill>
                <a:latin typeface="Calibri" panose="020F0502020204030204" pitchFamily="34" charset="0"/>
              </a:rPr>
              <a:t>del proyecto son personas (o grupos) que pueden afectar, se ven afectadas o creen que se ven afectadas por las decisiones y/o las actividades realizadas durante el ciclo de vida de un proyecto y/o por sus productos y resultados. El efecto puede ser real o percibido. </a:t>
            </a:r>
          </a:p>
          <a:p>
            <a:pPr algn="just"/>
            <a:r>
              <a:rPr lang="es-ES" sz="1800" i="1" dirty="0">
                <a:solidFill>
                  <a:srgbClr val="000000"/>
                </a:solidFill>
                <a:latin typeface="Calibri" panose="020F0502020204030204" pitchFamily="34" charset="0"/>
              </a:rPr>
              <a:t>Las partes interesadas del proyecto son </a:t>
            </a:r>
            <a:r>
              <a:rPr lang="es-ES" sz="1800" b="1" i="1" dirty="0">
                <a:solidFill>
                  <a:srgbClr val="000000"/>
                </a:solidFill>
                <a:latin typeface="Calibri" panose="020F0502020204030204" pitchFamily="34" charset="0"/>
              </a:rPr>
              <a:t>entidades que tienen un interés en el proyecto</a:t>
            </a:r>
            <a:r>
              <a:rPr lang="es-ES" sz="1800" i="1" dirty="0">
                <a:solidFill>
                  <a:srgbClr val="000000"/>
                </a:solidFill>
                <a:latin typeface="Calibri" panose="020F0502020204030204" pitchFamily="34" charset="0"/>
              </a:rPr>
              <a:t> en cuestión, pueden estar directamente involucradas en el trabajo del proyecto (</a:t>
            </a:r>
            <a:r>
              <a:rPr lang="es-ES" sz="1800" b="1" i="1" dirty="0">
                <a:solidFill>
                  <a:srgbClr val="000000"/>
                </a:solidFill>
                <a:latin typeface="Calibri" panose="020F0502020204030204" pitchFamily="34" charset="0"/>
              </a:rPr>
              <a:t>internas</a:t>
            </a:r>
            <a:r>
              <a:rPr lang="es-ES" sz="1800" i="1" dirty="0">
                <a:solidFill>
                  <a:srgbClr val="000000"/>
                </a:solidFill>
                <a:latin typeface="Calibri" panose="020F0502020204030204" pitchFamily="34" charset="0"/>
              </a:rPr>
              <a:t>), ser miembros de otras organizaciones internas o </a:t>
            </a:r>
            <a:r>
              <a:rPr lang="es-ES" sz="1800" b="1" i="1" dirty="0">
                <a:solidFill>
                  <a:srgbClr val="000000"/>
                </a:solidFill>
                <a:latin typeface="Calibri" panose="020F0502020204030204" pitchFamily="34" charset="0"/>
              </a:rPr>
              <a:t>externas</a:t>
            </a:r>
            <a:r>
              <a:rPr lang="es-ES" sz="1800" i="1" dirty="0">
                <a:solidFill>
                  <a:srgbClr val="000000"/>
                </a:solidFill>
                <a:latin typeface="Calibri" panose="020F0502020204030204" pitchFamily="34" charset="0"/>
              </a:rPr>
              <a:t> a la organización y pueden tener una influencia positiva o negativa en la realización del proyecto.</a:t>
            </a:r>
          </a:p>
          <a:p>
            <a:pPr algn="just"/>
            <a:r>
              <a:rPr lang="en-US" sz="1800" b="0" i="0" u="none" strike="noStrike" baseline="0" dirty="0">
                <a:solidFill>
                  <a:srgbClr val="000000"/>
                </a:solidFill>
                <a:latin typeface="Calibri" panose="020F0502020204030204" pitchFamily="34" charset="0"/>
              </a:rPr>
              <a:t>Para </a:t>
            </a:r>
            <a:r>
              <a:rPr lang="en-US" sz="1800" b="0" i="0" u="none" strike="noStrike" baseline="0" dirty="0" err="1">
                <a:solidFill>
                  <a:srgbClr val="000000"/>
                </a:solidFill>
                <a:latin typeface="Calibri" panose="020F0502020204030204" pitchFamily="34" charset="0"/>
              </a:rPr>
              <a:t>completar</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el</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proyecto</a:t>
            </a:r>
            <a:r>
              <a:rPr lang="en-US" sz="1800" b="0" i="0" u="none" strike="noStrike" baseline="0" dirty="0">
                <a:solidFill>
                  <a:srgbClr val="000000"/>
                </a:solidFill>
                <a:latin typeface="Calibri" panose="020F0502020204030204" pitchFamily="34" charset="0"/>
              </a:rPr>
              <a:t> con </a:t>
            </a:r>
            <a:r>
              <a:rPr lang="en-US" sz="1800" b="0" i="0" u="none" strike="noStrike" baseline="0" dirty="0" err="1">
                <a:solidFill>
                  <a:srgbClr val="000000"/>
                </a:solidFill>
                <a:latin typeface="Calibri" panose="020F0502020204030204" pitchFamily="34" charset="0"/>
              </a:rPr>
              <a:t>éxito</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todas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estas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partes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interesadas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debe</a:t>
            </a:r>
            <a:r>
              <a:rPr lang="en-US" sz="1800" dirty="0" err="1">
                <a:solidFill>
                  <a:srgbClr val="000000"/>
                </a:solidFill>
                <a:latin typeface="Calibri" panose="020F0502020204030204" pitchFamily="34" charset="0"/>
              </a:rPr>
              <a:t>n</a:t>
            </a:r>
            <a:r>
              <a:rPr lang="en-US" sz="1800" dirty="0">
                <a:solidFill>
                  <a:srgbClr val="000000"/>
                </a:solidFill>
                <a:latin typeface="Calibri" panose="020F0502020204030204" pitchFamily="34" charset="0"/>
              </a:rPr>
              <a:t> ser </a:t>
            </a:r>
            <a:r>
              <a:rPr lang="en-US" sz="1800" dirty="0" err="1">
                <a:solidFill>
                  <a:srgbClr val="000000"/>
                </a:solidFill>
                <a:latin typeface="Calibri" panose="020F0502020204030204" pitchFamily="34" charset="0"/>
              </a:rPr>
              <a:t>gestionadas</a:t>
            </a:r>
            <a:r>
              <a:rPr lang="en-US" sz="1800" dirty="0">
                <a:solidFill>
                  <a:srgbClr val="000000"/>
                </a:solidFill>
                <a:latin typeface="Calibri" panose="020F0502020204030204" pitchFamily="34" charset="0"/>
              </a:rPr>
              <a:t> y sus </a:t>
            </a:r>
            <a:r>
              <a:rPr lang="en-US" sz="1800" dirty="0" err="1">
                <a:solidFill>
                  <a:srgbClr val="000000"/>
                </a:solidFill>
                <a:latin typeface="Calibri" panose="020F0502020204030204" pitchFamily="34" charset="0"/>
              </a:rPr>
              <a:t>expectativas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satisfechas</a:t>
            </a:r>
            <a:r>
              <a:rPr lang="en-US" sz="1800" b="0" i="0" u="none" strike="noStrike" baseline="0" dirty="0">
                <a:solidFill>
                  <a:srgbClr val="000000"/>
                </a:solidFill>
                <a:latin typeface="Calibri" panose="020F0502020204030204" pitchFamily="34" charset="0"/>
              </a:rPr>
              <a:t>. </a:t>
            </a:r>
          </a:p>
          <a:p>
            <a:pPr algn="just"/>
            <a:r>
              <a:rPr lang="en-US" sz="1800" b="0" i="0" u="none" strike="noStrike" baseline="0" dirty="0">
                <a:solidFill>
                  <a:srgbClr val="000000"/>
                </a:solidFill>
                <a:latin typeface="Calibri" panose="020F0502020204030204" pitchFamily="34" charset="0"/>
              </a:rPr>
              <a:t>Por lo </a:t>
            </a:r>
            <a:r>
              <a:rPr lang="en-US" sz="1800" dirty="0">
                <a:solidFill>
                  <a:srgbClr val="000000"/>
                </a:solidFill>
                <a:latin typeface="Calibri" panose="020F0502020204030204" pitchFamily="34" charset="0"/>
              </a:rPr>
              <a:t>tanto, </a:t>
            </a:r>
            <a:r>
              <a:rPr lang="en-US" sz="1800" dirty="0" err="1">
                <a:solidFill>
                  <a:srgbClr val="000000"/>
                </a:solidFill>
                <a:latin typeface="Calibri" panose="020F0502020204030204" pitchFamily="34" charset="0"/>
              </a:rPr>
              <a:t>deben</a:t>
            </a:r>
            <a:r>
              <a:rPr lang="en-US" sz="1800" dirty="0">
                <a:solidFill>
                  <a:srgbClr val="000000"/>
                </a:solidFill>
                <a:latin typeface="Calibri" panose="020F0502020204030204" pitchFamily="34" charset="0"/>
              </a:rPr>
              <a:t> ser </a:t>
            </a:r>
            <a:r>
              <a:rPr lang="en-US" sz="1800" dirty="0" err="1">
                <a:solidFill>
                  <a:srgbClr val="000000"/>
                </a:solidFill>
                <a:latin typeface="Calibri" panose="020F0502020204030204" pitchFamily="34" charset="0"/>
              </a:rPr>
              <a:t>identificadas</a:t>
            </a:r>
            <a:r>
              <a:rPr lang="en-US" sz="1800" dirty="0">
                <a:solidFill>
                  <a:srgbClr val="000000"/>
                </a:solidFill>
                <a:latin typeface="Calibri" panose="020F0502020204030204" pitchFamily="34" charset="0"/>
              </a:rPr>
              <a:t> y, para </a:t>
            </a:r>
            <a:r>
              <a:rPr lang="en-US" sz="1800" dirty="0" err="1">
                <a:solidFill>
                  <a:srgbClr val="000000"/>
                </a:solidFill>
                <a:latin typeface="Calibri" panose="020F0502020204030204" pitchFamily="34" charset="0"/>
              </a:rPr>
              <a:t>ello</a:t>
            </a:r>
            <a:r>
              <a:rPr lang="en-US" sz="1800" dirty="0">
                <a:solidFill>
                  <a:srgbClr val="000000"/>
                </a:solidFill>
                <a:latin typeface="Calibri" panose="020F0502020204030204" pitchFamily="34" charset="0"/>
              </a:rPr>
              <a:t>, hay que </a:t>
            </a:r>
            <a:r>
              <a:rPr lang="en-US" sz="1800" dirty="0" err="1">
                <a:solidFill>
                  <a:srgbClr val="000000"/>
                </a:solidFill>
                <a:latin typeface="Calibri" panose="020F0502020204030204" pitchFamily="34" charset="0"/>
              </a:rPr>
              <a:t>realizar</a:t>
            </a:r>
            <a:r>
              <a:rPr lang="en-US" sz="1800" dirty="0">
                <a:solidFill>
                  <a:srgbClr val="000000"/>
                </a:solidFill>
                <a:latin typeface="Calibri" panose="020F0502020204030204" pitchFamily="34" charset="0"/>
              </a:rPr>
              <a:t> un </a:t>
            </a:r>
            <a:r>
              <a:rPr lang="en-US" sz="1800" dirty="0" err="1">
                <a:solidFill>
                  <a:srgbClr val="000000"/>
                </a:solidFill>
                <a:latin typeface="Calibri" panose="020F0502020204030204" pitchFamily="34" charset="0"/>
              </a:rPr>
              <a:t>análisis</a:t>
            </a:r>
            <a:r>
              <a:rPr lang="en-US" sz="1800" dirty="0">
                <a:solidFill>
                  <a:srgbClr val="000000"/>
                </a:solidFill>
                <a:latin typeface="Calibri" panose="020F0502020204030204" pitchFamily="34" charset="0"/>
              </a:rPr>
              <a:t> de las </a:t>
            </a:r>
            <a:r>
              <a:rPr lang="en-US" sz="1800" dirty="0" err="1">
                <a:solidFill>
                  <a:srgbClr val="000000"/>
                </a:solidFill>
                <a:latin typeface="Calibri" panose="020F0502020204030204" pitchFamily="34" charset="0"/>
              </a:rPr>
              <a:t>partes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interesadas</a:t>
            </a:r>
            <a:r>
              <a:rPr lang="en-US" sz="1800" dirty="0">
                <a:solidFill>
                  <a:srgbClr val="000000"/>
                </a:solidFill>
                <a:latin typeface="Calibri" panose="020F0502020204030204" pitchFamily="34" charset="0"/>
              </a:rPr>
              <a:t> para </a:t>
            </a:r>
            <a:r>
              <a:rPr lang="en-US" sz="1800" dirty="0" err="1">
                <a:solidFill>
                  <a:srgbClr val="000000"/>
                </a:solidFill>
                <a:latin typeface="Calibri" panose="020F0502020204030204" pitchFamily="34" charset="0"/>
              </a:rPr>
              <a:t>determinarlas</a:t>
            </a:r>
            <a:r>
              <a:rPr lang="en-US" sz="1800" b="0" i="0" u="none" strike="noStrike" baseline="0" dirty="0">
                <a:solidFill>
                  <a:srgbClr val="000000"/>
                </a:solidFill>
                <a:latin typeface="Calibri" panose="020F0502020204030204" pitchFamily="34" charset="0"/>
              </a:rPr>
              <a:t>.</a:t>
            </a:r>
          </a:p>
        </p:txBody>
      </p:sp>
      <p:sp>
        <p:nvSpPr>
          <p:cNvPr id="4" name="Nadpis 3">
            <a:extLst>
              <a:ext uri="{FF2B5EF4-FFF2-40B4-BE49-F238E27FC236}">
                <a16:creationId xmlns:a16="http://schemas.microsoft.com/office/drawing/2014/main" id="{A65A1D5A-0AD4-4849-BA98-3F122F3D17F0}"/>
              </a:ext>
            </a:extLst>
          </p:cNvPr>
          <p:cNvSpPr txBox="1">
            <a:spLocks/>
          </p:cNvSpPr>
          <p:nvPr/>
        </p:nvSpPr>
        <p:spPr>
          <a:xfrm>
            <a:off x="0" y="2127773"/>
            <a:ext cx="26552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err="1">
                <a:ln>
                  <a:noFill/>
                </a:ln>
                <a:solidFill>
                  <a:srgbClr val="124591"/>
                </a:solidFill>
                <a:effectLst/>
                <a:uLnTx/>
                <a:uFillTx/>
                <a:latin typeface="Calibri Light" panose="020F0302020204030204"/>
                <a:ea typeface="+mj-ea"/>
                <a:cs typeface="+mj-cs"/>
              </a:rPr>
              <a:t>Partes</a:t>
            </a:r>
            <a:r>
              <a:rPr kumimoji="0" lang="en-US" sz="3600" b="1" i="0" u="none" strike="noStrike" kern="1200" cap="none" spc="0" normalizeH="0" baseline="0" noProof="0" dirty="0">
                <a:ln>
                  <a:noFill/>
                </a:ln>
                <a:solidFill>
                  <a:srgbClr val="124591"/>
                </a:solidFill>
                <a:effectLst/>
                <a:uLnTx/>
                <a:uFillTx/>
                <a:latin typeface="Calibri Light" panose="020F0302020204030204"/>
                <a:ea typeface="+mj-ea"/>
                <a:cs typeface="+mj-cs"/>
              </a:rPr>
              <a:t> </a:t>
            </a:r>
            <a:r>
              <a:rPr kumimoji="0" lang="en-US" sz="3600" b="1" i="0" u="none" strike="noStrike" kern="1200" cap="none" spc="0" normalizeH="0" baseline="0" noProof="0" dirty="0" err="1">
                <a:ln>
                  <a:noFill/>
                </a:ln>
                <a:solidFill>
                  <a:srgbClr val="124591"/>
                </a:solidFill>
                <a:effectLst/>
                <a:uLnTx/>
                <a:uFillTx/>
                <a:latin typeface="Calibri Light" panose="020F0302020204030204"/>
                <a:ea typeface="+mj-ea"/>
                <a:cs typeface="+mj-cs"/>
              </a:rPr>
              <a:t>interesadas</a:t>
            </a:r>
            <a:endParaRPr kumimoji="0" lang="cs-CZ" sz="3600" b="1" i="0" u="none" strike="noStrike" kern="1200" cap="none" spc="0" normalizeH="0" baseline="0" noProof="0" dirty="0">
              <a:ln>
                <a:noFill/>
              </a:ln>
              <a:solidFill>
                <a:srgbClr val="124591"/>
              </a:solidFill>
              <a:effectLst/>
              <a:uLnTx/>
              <a:uFillTx/>
              <a:latin typeface="Calibri Light" panose="020F0302020204030204"/>
              <a:ea typeface="+mj-ea"/>
              <a:cs typeface="+mj-cs"/>
            </a:endParaRPr>
          </a:p>
        </p:txBody>
      </p:sp>
      <p:pic>
        <p:nvPicPr>
          <p:cNvPr id="2" name="Εικόνα 1">
            <a:extLst>
              <a:ext uri="{FF2B5EF4-FFF2-40B4-BE49-F238E27FC236}">
                <a16:creationId xmlns:a16="http://schemas.microsoft.com/office/drawing/2014/main" id="{59153B41-13AF-94DF-9867-B563946982E3}"/>
              </a:ext>
            </a:extLst>
          </p:cNvPr>
          <p:cNvPicPr>
            <a:picLocks noChangeAspect="1"/>
          </p:cNvPicPr>
          <p:nvPr/>
        </p:nvPicPr>
        <p:blipFill>
          <a:blip r:embed="rId3"/>
          <a:stretch>
            <a:fillRect/>
          </a:stretch>
        </p:blipFill>
        <p:spPr>
          <a:xfrm>
            <a:off x="8629506" y="3972279"/>
            <a:ext cx="3097260" cy="2342142"/>
          </a:xfrm>
          <a:prstGeom prst="rect">
            <a:avLst/>
          </a:prstGeom>
        </p:spPr>
      </p:pic>
    </p:spTree>
    <p:extLst>
      <p:ext uri="{BB962C8B-B14F-4D97-AF65-F5344CB8AC3E}">
        <p14:creationId xmlns:p14="http://schemas.microsoft.com/office/powerpoint/2010/main" val="372724615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1801</Words>
  <Application>Microsoft Office PowerPoint</Application>
  <PresentationFormat>Panorámica</PresentationFormat>
  <Paragraphs>81</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Times New Roman</vt:lpstr>
      <vt:lpstr>Motiv Office</vt:lpstr>
      <vt:lpstr>Curso de Gestión de Proyectos de Innovación</vt:lpstr>
      <vt:lpstr>Iniciación </vt:lpstr>
      <vt:lpstr>Iniciación </vt:lpstr>
      <vt:lpstr>Identificación y Definición del Proyecto</vt:lpstr>
      <vt:lpstr>Propósito del Proyecto </vt:lpstr>
      <vt:lpstr>Presentación de PowerPoint</vt:lpstr>
      <vt:lpstr>Presentación de PowerPoint</vt:lpstr>
      <vt:lpstr>Presupuesto inicial del proyecto </vt:lpstr>
      <vt:lpstr>Presentación de PowerPoint</vt:lpstr>
      <vt:lpstr>Recaudación de fondos</vt:lpstr>
      <vt:lpstr>Acta de constitución del proyecto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Pivko</dc:creator>
  <cp:lastModifiedBy>Ana Maria Serrano Bedia</cp:lastModifiedBy>
  <cp:revision>72</cp:revision>
  <dcterms:created xsi:type="dcterms:W3CDTF">2022-05-24T08:42:52Z</dcterms:created>
  <dcterms:modified xsi:type="dcterms:W3CDTF">2022-08-09T17:12:46Z</dcterms:modified>
</cp:coreProperties>
</file>