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63" r:id="rId4"/>
    <p:sldId id="256" r:id="rId5"/>
    <p:sldId id="264" r:id="rId6"/>
    <p:sldId id="265" r:id="rId7"/>
    <p:sldId id="267" r:id="rId8"/>
    <p:sldId id="277" r:id="rId9"/>
    <p:sldId id="278" r:id="rId10"/>
    <p:sldId id="279" r:id="rId11"/>
    <p:sldId id="281" r:id="rId12"/>
    <p:sldId id="260"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id="{46C46C17-ABBA-414F-8EB4-5E8B07933DFE}">
          <p14:sldIdLst>
            <p14:sldId id="258"/>
            <p14:sldId id="261"/>
            <p14:sldId id="263"/>
            <p14:sldId id="256"/>
            <p14:sldId id="264"/>
            <p14:sldId id="265"/>
            <p14:sldId id="267"/>
            <p14:sldId id="277"/>
            <p14:sldId id="278"/>
            <p14:sldId id="279"/>
            <p14:sldId id="281"/>
            <p14:sldId id="26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45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4" d="100"/>
          <a:sy n="104" d="100"/>
        </p:scale>
        <p:origin x="12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17D826-0136-4607-BBE8-1FA5B199740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1E53D300-80CD-4BF5-B7F6-5743CF1C1B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2A820BBF-952D-4133-930D-A5EEBA4E7D0E}"/>
              </a:ext>
            </a:extLst>
          </p:cNvPr>
          <p:cNvSpPr>
            <a:spLocks noGrp="1"/>
          </p:cNvSpPr>
          <p:nvPr>
            <p:ph type="dt" sz="half" idx="10"/>
          </p:nvPr>
        </p:nvSpPr>
        <p:spPr/>
        <p:txBody>
          <a:bodyPr/>
          <a:lstStyle/>
          <a:p>
            <a:fld id="{0F155A1E-ECD2-44B8-8A9E-13EA05D14551}" type="datetimeFigureOut">
              <a:rPr lang="cs-CZ" smtClean="0"/>
              <a:t>01.08.2022</a:t>
            </a:fld>
            <a:endParaRPr lang="cs-CZ"/>
          </a:p>
        </p:txBody>
      </p:sp>
      <p:sp>
        <p:nvSpPr>
          <p:cNvPr id="5" name="Zástupný symbol pro zápatí 4">
            <a:extLst>
              <a:ext uri="{FF2B5EF4-FFF2-40B4-BE49-F238E27FC236}">
                <a16:creationId xmlns:a16="http://schemas.microsoft.com/office/drawing/2014/main" id="{365B2D86-9FFE-4885-AA9E-CC4F8CC8F84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7FE72D5-2B87-4D75-A2F2-6D473EF03C1C}"/>
              </a:ext>
            </a:extLst>
          </p:cNvPr>
          <p:cNvSpPr>
            <a:spLocks noGrp="1"/>
          </p:cNvSpPr>
          <p:nvPr>
            <p:ph type="sldNum" sz="quarter" idx="12"/>
          </p:nvPr>
        </p:nvSpPr>
        <p:spPr/>
        <p:txBody>
          <a:bodyPr/>
          <a:lstStyle/>
          <a:p>
            <a:fld id="{B4FE598F-F237-4D49-AC55-29BEE9DE216D}" type="slidenum">
              <a:rPr lang="cs-CZ" smtClean="0"/>
              <a:t>‹#›</a:t>
            </a:fld>
            <a:endParaRPr lang="cs-CZ"/>
          </a:p>
        </p:txBody>
      </p:sp>
    </p:spTree>
    <p:extLst>
      <p:ext uri="{BB962C8B-B14F-4D97-AF65-F5344CB8AC3E}">
        <p14:creationId xmlns:p14="http://schemas.microsoft.com/office/powerpoint/2010/main" val="3283286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1A2775-04AE-47C4-9401-98097723D7D6}"/>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11616323-C22A-450F-881D-EE62FB357CFF}"/>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A4069A7-588F-4012-A45D-1A6E15AD0E1F}"/>
              </a:ext>
            </a:extLst>
          </p:cNvPr>
          <p:cNvSpPr>
            <a:spLocks noGrp="1"/>
          </p:cNvSpPr>
          <p:nvPr>
            <p:ph type="dt" sz="half" idx="10"/>
          </p:nvPr>
        </p:nvSpPr>
        <p:spPr/>
        <p:txBody>
          <a:bodyPr/>
          <a:lstStyle/>
          <a:p>
            <a:fld id="{0F155A1E-ECD2-44B8-8A9E-13EA05D14551}" type="datetimeFigureOut">
              <a:rPr lang="cs-CZ" smtClean="0"/>
              <a:t>01.08.2022</a:t>
            </a:fld>
            <a:endParaRPr lang="cs-CZ"/>
          </a:p>
        </p:txBody>
      </p:sp>
      <p:sp>
        <p:nvSpPr>
          <p:cNvPr id="5" name="Zástupný symbol pro zápatí 4">
            <a:extLst>
              <a:ext uri="{FF2B5EF4-FFF2-40B4-BE49-F238E27FC236}">
                <a16:creationId xmlns:a16="http://schemas.microsoft.com/office/drawing/2014/main" id="{04ADB5BF-69E8-4343-9D35-FC3FC54EBE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4912995-AB74-4882-AFFB-E0EEB8F5C0C1}"/>
              </a:ext>
            </a:extLst>
          </p:cNvPr>
          <p:cNvSpPr>
            <a:spLocks noGrp="1"/>
          </p:cNvSpPr>
          <p:nvPr>
            <p:ph type="sldNum" sz="quarter" idx="12"/>
          </p:nvPr>
        </p:nvSpPr>
        <p:spPr/>
        <p:txBody>
          <a:bodyPr/>
          <a:lstStyle/>
          <a:p>
            <a:fld id="{B4FE598F-F237-4D49-AC55-29BEE9DE216D}" type="slidenum">
              <a:rPr lang="cs-CZ" smtClean="0"/>
              <a:t>‹#›</a:t>
            </a:fld>
            <a:endParaRPr lang="cs-CZ"/>
          </a:p>
        </p:txBody>
      </p:sp>
    </p:spTree>
    <p:extLst>
      <p:ext uri="{BB962C8B-B14F-4D97-AF65-F5344CB8AC3E}">
        <p14:creationId xmlns:p14="http://schemas.microsoft.com/office/powerpoint/2010/main" val="99383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2DC41695-720A-47F2-973C-549982F4C136}"/>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FC9F5DB-1900-4EF0-B049-22605B2264B6}"/>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45F30AE-4F79-40A7-95BB-03B402CEA8E8}"/>
              </a:ext>
            </a:extLst>
          </p:cNvPr>
          <p:cNvSpPr>
            <a:spLocks noGrp="1"/>
          </p:cNvSpPr>
          <p:nvPr>
            <p:ph type="dt" sz="half" idx="10"/>
          </p:nvPr>
        </p:nvSpPr>
        <p:spPr/>
        <p:txBody>
          <a:bodyPr/>
          <a:lstStyle/>
          <a:p>
            <a:fld id="{0F155A1E-ECD2-44B8-8A9E-13EA05D14551}" type="datetimeFigureOut">
              <a:rPr lang="cs-CZ" smtClean="0"/>
              <a:t>01.08.2022</a:t>
            </a:fld>
            <a:endParaRPr lang="cs-CZ"/>
          </a:p>
        </p:txBody>
      </p:sp>
      <p:sp>
        <p:nvSpPr>
          <p:cNvPr id="5" name="Zástupný symbol pro zápatí 4">
            <a:extLst>
              <a:ext uri="{FF2B5EF4-FFF2-40B4-BE49-F238E27FC236}">
                <a16:creationId xmlns:a16="http://schemas.microsoft.com/office/drawing/2014/main" id="{7BC359DA-2B20-45A5-9EBB-F337502B944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8DCC15F-D6D7-4D81-AEDC-1F331460F26D}"/>
              </a:ext>
            </a:extLst>
          </p:cNvPr>
          <p:cNvSpPr>
            <a:spLocks noGrp="1"/>
          </p:cNvSpPr>
          <p:nvPr>
            <p:ph type="sldNum" sz="quarter" idx="12"/>
          </p:nvPr>
        </p:nvSpPr>
        <p:spPr/>
        <p:txBody>
          <a:bodyPr/>
          <a:lstStyle/>
          <a:p>
            <a:fld id="{B4FE598F-F237-4D49-AC55-29BEE9DE216D}" type="slidenum">
              <a:rPr lang="cs-CZ" smtClean="0"/>
              <a:t>‹#›</a:t>
            </a:fld>
            <a:endParaRPr lang="cs-CZ"/>
          </a:p>
        </p:txBody>
      </p:sp>
    </p:spTree>
    <p:extLst>
      <p:ext uri="{BB962C8B-B14F-4D97-AF65-F5344CB8AC3E}">
        <p14:creationId xmlns:p14="http://schemas.microsoft.com/office/powerpoint/2010/main" val="70848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7D845D-909B-4E0D-A103-1C32B008A6F1}"/>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529E6BF1-C0C0-42D6-9223-2DA6252F8068}"/>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F943574-99DD-4EBA-A3E6-42BA05BEB448}"/>
              </a:ext>
            </a:extLst>
          </p:cNvPr>
          <p:cNvSpPr>
            <a:spLocks noGrp="1"/>
          </p:cNvSpPr>
          <p:nvPr>
            <p:ph type="dt" sz="half" idx="10"/>
          </p:nvPr>
        </p:nvSpPr>
        <p:spPr/>
        <p:txBody>
          <a:bodyPr/>
          <a:lstStyle/>
          <a:p>
            <a:fld id="{0F155A1E-ECD2-44B8-8A9E-13EA05D14551}" type="datetimeFigureOut">
              <a:rPr lang="cs-CZ" smtClean="0"/>
              <a:t>01.08.2022</a:t>
            </a:fld>
            <a:endParaRPr lang="cs-CZ"/>
          </a:p>
        </p:txBody>
      </p:sp>
      <p:sp>
        <p:nvSpPr>
          <p:cNvPr id="5" name="Zástupný symbol pro zápatí 4">
            <a:extLst>
              <a:ext uri="{FF2B5EF4-FFF2-40B4-BE49-F238E27FC236}">
                <a16:creationId xmlns:a16="http://schemas.microsoft.com/office/drawing/2014/main" id="{A79530F7-18CB-4EAA-80B9-2D471FEAFFD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245B8DF-5715-4F84-9019-D6887069F610}"/>
              </a:ext>
            </a:extLst>
          </p:cNvPr>
          <p:cNvSpPr>
            <a:spLocks noGrp="1"/>
          </p:cNvSpPr>
          <p:nvPr>
            <p:ph type="sldNum" sz="quarter" idx="12"/>
          </p:nvPr>
        </p:nvSpPr>
        <p:spPr/>
        <p:txBody>
          <a:bodyPr/>
          <a:lstStyle/>
          <a:p>
            <a:fld id="{B4FE598F-F237-4D49-AC55-29BEE9DE216D}" type="slidenum">
              <a:rPr lang="cs-CZ" smtClean="0"/>
              <a:t>‹#›</a:t>
            </a:fld>
            <a:endParaRPr lang="cs-CZ"/>
          </a:p>
        </p:txBody>
      </p:sp>
    </p:spTree>
    <p:extLst>
      <p:ext uri="{BB962C8B-B14F-4D97-AF65-F5344CB8AC3E}">
        <p14:creationId xmlns:p14="http://schemas.microsoft.com/office/powerpoint/2010/main" val="198034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525E89-FE82-4A24-ABE3-992116BC11D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6FE127F0-C410-4E8C-855D-47D70AAA46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373315DD-4ED1-4149-8FEC-24CC8EDF2BC1}"/>
              </a:ext>
            </a:extLst>
          </p:cNvPr>
          <p:cNvSpPr>
            <a:spLocks noGrp="1"/>
          </p:cNvSpPr>
          <p:nvPr>
            <p:ph type="dt" sz="half" idx="10"/>
          </p:nvPr>
        </p:nvSpPr>
        <p:spPr/>
        <p:txBody>
          <a:bodyPr/>
          <a:lstStyle/>
          <a:p>
            <a:fld id="{0F155A1E-ECD2-44B8-8A9E-13EA05D14551}" type="datetimeFigureOut">
              <a:rPr lang="cs-CZ" smtClean="0"/>
              <a:t>01.08.2022</a:t>
            </a:fld>
            <a:endParaRPr lang="cs-CZ"/>
          </a:p>
        </p:txBody>
      </p:sp>
      <p:sp>
        <p:nvSpPr>
          <p:cNvPr id="5" name="Zástupný symbol pro zápatí 4">
            <a:extLst>
              <a:ext uri="{FF2B5EF4-FFF2-40B4-BE49-F238E27FC236}">
                <a16:creationId xmlns:a16="http://schemas.microsoft.com/office/drawing/2014/main" id="{57A22F79-D3B6-4F4D-9F39-2FC9C0B154E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0D5D171-5307-4D59-87BC-BC04A13F496F}"/>
              </a:ext>
            </a:extLst>
          </p:cNvPr>
          <p:cNvSpPr>
            <a:spLocks noGrp="1"/>
          </p:cNvSpPr>
          <p:nvPr>
            <p:ph type="sldNum" sz="quarter" idx="12"/>
          </p:nvPr>
        </p:nvSpPr>
        <p:spPr/>
        <p:txBody>
          <a:bodyPr/>
          <a:lstStyle/>
          <a:p>
            <a:fld id="{B4FE598F-F237-4D49-AC55-29BEE9DE216D}" type="slidenum">
              <a:rPr lang="cs-CZ" smtClean="0"/>
              <a:t>‹#›</a:t>
            </a:fld>
            <a:endParaRPr lang="cs-CZ"/>
          </a:p>
        </p:txBody>
      </p:sp>
    </p:spTree>
    <p:extLst>
      <p:ext uri="{BB962C8B-B14F-4D97-AF65-F5344CB8AC3E}">
        <p14:creationId xmlns:p14="http://schemas.microsoft.com/office/powerpoint/2010/main" val="3530426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E3D801-324E-477B-BB7C-091779B7D303}"/>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E38127A-82EE-4467-BDDC-19B94F6C1C6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BCE695F6-73B9-4167-A7BF-E417FB5F85FC}"/>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C017F27-2DF6-4E29-96BB-BC922C69A751}"/>
              </a:ext>
            </a:extLst>
          </p:cNvPr>
          <p:cNvSpPr>
            <a:spLocks noGrp="1"/>
          </p:cNvSpPr>
          <p:nvPr>
            <p:ph type="dt" sz="half" idx="10"/>
          </p:nvPr>
        </p:nvSpPr>
        <p:spPr/>
        <p:txBody>
          <a:bodyPr/>
          <a:lstStyle/>
          <a:p>
            <a:fld id="{0F155A1E-ECD2-44B8-8A9E-13EA05D14551}" type="datetimeFigureOut">
              <a:rPr lang="cs-CZ" smtClean="0"/>
              <a:t>01.08.2022</a:t>
            </a:fld>
            <a:endParaRPr lang="cs-CZ"/>
          </a:p>
        </p:txBody>
      </p:sp>
      <p:sp>
        <p:nvSpPr>
          <p:cNvPr id="6" name="Zástupný symbol pro zápatí 5">
            <a:extLst>
              <a:ext uri="{FF2B5EF4-FFF2-40B4-BE49-F238E27FC236}">
                <a16:creationId xmlns:a16="http://schemas.microsoft.com/office/drawing/2014/main" id="{9A86394B-CEC0-4451-99DC-BB817943E60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A101B1-FA33-42BE-AD05-6052F7D2B3F2}"/>
              </a:ext>
            </a:extLst>
          </p:cNvPr>
          <p:cNvSpPr>
            <a:spLocks noGrp="1"/>
          </p:cNvSpPr>
          <p:nvPr>
            <p:ph type="sldNum" sz="quarter" idx="12"/>
          </p:nvPr>
        </p:nvSpPr>
        <p:spPr/>
        <p:txBody>
          <a:bodyPr/>
          <a:lstStyle/>
          <a:p>
            <a:fld id="{B4FE598F-F237-4D49-AC55-29BEE9DE216D}" type="slidenum">
              <a:rPr lang="cs-CZ" smtClean="0"/>
              <a:t>‹#›</a:t>
            </a:fld>
            <a:endParaRPr lang="cs-CZ"/>
          </a:p>
        </p:txBody>
      </p:sp>
    </p:spTree>
    <p:extLst>
      <p:ext uri="{BB962C8B-B14F-4D97-AF65-F5344CB8AC3E}">
        <p14:creationId xmlns:p14="http://schemas.microsoft.com/office/powerpoint/2010/main" val="163107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8A0192-34E2-4161-AEC4-094DB890A124}"/>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AA75E22E-7850-492C-9018-7C6A0EC1FE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25FAC549-4C55-4E00-A03C-513670C0C013}"/>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897DEAC4-206F-49AD-A6FF-9B6F8C3FE0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70FAF147-0BB3-4E39-BB01-FACE38031867}"/>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D470E240-0B0B-4F1D-A1FD-EF6B7768E43D}"/>
              </a:ext>
            </a:extLst>
          </p:cNvPr>
          <p:cNvSpPr>
            <a:spLocks noGrp="1"/>
          </p:cNvSpPr>
          <p:nvPr>
            <p:ph type="dt" sz="half" idx="10"/>
          </p:nvPr>
        </p:nvSpPr>
        <p:spPr/>
        <p:txBody>
          <a:bodyPr/>
          <a:lstStyle/>
          <a:p>
            <a:fld id="{0F155A1E-ECD2-44B8-8A9E-13EA05D14551}" type="datetimeFigureOut">
              <a:rPr lang="cs-CZ" smtClean="0"/>
              <a:t>01.08.2022</a:t>
            </a:fld>
            <a:endParaRPr lang="cs-CZ"/>
          </a:p>
        </p:txBody>
      </p:sp>
      <p:sp>
        <p:nvSpPr>
          <p:cNvPr id="8" name="Zástupný symbol pro zápatí 7">
            <a:extLst>
              <a:ext uri="{FF2B5EF4-FFF2-40B4-BE49-F238E27FC236}">
                <a16:creationId xmlns:a16="http://schemas.microsoft.com/office/drawing/2014/main" id="{46CF5078-D438-454F-A6CB-03DCEE66971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9C49064-1F21-4B22-A39C-1B4EF566B2A4}"/>
              </a:ext>
            </a:extLst>
          </p:cNvPr>
          <p:cNvSpPr>
            <a:spLocks noGrp="1"/>
          </p:cNvSpPr>
          <p:nvPr>
            <p:ph type="sldNum" sz="quarter" idx="12"/>
          </p:nvPr>
        </p:nvSpPr>
        <p:spPr/>
        <p:txBody>
          <a:bodyPr/>
          <a:lstStyle/>
          <a:p>
            <a:fld id="{B4FE598F-F237-4D49-AC55-29BEE9DE216D}" type="slidenum">
              <a:rPr lang="cs-CZ" smtClean="0"/>
              <a:t>‹#›</a:t>
            </a:fld>
            <a:endParaRPr lang="cs-CZ"/>
          </a:p>
        </p:txBody>
      </p:sp>
    </p:spTree>
    <p:extLst>
      <p:ext uri="{BB962C8B-B14F-4D97-AF65-F5344CB8AC3E}">
        <p14:creationId xmlns:p14="http://schemas.microsoft.com/office/powerpoint/2010/main" val="207605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3092BC-D88C-4E95-9231-8D87622269DA}"/>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53822EE6-4710-4EAD-8172-A902AEFD1E5B}"/>
              </a:ext>
            </a:extLst>
          </p:cNvPr>
          <p:cNvSpPr>
            <a:spLocks noGrp="1"/>
          </p:cNvSpPr>
          <p:nvPr>
            <p:ph type="dt" sz="half" idx="10"/>
          </p:nvPr>
        </p:nvSpPr>
        <p:spPr/>
        <p:txBody>
          <a:bodyPr/>
          <a:lstStyle/>
          <a:p>
            <a:fld id="{0F155A1E-ECD2-44B8-8A9E-13EA05D14551}" type="datetimeFigureOut">
              <a:rPr lang="cs-CZ" smtClean="0"/>
              <a:t>01.08.2022</a:t>
            </a:fld>
            <a:endParaRPr lang="cs-CZ"/>
          </a:p>
        </p:txBody>
      </p:sp>
      <p:sp>
        <p:nvSpPr>
          <p:cNvPr id="4" name="Zástupný symbol pro zápatí 3">
            <a:extLst>
              <a:ext uri="{FF2B5EF4-FFF2-40B4-BE49-F238E27FC236}">
                <a16:creationId xmlns:a16="http://schemas.microsoft.com/office/drawing/2014/main" id="{B1438A1A-C9E5-4DAA-9EAC-FFED22E8A695}"/>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7875E897-357B-4301-AFF7-470F66332D8B}"/>
              </a:ext>
            </a:extLst>
          </p:cNvPr>
          <p:cNvSpPr>
            <a:spLocks noGrp="1"/>
          </p:cNvSpPr>
          <p:nvPr>
            <p:ph type="sldNum" sz="quarter" idx="12"/>
          </p:nvPr>
        </p:nvSpPr>
        <p:spPr/>
        <p:txBody>
          <a:bodyPr/>
          <a:lstStyle/>
          <a:p>
            <a:fld id="{B4FE598F-F237-4D49-AC55-29BEE9DE216D}" type="slidenum">
              <a:rPr lang="cs-CZ" smtClean="0"/>
              <a:t>‹#›</a:t>
            </a:fld>
            <a:endParaRPr lang="cs-CZ"/>
          </a:p>
        </p:txBody>
      </p:sp>
    </p:spTree>
    <p:extLst>
      <p:ext uri="{BB962C8B-B14F-4D97-AF65-F5344CB8AC3E}">
        <p14:creationId xmlns:p14="http://schemas.microsoft.com/office/powerpoint/2010/main" val="1629227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F0EF0DA-FB14-4886-A929-7C91FC6560FF}"/>
              </a:ext>
            </a:extLst>
          </p:cNvPr>
          <p:cNvSpPr>
            <a:spLocks noGrp="1"/>
          </p:cNvSpPr>
          <p:nvPr>
            <p:ph type="dt" sz="half" idx="10"/>
          </p:nvPr>
        </p:nvSpPr>
        <p:spPr/>
        <p:txBody>
          <a:bodyPr/>
          <a:lstStyle/>
          <a:p>
            <a:fld id="{0F155A1E-ECD2-44B8-8A9E-13EA05D14551}" type="datetimeFigureOut">
              <a:rPr lang="cs-CZ" smtClean="0"/>
              <a:t>01.08.2022</a:t>
            </a:fld>
            <a:endParaRPr lang="cs-CZ"/>
          </a:p>
        </p:txBody>
      </p:sp>
      <p:sp>
        <p:nvSpPr>
          <p:cNvPr id="3" name="Zástupný symbol pro zápatí 2">
            <a:extLst>
              <a:ext uri="{FF2B5EF4-FFF2-40B4-BE49-F238E27FC236}">
                <a16:creationId xmlns:a16="http://schemas.microsoft.com/office/drawing/2014/main" id="{570CFD96-05C4-47BA-9677-9F54FF3744DC}"/>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8F911AFB-906F-4B97-9D97-40319485F2BD}"/>
              </a:ext>
            </a:extLst>
          </p:cNvPr>
          <p:cNvSpPr>
            <a:spLocks noGrp="1"/>
          </p:cNvSpPr>
          <p:nvPr>
            <p:ph type="sldNum" sz="quarter" idx="12"/>
          </p:nvPr>
        </p:nvSpPr>
        <p:spPr/>
        <p:txBody>
          <a:bodyPr/>
          <a:lstStyle/>
          <a:p>
            <a:fld id="{B4FE598F-F237-4D49-AC55-29BEE9DE216D}" type="slidenum">
              <a:rPr lang="cs-CZ" smtClean="0"/>
              <a:t>‹#›</a:t>
            </a:fld>
            <a:endParaRPr lang="cs-CZ"/>
          </a:p>
        </p:txBody>
      </p:sp>
    </p:spTree>
    <p:extLst>
      <p:ext uri="{BB962C8B-B14F-4D97-AF65-F5344CB8AC3E}">
        <p14:creationId xmlns:p14="http://schemas.microsoft.com/office/powerpoint/2010/main" val="2833014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79CC13-D5A8-4F2A-83C4-F7990F023CE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7398753A-8CD1-4EA2-A649-83EA5A4359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8E6C6703-B762-4A13-9F7B-F716D0A4EF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C24D991B-114A-475A-B431-6DDEEB0D3A49}"/>
              </a:ext>
            </a:extLst>
          </p:cNvPr>
          <p:cNvSpPr>
            <a:spLocks noGrp="1"/>
          </p:cNvSpPr>
          <p:nvPr>
            <p:ph type="dt" sz="half" idx="10"/>
          </p:nvPr>
        </p:nvSpPr>
        <p:spPr/>
        <p:txBody>
          <a:bodyPr/>
          <a:lstStyle/>
          <a:p>
            <a:fld id="{0F155A1E-ECD2-44B8-8A9E-13EA05D14551}" type="datetimeFigureOut">
              <a:rPr lang="cs-CZ" smtClean="0"/>
              <a:t>01.08.2022</a:t>
            </a:fld>
            <a:endParaRPr lang="cs-CZ"/>
          </a:p>
        </p:txBody>
      </p:sp>
      <p:sp>
        <p:nvSpPr>
          <p:cNvPr id="6" name="Zástupný symbol pro zápatí 5">
            <a:extLst>
              <a:ext uri="{FF2B5EF4-FFF2-40B4-BE49-F238E27FC236}">
                <a16:creationId xmlns:a16="http://schemas.microsoft.com/office/drawing/2014/main" id="{96196E3C-5099-4357-A714-44098DA4FA5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F147AF1-C80D-4EBA-AEA0-322F2C3914B7}"/>
              </a:ext>
            </a:extLst>
          </p:cNvPr>
          <p:cNvSpPr>
            <a:spLocks noGrp="1"/>
          </p:cNvSpPr>
          <p:nvPr>
            <p:ph type="sldNum" sz="quarter" idx="12"/>
          </p:nvPr>
        </p:nvSpPr>
        <p:spPr/>
        <p:txBody>
          <a:bodyPr/>
          <a:lstStyle/>
          <a:p>
            <a:fld id="{B4FE598F-F237-4D49-AC55-29BEE9DE216D}" type="slidenum">
              <a:rPr lang="cs-CZ" smtClean="0"/>
              <a:t>‹#›</a:t>
            </a:fld>
            <a:endParaRPr lang="cs-CZ"/>
          </a:p>
        </p:txBody>
      </p:sp>
    </p:spTree>
    <p:extLst>
      <p:ext uri="{BB962C8B-B14F-4D97-AF65-F5344CB8AC3E}">
        <p14:creationId xmlns:p14="http://schemas.microsoft.com/office/powerpoint/2010/main" val="370371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E8106D-6B74-4D8C-BA2E-585352B77D7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47277BFA-A4C8-4BAE-A531-02B38871B0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DA39C23-5838-448D-83D2-748873DA8D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35C018A-0364-46ED-A1AD-47078F927DCA}"/>
              </a:ext>
            </a:extLst>
          </p:cNvPr>
          <p:cNvSpPr>
            <a:spLocks noGrp="1"/>
          </p:cNvSpPr>
          <p:nvPr>
            <p:ph type="dt" sz="half" idx="10"/>
          </p:nvPr>
        </p:nvSpPr>
        <p:spPr/>
        <p:txBody>
          <a:bodyPr/>
          <a:lstStyle/>
          <a:p>
            <a:fld id="{0F155A1E-ECD2-44B8-8A9E-13EA05D14551}" type="datetimeFigureOut">
              <a:rPr lang="cs-CZ" smtClean="0"/>
              <a:t>01.08.2022</a:t>
            </a:fld>
            <a:endParaRPr lang="cs-CZ"/>
          </a:p>
        </p:txBody>
      </p:sp>
      <p:sp>
        <p:nvSpPr>
          <p:cNvPr id="6" name="Zástupný symbol pro zápatí 5">
            <a:extLst>
              <a:ext uri="{FF2B5EF4-FFF2-40B4-BE49-F238E27FC236}">
                <a16:creationId xmlns:a16="http://schemas.microsoft.com/office/drawing/2014/main" id="{6E4B477D-9CA7-4B13-85B0-1B952283259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77E4D50-DF92-4D3A-A748-741836E923DE}"/>
              </a:ext>
            </a:extLst>
          </p:cNvPr>
          <p:cNvSpPr>
            <a:spLocks noGrp="1"/>
          </p:cNvSpPr>
          <p:nvPr>
            <p:ph type="sldNum" sz="quarter" idx="12"/>
          </p:nvPr>
        </p:nvSpPr>
        <p:spPr/>
        <p:txBody>
          <a:bodyPr/>
          <a:lstStyle/>
          <a:p>
            <a:fld id="{B4FE598F-F237-4D49-AC55-29BEE9DE216D}" type="slidenum">
              <a:rPr lang="cs-CZ" smtClean="0"/>
              <a:t>‹#›</a:t>
            </a:fld>
            <a:endParaRPr lang="cs-CZ"/>
          </a:p>
        </p:txBody>
      </p:sp>
    </p:spTree>
    <p:extLst>
      <p:ext uri="{BB962C8B-B14F-4D97-AF65-F5344CB8AC3E}">
        <p14:creationId xmlns:p14="http://schemas.microsoft.com/office/powerpoint/2010/main" val="4036817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C495E883-E764-413A-9B10-0A5EF33C45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9E1BEA7-ABAF-44EE-83BB-8CA020E90A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B7030C8-8246-463E-8C5E-BDEBF38E1B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155A1E-ECD2-44B8-8A9E-13EA05D14551}" type="datetimeFigureOut">
              <a:rPr lang="cs-CZ" smtClean="0"/>
              <a:t>01.08.2022</a:t>
            </a:fld>
            <a:endParaRPr lang="cs-CZ"/>
          </a:p>
        </p:txBody>
      </p:sp>
      <p:sp>
        <p:nvSpPr>
          <p:cNvPr id="5" name="Zástupný symbol pro zápatí 4">
            <a:extLst>
              <a:ext uri="{FF2B5EF4-FFF2-40B4-BE49-F238E27FC236}">
                <a16:creationId xmlns:a16="http://schemas.microsoft.com/office/drawing/2014/main" id="{E34DB98E-34DB-4DD3-9A9E-6D6BC2EB51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BBAF79E-DFC9-4420-ACFB-ACCF7FF0DF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FE598F-F237-4D49-AC55-29BEE9DE216D}" type="slidenum">
              <a:rPr lang="cs-CZ" smtClean="0"/>
              <a:t>‹#›</a:t>
            </a:fld>
            <a:endParaRPr lang="cs-CZ"/>
          </a:p>
        </p:txBody>
      </p:sp>
    </p:spTree>
    <p:extLst>
      <p:ext uri="{BB962C8B-B14F-4D97-AF65-F5344CB8AC3E}">
        <p14:creationId xmlns:p14="http://schemas.microsoft.com/office/powerpoint/2010/main" val="597214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B2BDA4-C249-4A8E-9FC9-9473E81E263A}"/>
              </a:ext>
            </a:extLst>
          </p:cNvPr>
          <p:cNvSpPr>
            <a:spLocks noGrp="1"/>
          </p:cNvSpPr>
          <p:nvPr>
            <p:ph type="title"/>
          </p:nvPr>
        </p:nvSpPr>
        <p:spPr>
          <a:xfrm>
            <a:off x="1036948" y="2300139"/>
            <a:ext cx="10316852" cy="795142"/>
          </a:xfrm>
        </p:spPr>
        <p:txBody>
          <a:bodyPr/>
          <a:lstStyle/>
          <a:p>
            <a:pPr algn="ctr"/>
            <a:r>
              <a:rPr lang="cs-CZ" b="1" dirty="0" err="1">
                <a:solidFill>
                  <a:srgbClr val="124591"/>
                </a:solidFill>
              </a:rPr>
              <a:t>Innovation</a:t>
            </a:r>
            <a:r>
              <a:rPr lang="cs-CZ" b="1" dirty="0">
                <a:solidFill>
                  <a:srgbClr val="124591"/>
                </a:solidFill>
              </a:rPr>
              <a:t> </a:t>
            </a:r>
            <a:r>
              <a:rPr lang="cs-CZ" b="1" dirty="0" err="1">
                <a:solidFill>
                  <a:srgbClr val="124591"/>
                </a:solidFill>
              </a:rPr>
              <a:t>project</a:t>
            </a:r>
            <a:r>
              <a:rPr lang="cs-CZ" b="1" dirty="0">
                <a:solidFill>
                  <a:srgbClr val="124591"/>
                </a:solidFill>
              </a:rPr>
              <a:t> management </a:t>
            </a:r>
            <a:r>
              <a:rPr lang="cs-CZ" b="1" dirty="0" err="1">
                <a:solidFill>
                  <a:srgbClr val="124591"/>
                </a:solidFill>
              </a:rPr>
              <a:t>course</a:t>
            </a:r>
            <a:endParaRPr lang="cs-CZ" b="1" dirty="0">
              <a:solidFill>
                <a:srgbClr val="124591"/>
              </a:solidFill>
            </a:endParaRPr>
          </a:p>
        </p:txBody>
      </p:sp>
      <p:sp>
        <p:nvSpPr>
          <p:cNvPr id="3" name="Zástupný symbol pro obsah 2">
            <a:extLst>
              <a:ext uri="{FF2B5EF4-FFF2-40B4-BE49-F238E27FC236}">
                <a16:creationId xmlns:a16="http://schemas.microsoft.com/office/drawing/2014/main" id="{D5E98ACE-E3AB-4932-BD01-927A7B1A65D3}"/>
              </a:ext>
            </a:extLst>
          </p:cNvPr>
          <p:cNvSpPr>
            <a:spLocks noGrp="1"/>
          </p:cNvSpPr>
          <p:nvPr>
            <p:ph idx="1"/>
          </p:nvPr>
        </p:nvSpPr>
        <p:spPr>
          <a:xfrm>
            <a:off x="1366886" y="3165050"/>
            <a:ext cx="10316852" cy="1040123"/>
          </a:xfrm>
        </p:spPr>
        <p:txBody>
          <a:bodyPr/>
          <a:lstStyle/>
          <a:p>
            <a:pPr marL="0" indent="0" algn="ctr">
              <a:buNone/>
            </a:pPr>
            <a:r>
              <a:rPr lang="en-GB" b="1" dirty="0"/>
              <a:t>Stage 2: Initiation</a:t>
            </a:r>
            <a:endParaRPr lang="cs-CZ" b="1" dirty="0"/>
          </a:p>
          <a:p>
            <a:pPr marL="0" indent="0" algn="ctr">
              <a:buNone/>
            </a:pPr>
            <a:r>
              <a:rPr lang="en-US" b="1" dirty="0"/>
              <a:t>Athanasia (Nancy) Tryfonopoulou</a:t>
            </a:r>
            <a:endParaRPr lang="cs-CZ" b="1" dirty="0"/>
          </a:p>
        </p:txBody>
      </p:sp>
    </p:spTree>
    <p:extLst>
      <p:ext uri="{BB962C8B-B14F-4D97-AF65-F5344CB8AC3E}">
        <p14:creationId xmlns:p14="http://schemas.microsoft.com/office/powerpoint/2010/main" val="1632402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968B62B5-9AE1-428F-BDB0-C57A638F8528}"/>
              </a:ext>
            </a:extLst>
          </p:cNvPr>
          <p:cNvSpPr>
            <a:spLocks noGrp="1"/>
          </p:cNvSpPr>
          <p:nvPr>
            <p:ph type="title"/>
          </p:nvPr>
        </p:nvSpPr>
        <p:spPr>
          <a:xfrm>
            <a:off x="163373" y="1149764"/>
            <a:ext cx="3411100" cy="868454"/>
          </a:xfrm>
        </p:spPr>
        <p:txBody>
          <a:bodyPr>
            <a:normAutofit/>
          </a:bodyPr>
          <a:lstStyle/>
          <a:p>
            <a:r>
              <a:rPr lang="en-US" sz="2800" b="1" dirty="0">
                <a:solidFill>
                  <a:srgbClr val="FF0000"/>
                </a:solidFill>
              </a:rPr>
              <a:t>Project Fundraising</a:t>
            </a:r>
            <a:endParaRPr lang="cs-CZ" sz="2800" b="1" dirty="0">
              <a:solidFill>
                <a:srgbClr val="FF0000"/>
              </a:solidFill>
            </a:endParaRPr>
          </a:p>
        </p:txBody>
      </p:sp>
      <p:sp>
        <p:nvSpPr>
          <p:cNvPr id="5" name="Zástupný symbol pro obsah 4">
            <a:extLst>
              <a:ext uri="{FF2B5EF4-FFF2-40B4-BE49-F238E27FC236}">
                <a16:creationId xmlns:a16="http://schemas.microsoft.com/office/drawing/2014/main" id="{A1FF0408-D446-43C9-AC83-6EA3C200091F}"/>
              </a:ext>
            </a:extLst>
          </p:cNvPr>
          <p:cNvSpPr>
            <a:spLocks noGrp="1"/>
          </p:cNvSpPr>
          <p:nvPr>
            <p:ph idx="1"/>
          </p:nvPr>
        </p:nvSpPr>
        <p:spPr>
          <a:xfrm>
            <a:off x="4331854" y="1078182"/>
            <a:ext cx="7536873" cy="1237672"/>
          </a:xfrm>
        </p:spPr>
        <p:txBody>
          <a:bodyPr>
            <a:normAutofit fontScale="62500" lnSpcReduction="20000"/>
          </a:bodyPr>
          <a:lstStyle/>
          <a:p>
            <a:pPr marL="0" indent="0" algn="just">
              <a:lnSpc>
                <a:spcPct val="120000"/>
              </a:lnSpc>
              <a:buNone/>
            </a:pPr>
            <a:r>
              <a:rPr lang="en-US" sz="2600" b="0" i="0" u="none" strike="noStrike" baseline="0" dirty="0">
                <a:solidFill>
                  <a:srgbClr val="000000"/>
                </a:solidFill>
                <a:latin typeface="Calibri" panose="020F0502020204030204" pitchFamily="34" charset="0"/>
              </a:rPr>
              <a:t>Funding is essential to get the project started and </a:t>
            </a:r>
            <a:r>
              <a:rPr lang="en-US" sz="2600" b="1" i="0" u="none" strike="noStrike" baseline="0" dirty="0">
                <a:solidFill>
                  <a:srgbClr val="000000"/>
                </a:solidFill>
                <a:latin typeface="Calibri" panose="020F0502020204030204" pitchFamily="34" charset="0"/>
              </a:rPr>
              <a:t>set all resources in motion</a:t>
            </a:r>
            <a:r>
              <a:rPr lang="en-US" sz="2600" b="0" i="0" u="none" strike="noStrike" baseline="0" dirty="0">
                <a:solidFill>
                  <a:srgbClr val="000000"/>
                </a:solidFill>
                <a:latin typeface="Calibri" panose="020F0502020204030204" pitchFamily="34" charset="0"/>
              </a:rPr>
              <a:t>. There are </a:t>
            </a:r>
            <a:r>
              <a:rPr lang="en-US" sz="2600" b="1" i="0" u="none" strike="noStrike" baseline="0" dirty="0">
                <a:solidFill>
                  <a:srgbClr val="000000"/>
                </a:solidFill>
                <a:latin typeface="Calibri" panose="020F0502020204030204" pitchFamily="34" charset="0"/>
              </a:rPr>
              <a:t>different potential sources of funding</a:t>
            </a:r>
            <a:r>
              <a:rPr lang="en-US" sz="2600" b="0" i="0" u="none" strike="noStrike" baseline="0" dirty="0">
                <a:solidFill>
                  <a:srgbClr val="000000"/>
                </a:solidFill>
                <a:latin typeface="Calibri" panose="020F0502020204030204" pitchFamily="34" charset="0"/>
              </a:rPr>
              <a:t>, depending on the aim and topic of the project. There are </a:t>
            </a:r>
            <a:r>
              <a:rPr lang="en-US" sz="2600" b="1" i="0" u="none" strike="noStrike" baseline="0" dirty="0">
                <a:solidFill>
                  <a:srgbClr val="000000"/>
                </a:solidFill>
                <a:latin typeface="Calibri" panose="020F0502020204030204" pitchFamily="34" charset="0"/>
              </a:rPr>
              <a:t>Grants, Tenders, Sponsorships, Donations, Community-Business partnership, Rotary</a:t>
            </a:r>
            <a:r>
              <a:rPr lang="en-US" sz="2600" b="1" dirty="0">
                <a:solidFill>
                  <a:srgbClr val="000000"/>
                </a:solidFill>
                <a:latin typeface="Calibri" panose="020F0502020204030204" pitchFamily="34" charset="0"/>
              </a:rPr>
              <a:t>, </a:t>
            </a:r>
            <a:r>
              <a:rPr lang="en-US" sz="2600" b="1" i="0" u="none" strike="noStrike" baseline="0" dirty="0">
                <a:solidFill>
                  <a:srgbClr val="000000"/>
                </a:solidFill>
                <a:latin typeface="Calibri" panose="020F0502020204030204" pitchFamily="34" charset="0"/>
              </a:rPr>
              <a:t>crowdfunding campaigns or local fundraising events</a:t>
            </a:r>
            <a:r>
              <a:rPr lang="en-US" sz="2600" b="0" i="0" u="none" strike="noStrike" baseline="0" dirty="0">
                <a:solidFill>
                  <a:srgbClr val="000000"/>
                </a:solidFill>
                <a:latin typeface="Calibri" panose="020F0502020204030204" pitchFamily="34" charset="0"/>
              </a:rPr>
              <a:t>.  </a:t>
            </a:r>
          </a:p>
          <a:p>
            <a:pPr marL="0" indent="0">
              <a:buNone/>
            </a:pPr>
            <a:endParaRPr lang="cs-CZ" dirty="0"/>
          </a:p>
        </p:txBody>
      </p:sp>
      <p:sp>
        <p:nvSpPr>
          <p:cNvPr id="6" name="Nadpis 3">
            <a:extLst>
              <a:ext uri="{FF2B5EF4-FFF2-40B4-BE49-F238E27FC236}">
                <a16:creationId xmlns:a16="http://schemas.microsoft.com/office/drawing/2014/main" id="{F7770A2E-9EC9-3514-6404-374326FBEDAE}"/>
              </a:ext>
            </a:extLst>
          </p:cNvPr>
          <p:cNvSpPr txBox="1">
            <a:spLocks/>
          </p:cNvSpPr>
          <p:nvPr/>
        </p:nvSpPr>
        <p:spPr>
          <a:xfrm>
            <a:off x="246501" y="2784795"/>
            <a:ext cx="3454400" cy="10667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srgbClr val="FF0000"/>
                </a:solidFill>
              </a:rPr>
              <a:t>Grant Resources Analysis </a:t>
            </a:r>
            <a:endParaRPr lang="cs-CZ" sz="2800" b="1" dirty="0">
              <a:solidFill>
                <a:srgbClr val="FF0000"/>
              </a:solidFill>
            </a:endParaRPr>
          </a:p>
        </p:txBody>
      </p:sp>
      <p:sp>
        <p:nvSpPr>
          <p:cNvPr id="7" name="TextBox 6">
            <a:extLst>
              <a:ext uri="{FF2B5EF4-FFF2-40B4-BE49-F238E27FC236}">
                <a16:creationId xmlns:a16="http://schemas.microsoft.com/office/drawing/2014/main" id="{671DC951-D71D-B68E-9AD1-396921644934}"/>
              </a:ext>
            </a:extLst>
          </p:cNvPr>
          <p:cNvSpPr txBox="1"/>
          <p:nvPr/>
        </p:nvSpPr>
        <p:spPr>
          <a:xfrm>
            <a:off x="4331853" y="2533334"/>
            <a:ext cx="7536873" cy="1569660"/>
          </a:xfrm>
          <a:prstGeom prst="rect">
            <a:avLst/>
          </a:prstGeom>
          <a:noFill/>
        </p:spPr>
        <p:txBody>
          <a:bodyPr wrap="square">
            <a:spAutoFit/>
          </a:bodyPr>
          <a:lstStyle/>
          <a:p>
            <a:pPr marL="0" marR="0" lvl="0" indent="0" algn="just" defTabSz="914400" rtl="0" eaLnBrk="1" fontAlgn="auto" latinLnBrk="0" hangingPunct="1">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The </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resource-based view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RBV</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is a managerial framework used to </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determine the strategic resources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 company can exploit to achieve sustainable competitive advantage. One of the most common models for the implementation of RBV in </a:t>
            </a:r>
            <a:r>
              <a:rPr kumimoji="0" lang="en-US" sz="16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mn-cs"/>
              </a:rPr>
              <a:t>organisations</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is the </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model</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proposed by Grant, an </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action plan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for managers to </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identify</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their </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resources</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then identify the </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capabilities</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appraise competitive advantage</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and then to use the applicable strategy that will </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better exploit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these resources and capabilities. </a:t>
            </a:r>
            <a:endParaRPr kumimoji="0" lang="cs-CZ"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Nadpis 3">
            <a:extLst>
              <a:ext uri="{FF2B5EF4-FFF2-40B4-BE49-F238E27FC236}">
                <a16:creationId xmlns:a16="http://schemas.microsoft.com/office/drawing/2014/main" id="{07A4CFC7-B9AF-6CE9-4CF3-8D2DC1D9A330}"/>
              </a:ext>
            </a:extLst>
          </p:cNvPr>
          <p:cNvSpPr txBox="1">
            <a:spLocks/>
          </p:cNvSpPr>
          <p:nvPr/>
        </p:nvSpPr>
        <p:spPr>
          <a:xfrm>
            <a:off x="163373" y="4839782"/>
            <a:ext cx="3411100" cy="82665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srgbClr val="FF0000"/>
                </a:solidFill>
              </a:rPr>
              <a:t>Public Procurements </a:t>
            </a:r>
            <a:endParaRPr lang="cs-CZ" sz="2800" b="1" dirty="0">
              <a:solidFill>
                <a:srgbClr val="FF0000"/>
              </a:solidFill>
            </a:endParaRPr>
          </a:p>
        </p:txBody>
      </p:sp>
      <p:sp>
        <p:nvSpPr>
          <p:cNvPr id="9" name="TextBox 8">
            <a:extLst>
              <a:ext uri="{FF2B5EF4-FFF2-40B4-BE49-F238E27FC236}">
                <a16:creationId xmlns:a16="http://schemas.microsoft.com/office/drawing/2014/main" id="{F5EE5ABE-E9B3-8322-6DB6-43109309266C}"/>
              </a:ext>
            </a:extLst>
          </p:cNvPr>
          <p:cNvSpPr txBox="1"/>
          <p:nvPr/>
        </p:nvSpPr>
        <p:spPr>
          <a:xfrm>
            <a:off x="4331854" y="4542146"/>
            <a:ext cx="7536873" cy="1421928"/>
          </a:xfrm>
          <a:prstGeom prst="rect">
            <a:avLst/>
          </a:prstGeom>
          <a:noFill/>
        </p:spPr>
        <p:txBody>
          <a:bodyPr wrap="square">
            <a:spAutoFit/>
          </a:bodyPr>
          <a:lstStyle/>
          <a:p>
            <a:pPr marR="0" lvl="0" algn="just" defTabSz="914400" rtl="0" eaLnBrk="1" fontAlgn="auto" latinLnBrk="0" hangingPunct="1">
              <a:lnSpc>
                <a:spcPct val="90000"/>
              </a:lnSpc>
              <a:spcBef>
                <a:spcPts val="1000"/>
              </a:spcBef>
              <a:spcAft>
                <a:spcPts val="0"/>
              </a:spcAft>
              <a:buClrTx/>
              <a:buSzTx/>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Public procurement refers to the process whereby </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public authorities</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such as government departments or local authorities, </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purchase work, goods, or services from companies</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1600" b="0" i="0" u="none" strike="noStrike" kern="1200" cap="none" spc="0" normalizeH="0" baseline="0" noProof="0" dirty="0">
                <a:ln>
                  <a:noFill/>
                </a:ln>
                <a:solidFill>
                  <a:srgbClr val="0D0D0D"/>
                </a:solidFill>
                <a:effectLst/>
                <a:uLnTx/>
                <a:uFillTx/>
                <a:latin typeface="Calibri" panose="020F0502020204030204" pitchFamily="34" charset="0"/>
                <a:ea typeface="+mn-ea"/>
                <a:cs typeface="+mn-cs"/>
              </a:rPr>
              <a:t>Usually, all medium and higher value contracts must be awarded through competitive procedures (tenders), although there are exclusions and exceptions, such as purchasing real estate, cases of extreme urgency or situations where there is only one possible supplier. </a:t>
            </a:r>
            <a:endParaRPr kumimoji="0" lang="cs-CZ"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8012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968B62B5-9AE1-428F-BDB0-C57A638F8528}"/>
              </a:ext>
            </a:extLst>
          </p:cNvPr>
          <p:cNvSpPr>
            <a:spLocks noGrp="1"/>
          </p:cNvSpPr>
          <p:nvPr>
            <p:ph type="title"/>
          </p:nvPr>
        </p:nvSpPr>
        <p:spPr>
          <a:xfrm>
            <a:off x="184558" y="808185"/>
            <a:ext cx="3078759" cy="1325563"/>
          </a:xfrm>
        </p:spPr>
        <p:txBody>
          <a:bodyPr>
            <a:normAutofit/>
          </a:bodyPr>
          <a:lstStyle/>
          <a:p>
            <a:r>
              <a:rPr lang="en-US" sz="3600" b="1" dirty="0">
                <a:solidFill>
                  <a:srgbClr val="FF0000"/>
                </a:solidFill>
              </a:rPr>
              <a:t>Project Charter </a:t>
            </a:r>
            <a:endParaRPr lang="cs-CZ" sz="3600" b="1" dirty="0">
              <a:solidFill>
                <a:srgbClr val="FF0000"/>
              </a:solidFill>
            </a:endParaRPr>
          </a:p>
        </p:txBody>
      </p:sp>
      <p:sp>
        <p:nvSpPr>
          <p:cNvPr id="7" name="TextBox 6">
            <a:extLst>
              <a:ext uri="{FF2B5EF4-FFF2-40B4-BE49-F238E27FC236}">
                <a16:creationId xmlns:a16="http://schemas.microsoft.com/office/drawing/2014/main" id="{EB96B671-F064-9D99-8912-C6D0A5A98FFF}"/>
              </a:ext>
            </a:extLst>
          </p:cNvPr>
          <p:cNvSpPr txBox="1"/>
          <p:nvPr/>
        </p:nvSpPr>
        <p:spPr>
          <a:xfrm>
            <a:off x="4394370" y="1128370"/>
            <a:ext cx="7594599" cy="4416594"/>
          </a:xfrm>
          <a:prstGeom prst="rect">
            <a:avLst/>
          </a:prstGeom>
          <a:noFill/>
        </p:spPr>
        <p:txBody>
          <a:bodyPr wrap="square">
            <a:spAutoFit/>
          </a:bodyPr>
          <a:lstStyle/>
          <a:p>
            <a:pPr algn="just"/>
            <a:r>
              <a:rPr lang="en-US" sz="1200" b="0" i="0" u="none" strike="noStrike" baseline="0" dirty="0">
                <a:solidFill>
                  <a:srgbClr val="000000"/>
                </a:solidFill>
                <a:latin typeface="Calibri" panose="020F0502020204030204" pitchFamily="34" charset="0"/>
              </a:rPr>
              <a:t>The Project Charter is concerned with the </a:t>
            </a:r>
            <a:r>
              <a:rPr lang="en-US" sz="1200" b="1" i="0" u="none" strike="noStrike" baseline="0" dirty="0">
                <a:solidFill>
                  <a:srgbClr val="000000"/>
                </a:solidFill>
                <a:latin typeface="Calibri" panose="020F0502020204030204" pitchFamily="34" charset="0"/>
              </a:rPr>
              <a:t>documentation </a:t>
            </a:r>
            <a:r>
              <a:rPr lang="en-US" sz="1200" b="0" i="0" u="none" strike="noStrike" baseline="0" dirty="0">
                <a:solidFill>
                  <a:srgbClr val="000000"/>
                </a:solidFill>
                <a:latin typeface="Calibri" panose="020F0502020204030204" pitchFamily="34" charset="0"/>
              </a:rPr>
              <a:t>of the business needs, the project justification, the project requirements as of today and the results intended to be satisfied. It can be used as a </a:t>
            </a:r>
            <a:r>
              <a:rPr lang="en-US" sz="1200" b="1" i="0" u="none" strike="noStrike" baseline="0" dirty="0">
                <a:solidFill>
                  <a:srgbClr val="000000"/>
                </a:solidFill>
                <a:latin typeface="Calibri" panose="020F0502020204030204" pitchFamily="34" charset="0"/>
              </a:rPr>
              <a:t>reference point </a:t>
            </a:r>
            <a:r>
              <a:rPr lang="en-US" sz="1200" b="0" i="0" u="none" strike="noStrike" baseline="0" dirty="0">
                <a:solidFill>
                  <a:srgbClr val="000000"/>
                </a:solidFill>
                <a:latin typeface="Calibri" panose="020F0502020204030204" pitchFamily="34" charset="0"/>
              </a:rPr>
              <a:t>for the goals of the project through its objectives. According to </a:t>
            </a:r>
            <a:r>
              <a:rPr lang="en-US" sz="1200" b="0" i="1" u="none" strike="noStrike" baseline="0" dirty="0">
                <a:solidFill>
                  <a:srgbClr val="000000"/>
                </a:solidFill>
                <a:latin typeface="Calibri" panose="020F0502020204030204" pitchFamily="34" charset="0"/>
              </a:rPr>
              <a:t>PMBOK </a:t>
            </a:r>
            <a:r>
              <a:rPr lang="en-US" sz="1200" b="0" i="0" u="none" strike="noStrike" baseline="0" dirty="0">
                <a:solidFill>
                  <a:srgbClr val="000000"/>
                </a:solidFill>
                <a:latin typeface="Calibri" panose="020F0502020204030204" pitchFamily="34" charset="0"/>
              </a:rPr>
              <a:t>(PMI, 2017) the Project Charter should address: </a:t>
            </a:r>
          </a:p>
          <a:p>
            <a:pPr marL="171450" indent="-171450" algn="just">
              <a:spcBef>
                <a:spcPts val="600"/>
              </a:spcBef>
              <a:buFont typeface="Arial" panose="020B0604020202020204" pitchFamily="34" charset="0"/>
              <a:buChar char="•"/>
            </a:pPr>
            <a:r>
              <a:rPr lang="en-US" sz="1200" dirty="0">
                <a:solidFill>
                  <a:srgbClr val="000000"/>
                </a:solidFill>
              </a:rPr>
              <a:t>Project purpose and/or justification.</a:t>
            </a:r>
          </a:p>
          <a:p>
            <a:pPr marL="171450" indent="-171450" algn="just">
              <a:spcBef>
                <a:spcPts val="600"/>
              </a:spcBef>
              <a:buFont typeface="Arial" panose="020B0604020202020204" pitchFamily="34" charset="0"/>
              <a:buChar char="•"/>
            </a:pPr>
            <a:r>
              <a:rPr lang="en-US" sz="1200" dirty="0">
                <a:solidFill>
                  <a:srgbClr val="000000"/>
                </a:solidFill>
              </a:rPr>
              <a:t>Measurable project objectives and related success criteria (ROI).</a:t>
            </a:r>
          </a:p>
          <a:p>
            <a:pPr marL="171450" indent="-171450" algn="just">
              <a:spcBef>
                <a:spcPts val="600"/>
              </a:spcBef>
              <a:buFont typeface="Arial" panose="020B0604020202020204" pitchFamily="34" charset="0"/>
              <a:buChar char="•"/>
            </a:pPr>
            <a:r>
              <a:rPr lang="en-US" sz="1200" b="1" dirty="0">
                <a:solidFill>
                  <a:srgbClr val="000000"/>
                </a:solidFill>
              </a:rPr>
              <a:t>High level requirements </a:t>
            </a:r>
            <a:r>
              <a:rPr lang="en-US" sz="1200" dirty="0">
                <a:solidFill>
                  <a:srgbClr val="000000"/>
                </a:solidFill>
              </a:rPr>
              <a:t>that the project be meant to address (objectives).</a:t>
            </a:r>
          </a:p>
          <a:p>
            <a:pPr marL="171450" indent="-171450" algn="just">
              <a:spcBef>
                <a:spcPts val="600"/>
              </a:spcBef>
              <a:buFont typeface="Arial" panose="020B0604020202020204" pitchFamily="34" charset="0"/>
              <a:buChar char="•"/>
            </a:pPr>
            <a:r>
              <a:rPr lang="en-US" sz="1200" dirty="0" err="1">
                <a:solidFill>
                  <a:srgbClr val="000000"/>
                </a:solidFill>
              </a:rPr>
              <a:t>Organisational</a:t>
            </a:r>
            <a:r>
              <a:rPr lang="en-US" sz="1200" dirty="0">
                <a:solidFill>
                  <a:srgbClr val="000000"/>
                </a:solidFill>
              </a:rPr>
              <a:t>, environmental, and external assumptions and constraints.</a:t>
            </a:r>
          </a:p>
          <a:p>
            <a:pPr marL="171450" indent="-171450" algn="just">
              <a:spcBef>
                <a:spcPts val="600"/>
              </a:spcBef>
              <a:buFont typeface="Arial" panose="020B0604020202020204" pitchFamily="34" charset="0"/>
              <a:buChar char="•"/>
            </a:pPr>
            <a:r>
              <a:rPr lang="en-US" sz="1200" b="1" dirty="0">
                <a:solidFill>
                  <a:srgbClr val="000000"/>
                </a:solidFill>
              </a:rPr>
              <a:t>High-level project description and boundaries</a:t>
            </a:r>
            <a:r>
              <a:rPr lang="en-US" sz="1200" dirty="0">
                <a:solidFill>
                  <a:srgbClr val="000000"/>
                </a:solidFill>
              </a:rPr>
              <a:t>. </a:t>
            </a:r>
          </a:p>
          <a:p>
            <a:pPr marL="171450" indent="-171450" algn="just">
              <a:spcBef>
                <a:spcPts val="600"/>
              </a:spcBef>
              <a:buFont typeface="Arial" panose="020B0604020202020204" pitchFamily="34" charset="0"/>
              <a:buChar char="•"/>
            </a:pPr>
            <a:r>
              <a:rPr lang="en-US" sz="1200" b="1" dirty="0">
                <a:solidFill>
                  <a:srgbClr val="000000"/>
                </a:solidFill>
              </a:rPr>
              <a:t>High-level risks</a:t>
            </a:r>
            <a:r>
              <a:rPr lang="en-US" sz="1200" dirty="0">
                <a:solidFill>
                  <a:srgbClr val="000000"/>
                </a:solidFill>
              </a:rPr>
              <a:t>. </a:t>
            </a:r>
          </a:p>
          <a:p>
            <a:pPr marL="171450" indent="-171450" algn="just">
              <a:spcBef>
                <a:spcPts val="600"/>
              </a:spcBef>
              <a:buFont typeface="Arial" panose="020B0604020202020204" pitchFamily="34" charset="0"/>
              <a:buChar char="•"/>
            </a:pPr>
            <a:r>
              <a:rPr lang="en-US" sz="1200" dirty="0">
                <a:solidFill>
                  <a:srgbClr val="000000"/>
                </a:solidFill>
              </a:rPr>
              <a:t>Stakeholder list. </a:t>
            </a:r>
          </a:p>
          <a:p>
            <a:pPr marL="171450" indent="-171450" algn="just">
              <a:spcBef>
                <a:spcPts val="600"/>
              </a:spcBef>
              <a:buFont typeface="Arial" panose="020B0604020202020204" pitchFamily="34" charset="0"/>
              <a:buChar char="•"/>
            </a:pPr>
            <a:r>
              <a:rPr lang="en-US" sz="1200" dirty="0">
                <a:solidFill>
                  <a:srgbClr val="000000"/>
                </a:solidFill>
              </a:rPr>
              <a:t>Budget summary and Resources needed. </a:t>
            </a:r>
          </a:p>
          <a:p>
            <a:pPr marL="171450" indent="-171450" algn="just">
              <a:spcBef>
                <a:spcPts val="600"/>
              </a:spcBef>
              <a:buFont typeface="Arial" panose="020B0604020202020204" pitchFamily="34" charset="0"/>
              <a:buChar char="•"/>
            </a:pPr>
            <a:r>
              <a:rPr lang="en-US" sz="1200" dirty="0">
                <a:solidFill>
                  <a:srgbClr val="000000"/>
                </a:solidFill>
              </a:rPr>
              <a:t>Summary of the milestones schedule (timeline). </a:t>
            </a:r>
          </a:p>
          <a:p>
            <a:pPr marL="171450" indent="-171450" algn="just">
              <a:spcBef>
                <a:spcPts val="600"/>
              </a:spcBef>
              <a:buFont typeface="Arial" panose="020B0604020202020204" pitchFamily="34" charset="0"/>
              <a:buChar char="•"/>
            </a:pPr>
            <a:r>
              <a:rPr lang="en-US" sz="1200" dirty="0">
                <a:solidFill>
                  <a:srgbClr val="000000"/>
                </a:solidFill>
              </a:rPr>
              <a:t>Project approval requirements. </a:t>
            </a:r>
          </a:p>
          <a:p>
            <a:pPr marL="171450" indent="-171450" algn="just">
              <a:spcBef>
                <a:spcPts val="600"/>
              </a:spcBef>
              <a:buFont typeface="Arial" panose="020B0604020202020204" pitchFamily="34" charset="0"/>
              <a:buChar char="•"/>
            </a:pPr>
            <a:r>
              <a:rPr lang="en-US" sz="1200" dirty="0">
                <a:solidFill>
                  <a:srgbClr val="000000"/>
                </a:solidFill>
              </a:rPr>
              <a:t>Determined Project Manager and their authority level and the Roles and Responsibilities of the project team. </a:t>
            </a:r>
          </a:p>
          <a:p>
            <a:pPr marL="171450" indent="-171450" algn="just">
              <a:spcBef>
                <a:spcPts val="600"/>
              </a:spcBef>
              <a:buFont typeface="Arial" panose="020B0604020202020204" pitchFamily="34" charset="0"/>
              <a:buChar char="•"/>
            </a:pPr>
            <a:r>
              <a:rPr lang="en-US" sz="1200" dirty="0">
                <a:solidFill>
                  <a:srgbClr val="000000"/>
                </a:solidFill>
              </a:rPr>
              <a:t>Project Sponsor. </a:t>
            </a:r>
          </a:p>
          <a:p>
            <a:pPr algn="just">
              <a:spcBef>
                <a:spcPts val="600"/>
              </a:spcBef>
            </a:pPr>
            <a:r>
              <a:rPr lang="en-US" sz="1200" dirty="0">
                <a:solidFill>
                  <a:srgbClr val="000000"/>
                </a:solidFill>
                <a:latin typeface="Calibri" panose="020F0502020204030204" pitchFamily="34" charset="0"/>
              </a:rPr>
              <a:t>The Project Charter must be </a:t>
            </a:r>
            <a:r>
              <a:rPr lang="en-US" sz="1200" b="1" dirty="0">
                <a:solidFill>
                  <a:srgbClr val="000000"/>
                </a:solidFill>
                <a:latin typeface="Calibri" panose="020F0502020204030204" pitchFamily="34" charset="0"/>
              </a:rPr>
              <a:t>established at the very beginning </a:t>
            </a:r>
            <a:r>
              <a:rPr lang="en-US" sz="1200" dirty="0">
                <a:solidFill>
                  <a:srgbClr val="000000"/>
                </a:solidFill>
                <a:latin typeface="Calibri" panose="020F0502020204030204" pitchFamily="34" charset="0"/>
              </a:rPr>
              <a:t>of the project to ensure the smooth process of the project implementation and in fact to make the project and the project manager legitimate. For this reason, it needs to be clear, direct, and concise without using technical terms and acronyms. </a:t>
            </a:r>
            <a:endParaRPr lang="en-US" sz="1200" b="0"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239281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35A02872-5B6C-4CAD-9F0F-C887BEB59555}"/>
              </a:ext>
            </a:extLst>
          </p:cNvPr>
          <p:cNvSpPr>
            <a:spLocks noGrp="1"/>
          </p:cNvSpPr>
          <p:nvPr>
            <p:ph idx="1"/>
          </p:nvPr>
        </p:nvSpPr>
        <p:spPr>
          <a:xfrm>
            <a:off x="3650249" y="2371082"/>
            <a:ext cx="6385874" cy="1622078"/>
          </a:xfrm>
        </p:spPr>
        <p:txBody>
          <a:bodyPr>
            <a:noAutofit/>
          </a:bodyPr>
          <a:lstStyle/>
          <a:p>
            <a:pPr marL="0" indent="0" algn="ctr">
              <a:buNone/>
            </a:pPr>
            <a:r>
              <a:rPr lang="cs-CZ" sz="5400" dirty="0"/>
              <a:t>THANK YOU FOR YOUR ATTENTION</a:t>
            </a:r>
          </a:p>
        </p:txBody>
      </p:sp>
    </p:spTree>
    <p:extLst>
      <p:ext uri="{BB962C8B-B14F-4D97-AF65-F5344CB8AC3E}">
        <p14:creationId xmlns:p14="http://schemas.microsoft.com/office/powerpoint/2010/main" val="345220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B2BDA4-C249-4A8E-9FC9-9473E81E263A}"/>
              </a:ext>
            </a:extLst>
          </p:cNvPr>
          <p:cNvSpPr>
            <a:spLocks noGrp="1"/>
          </p:cNvSpPr>
          <p:nvPr>
            <p:ph type="title"/>
          </p:nvPr>
        </p:nvSpPr>
        <p:spPr>
          <a:xfrm>
            <a:off x="1036948" y="681037"/>
            <a:ext cx="10316852" cy="787545"/>
          </a:xfrm>
        </p:spPr>
        <p:txBody>
          <a:bodyPr>
            <a:normAutofit/>
          </a:bodyPr>
          <a:lstStyle/>
          <a:p>
            <a:r>
              <a:rPr lang="en-US" b="1" dirty="0">
                <a:solidFill>
                  <a:srgbClr val="124591"/>
                </a:solidFill>
              </a:rPr>
              <a:t>Initiation </a:t>
            </a:r>
            <a:endParaRPr lang="cs-CZ" b="1" dirty="0">
              <a:solidFill>
                <a:srgbClr val="124591"/>
              </a:solidFill>
            </a:endParaRPr>
          </a:p>
        </p:txBody>
      </p:sp>
      <p:sp>
        <p:nvSpPr>
          <p:cNvPr id="3" name="Zástupný symbol pro obsah 2">
            <a:extLst>
              <a:ext uri="{FF2B5EF4-FFF2-40B4-BE49-F238E27FC236}">
                <a16:creationId xmlns:a16="http://schemas.microsoft.com/office/drawing/2014/main" id="{D5E98ACE-E3AB-4932-BD01-927A7B1A65D3}"/>
              </a:ext>
            </a:extLst>
          </p:cNvPr>
          <p:cNvSpPr>
            <a:spLocks noGrp="1"/>
          </p:cNvSpPr>
          <p:nvPr>
            <p:ph idx="1"/>
          </p:nvPr>
        </p:nvSpPr>
        <p:spPr>
          <a:xfrm>
            <a:off x="720437" y="1468581"/>
            <a:ext cx="10778836" cy="4498109"/>
          </a:xfrm>
        </p:spPr>
        <p:txBody>
          <a:bodyPr>
            <a:normAutofit fontScale="77500" lnSpcReduction="20000"/>
          </a:bodyPr>
          <a:lstStyle/>
          <a:p>
            <a:pPr marL="0" indent="0" algn="just">
              <a:lnSpc>
                <a:spcPct val="120000"/>
              </a:lnSpc>
              <a:buNone/>
            </a:pPr>
            <a:r>
              <a:rPr lang="cs-CZ" sz="1900" b="1" dirty="0" err="1"/>
              <a:t>Stage</a:t>
            </a:r>
            <a:r>
              <a:rPr lang="cs-CZ" sz="1900" b="1" dirty="0"/>
              <a:t> </a:t>
            </a:r>
            <a:r>
              <a:rPr lang="cs-CZ" sz="1900" b="1" dirty="0" err="1"/>
              <a:t>Description</a:t>
            </a:r>
            <a:r>
              <a:rPr lang="cs-CZ" sz="1900" b="1" dirty="0"/>
              <a:t> </a:t>
            </a:r>
          </a:p>
          <a:p>
            <a:pPr algn="just">
              <a:lnSpc>
                <a:spcPct val="120000"/>
              </a:lnSpc>
            </a:pPr>
            <a:r>
              <a:rPr lang="en-US" sz="1900" b="0" i="0" u="none" strike="noStrike" baseline="0" dirty="0">
                <a:solidFill>
                  <a:srgbClr val="000000"/>
                </a:solidFill>
              </a:rPr>
              <a:t>Initiation sets the </a:t>
            </a:r>
            <a:r>
              <a:rPr lang="en-US" sz="1900" b="1" i="0" u="none" strike="noStrike" baseline="0" dirty="0">
                <a:solidFill>
                  <a:srgbClr val="000000"/>
                </a:solidFill>
              </a:rPr>
              <a:t>terms of reference </a:t>
            </a:r>
            <a:r>
              <a:rPr lang="en-US" sz="1900" b="0" i="0" u="none" strike="noStrike" baseline="0" dirty="0">
                <a:solidFill>
                  <a:srgbClr val="000000"/>
                </a:solidFill>
              </a:rPr>
              <a:t>within which the project will run. </a:t>
            </a:r>
          </a:p>
          <a:p>
            <a:pPr algn="just">
              <a:lnSpc>
                <a:spcPct val="120000"/>
              </a:lnSpc>
            </a:pPr>
            <a:r>
              <a:rPr lang="en-US" sz="1900" i="0" u="none" strike="noStrike" baseline="0" dirty="0">
                <a:solidFill>
                  <a:srgbClr val="000000"/>
                </a:solidFill>
              </a:rPr>
              <a:t>The </a:t>
            </a:r>
            <a:r>
              <a:rPr lang="en-US" sz="1900" b="1" i="0" u="none" strike="noStrike" baseline="0" dirty="0">
                <a:solidFill>
                  <a:srgbClr val="000000"/>
                </a:solidFill>
              </a:rPr>
              <a:t>business problem or opportunity is identified</a:t>
            </a:r>
            <a:r>
              <a:rPr lang="en-US" sz="1900" b="0" i="0" u="none" strike="noStrike" baseline="0" dirty="0">
                <a:solidFill>
                  <a:srgbClr val="000000"/>
                </a:solidFill>
              </a:rPr>
              <a:t>, </a:t>
            </a:r>
            <a:r>
              <a:rPr lang="en-US" sz="1900" i="0" u="none" strike="noStrike" baseline="0" dirty="0">
                <a:solidFill>
                  <a:srgbClr val="000000"/>
                </a:solidFill>
              </a:rPr>
              <a:t>a</a:t>
            </a:r>
            <a:r>
              <a:rPr lang="en-US" sz="1900" b="1" i="0" u="none" strike="noStrike" baseline="0" dirty="0">
                <a:solidFill>
                  <a:srgbClr val="000000"/>
                </a:solidFill>
              </a:rPr>
              <a:t> solution is defined</a:t>
            </a:r>
            <a:r>
              <a:rPr lang="en-US" sz="1900" b="0" i="0" u="none" strike="noStrike" baseline="0" dirty="0">
                <a:solidFill>
                  <a:srgbClr val="000000"/>
                </a:solidFill>
              </a:rPr>
              <a:t>, a </a:t>
            </a:r>
            <a:r>
              <a:rPr lang="en-US" sz="1900" b="1" i="0" u="none" strike="noStrike" baseline="0" dirty="0">
                <a:solidFill>
                  <a:srgbClr val="000000"/>
                </a:solidFill>
              </a:rPr>
              <a:t>project is formed</a:t>
            </a:r>
            <a:r>
              <a:rPr lang="en-US" sz="1900" b="0" i="0" u="none" strike="noStrike" baseline="0" dirty="0">
                <a:solidFill>
                  <a:srgbClr val="000000"/>
                </a:solidFill>
              </a:rPr>
              <a:t>, and a </a:t>
            </a:r>
            <a:r>
              <a:rPr lang="en-US" sz="1900" b="1" i="0" u="none" strike="noStrike" baseline="0" dirty="0">
                <a:solidFill>
                  <a:srgbClr val="000000"/>
                </a:solidFill>
              </a:rPr>
              <a:t>project team is appointed </a:t>
            </a:r>
            <a:r>
              <a:rPr lang="en-US" sz="1900" i="0" u="none" strike="noStrike" baseline="0" dirty="0">
                <a:solidFill>
                  <a:srgbClr val="000000"/>
                </a:solidFill>
              </a:rPr>
              <a:t>to build and deliver the solution</a:t>
            </a:r>
            <a:r>
              <a:rPr lang="en-US" sz="1900" b="0" i="0" u="none" strike="noStrike" baseline="0" dirty="0">
                <a:solidFill>
                  <a:srgbClr val="000000"/>
                </a:solidFill>
              </a:rPr>
              <a:t>. Initiation ends with the </a:t>
            </a:r>
            <a:r>
              <a:rPr lang="en-US" sz="1900" b="1" i="0" u="none" strike="noStrike" baseline="0" dirty="0">
                <a:solidFill>
                  <a:srgbClr val="000000"/>
                </a:solidFill>
              </a:rPr>
              <a:t>establishment of the plans and processes needed </a:t>
            </a:r>
            <a:r>
              <a:rPr lang="en-US" sz="1900" b="0" i="0" u="none" strike="noStrike" baseline="0" dirty="0">
                <a:solidFill>
                  <a:srgbClr val="000000"/>
                </a:solidFill>
              </a:rPr>
              <a:t>to take the project forward.</a:t>
            </a:r>
          </a:p>
          <a:p>
            <a:pPr algn="just">
              <a:lnSpc>
                <a:spcPct val="120000"/>
              </a:lnSpc>
            </a:pPr>
            <a:endParaRPr lang="en-US" sz="1900" dirty="0">
              <a:solidFill>
                <a:srgbClr val="000000"/>
              </a:solidFill>
            </a:endParaRPr>
          </a:p>
          <a:p>
            <a:pPr marL="0" indent="0" algn="just">
              <a:lnSpc>
                <a:spcPct val="120000"/>
              </a:lnSpc>
              <a:buNone/>
            </a:pPr>
            <a:r>
              <a:rPr lang="en-GB" sz="1900" b="1" dirty="0"/>
              <a:t>Stage Objectives and Learning Outcomes </a:t>
            </a:r>
            <a:endParaRPr lang="cs-CZ" sz="1900" dirty="0"/>
          </a:p>
          <a:p>
            <a:pPr marL="0" indent="0" algn="just">
              <a:lnSpc>
                <a:spcPct val="120000"/>
              </a:lnSpc>
              <a:buNone/>
            </a:pPr>
            <a:r>
              <a:rPr lang="en-US" sz="1900" b="0" i="0" u="none" strike="noStrike" baseline="0" dirty="0">
                <a:solidFill>
                  <a:srgbClr val="000000"/>
                </a:solidFill>
              </a:rPr>
              <a:t>Students are getting acquainted with and improve their understanding of Project Initiation. </a:t>
            </a:r>
          </a:p>
          <a:p>
            <a:pPr marL="628650" indent="-342900" algn="just">
              <a:lnSpc>
                <a:spcPct val="120000"/>
              </a:lnSpc>
              <a:buFont typeface="+mj-lt"/>
              <a:buAutoNum type="arabicPeriod"/>
            </a:pPr>
            <a:r>
              <a:rPr lang="en-US" sz="1900" b="0" i="0" u="none" strike="noStrike" baseline="0" dirty="0">
                <a:solidFill>
                  <a:srgbClr val="000000"/>
                </a:solidFill>
              </a:rPr>
              <a:t>Students draft a Project Initiation Plan. </a:t>
            </a:r>
          </a:p>
          <a:p>
            <a:pPr marL="628650" indent="-342900" algn="just">
              <a:lnSpc>
                <a:spcPct val="120000"/>
              </a:lnSpc>
              <a:buFont typeface="+mj-lt"/>
              <a:buAutoNum type="arabicPeriod"/>
            </a:pPr>
            <a:r>
              <a:rPr lang="en-US" sz="1900" b="0" i="0" u="none" strike="noStrike" baseline="0" dirty="0">
                <a:solidFill>
                  <a:srgbClr val="000000"/>
                </a:solidFill>
              </a:rPr>
              <a:t>Students develop a Project Charter. </a:t>
            </a:r>
          </a:p>
          <a:p>
            <a:pPr marL="628650" indent="-342900" algn="just">
              <a:lnSpc>
                <a:spcPct val="120000"/>
              </a:lnSpc>
              <a:buFont typeface="+mj-lt"/>
              <a:buAutoNum type="arabicPeriod"/>
            </a:pPr>
            <a:r>
              <a:rPr lang="en-US" sz="1900" b="0" i="0" u="none" strike="noStrike" baseline="0" dirty="0">
                <a:solidFill>
                  <a:srgbClr val="000000"/>
                </a:solidFill>
              </a:rPr>
              <a:t>Students set SMART and SMARTER Goals. </a:t>
            </a:r>
          </a:p>
          <a:p>
            <a:pPr marL="628650" indent="-342900" algn="just">
              <a:lnSpc>
                <a:spcPct val="120000"/>
              </a:lnSpc>
              <a:buFont typeface="+mj-lt"/>
              <a:buAutoNum type="arabicPeriod"/>
            </a:pPr>
            <a:r>
              <a:rPr lang="en-US" sz="1900" b="0" i="0" u="none" strike="noStrike" baseline="0" dirty="0">
                <a:solidFill>
                  <a:srgbClr val="000000"/>
                </a:solidFill>
              </a:rPr>
              <a:t>Students are </a:t>
            </a:r>
            <a:r>
              <a:rPr lang="en-US" sz="1900" b="0" i="0" u="none" strike="noStrike" baseline="0" dirty="0" err="1">
                <a:solidFill>
                  <a:srgbClr val="000000"/>
                </a:solidFill>
              </a:rPr>
              <a:t>familiarised</a:t>
            </a:r>
            <a:r>
              <a:rPr lang="en-US" sz="1900" b="0" i="0" u="none" strike="noStrike" baseline="0" dirty="0">
                <a:solidFill>
                  <a:srgbClr val="000000"/>
                </a:solidFill>
              </a:rPr>
              <a:t> with the Logical Framework Matrix. </a:t>
            </a:r>
          </a:p>
          <a:p>
            <a:pPr marL="628650" indent="-342900" algn="just">
              <a:lnSpc>
                <a:spcPct val="120000"/>
              </a:lnSpc>
              <a:buFont typeface="+mj-lt"/>
              <a:buAutoNum type="arabicPeriod"/>
            </a:pPr>
            <a:r>
              <a:rPr lang="en-US" sz="1900" b="0" i="0" u="none" strike="noStrike" baseline="0" dirty="0">
                <a:solidFill>
                  <a:srgbClr val="000000"/>
                </a:solidFill>
              </a:rPr>
              <a:t>Students define a Project Scope Statement. </a:t>
            </a:r>
          </a:p>
          <a:p>
            <a:pPr marL="628650" indent="-342900" algn="just">
              <a:lnSpc>
                <a:spcPct val="120000"/>
              </a:lnSpc>
              <a:buFont typeface="+mj-lt"/>
              <a:buAutoNum type="arabicPeriod"/>
            </a:pPr>
            <a:r>
              <a:rPr lang="en-US" sz="1900" b="0" i="0" u="none" strike="noStrike" baseline="0" dirty="0">
                <a:solidFill>
                  <a:srgbClr val="000000"/>
                </a:solidFill>
              </a:rPr>
              <a:t>Students contact Project Stakeholders Analysis. </a:t>
            </a:r>
          </a:p>
          <a:p>
            <a:pPr algn="just"/>
            <a:endParaRPr lang="en-US" sz="2000" b="0" i="0" u="none" strike="noStrike" baseline="0" dirty="0">
              <a:solidFill>
                <a:srgbClr val="000000"/>
              </a:solidFill>
            </a:endParaRPr>
          </a:p>
          <a:p>
            <a:pPr marL="0" indent="0">
              <a:buNone/>
            </a:pPr>
            <a:endParaRPr lang="cs-CZ" dirty="0"/>
          </a:p>
        </p:txBody>
      </p:sp>
    </p:spTree>
    <p:extLst>
      <p:ext uri="{BB962C8B-B14F-4D97-AF65-F5344CB8AC3E}">
        <p14:creationId xmlns:p14="http://schemas.microsoft.com/office/powerpoint/2010/main" val="782528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B2BDA4-C249-4A8E-9FC9-9473E81E263A}"/>
              </a:ext>
            </a:extLst>
          </p:cNvPr>
          <p:cNvSpPr>
            <a:spLocks noGrp="1"/>
          </p:cNvSpPr>
          <p:nvPr>
            <p:ph type="title"/>
          </p:nvPr>
        </p:nvSpPr>
        <p:spPr>
          <a:xfrm>
            <a:off x="1036948" y="895546"/>
            <a:ext cx="10316852" cy="795142"/>
          </a:xfrm>
        </p:spPr>
        <p:txBody>
          <a:bodyPr/>
          <a:lstStyle/>
          <a:p>
            <a:r>
              <a:rPr lang="en-US" b="1" dirty="0">
                <a:solidFill>
                  <a:srgbClr val="124591"/>
                </a:solidFill>
              </a:rPr>
              <a:t>Initiation </a:t>
            </a:r>
            <a:endParaRPr lang="cs-CZ" b="1" dirty="0">
              <a:solidFill>
                <a:srgbClr val="124591"/>
              </a:solidFill>
            </a:endParaRPr>
          </a:p>
        </p:txBody>
      </p:sp>
      <p:sp>
        <p:nvSpPr>
          <p:cNvPr id="3" name="Zástupný symbol pro obsah 2">
            <a:extLst>
              <a:ext uri="{FF2B5EF4-FFF2-40B4-BE49-F238E27FC236}">
                <a16:creationId xmlns:a16="http://schemas.microsoft.com/office/drawing/2014/main" id="{D5E98ACE-E3AB-4932-BD01-927A7B1A65D3}"/>
              </a:ext>
            </a:extLst>
          </p:cNvPr>
          <p:cNvSpPr>
            <a:spLocks noGrp="1"/>
          </p:cNvSpPr>
          <p:nvPr>
            <p:ph idx="1"/>
          </p:nvPr>
        </p:nvSpPr>
        <p:spPr>
          <a:xfrm>
            <a:off x="1036948" y="1825625"/>
            <a:ext cx="10316852" cy="4351338"/>
          </a:xfrm>
        </p:spPr>
        <p:txBody>
          <a:bodyPr/>
          <a:lstStyle/>
          <a:p>
            <a:pPr marL="0" indent="0">
              <a:buNone/>
            </a:pPr>
            <a:r>
              <a:rPr lang="en-GB" b="1" dirty="0"/>
              <a:t>Stage Structure </a:t>
            </a:r>
          </a:p>
          <a:p>
            <a:pPr marL="0" indent="0" algn="just">
              <a:lnSpc>
                <a:spcPct val="100000"/>
              </a:lnSpc>
              <a:buNone/>
            </a:pPr>
            <a:endParaRPr lang="cs-CZ" dirty="0"/>
          </a:p>
          <a:p>
            <a:pPr algn="just">
              <a:lnSpc>
                <a:spcPct val="100000"/>
              </a:lnSpc>
            </a:pPr>
            <a:r>
              <a:rPr lang="en-US" sz="2000" b="0" i="0" u="none" strike="noStrike" baseline="0" dirty="0">
                <a:solidFill>
                  <a:srgbClr val="000000"/>
                </a:solidFill>
              </a:rPr>
              <a:t>In this stage the project </a:t>
            </a:r>
            <a:r>
              <a:rPr lang="en-US" sz="2000" b="1" i="0" u="none" strike="noStrike" baseline="0" dirty="0">
                <a:solidFill>
                  <a:srgbClr val="000000"/>
                </a:solidFill>
              </a:rPr>
              <a:t>Purpose</a:t>
            </a:r>
            <a:r>
              <a:rPr lang="en-US" sz="2000" b="0" i="0" u="none" strike="noStrike" baseline="0" dirty="0">
                <a:solidFill>
                  <a:srgbClr val="000000"/>
                </a:solidFill>
              </a:rPr>
              <a:t> is defined, the </a:t>
            </a:r>
            <a:r>
              <a:rPr lang="en-US" sz="2000" b="1" i="0" u="none" strike="noStrike" baseline="0" dirty="0">
                <a:solidFill>
                  <a:srgbClr val="000000"/>
                </a:solidFill>
              </a:rPr>
              <a:t>Goals</a:t>
            </a:r>
            <a:r>
              <a:rPr lang="en-US" sz="2000" b="0" i="0" u="none" strike="noStrike" baseline="0" dirty="0">
                <a:solidFill>
                  <a:srgbClr val="000000"/>
                </a:solidFill>
              </a:rPr>
              <a:t>, </a:t>
            </a:r>
            <a:r>
              <a:rPr lang="en-US" sz="2000" b="1" i="0" u="none" strike="noStrike" baseline="0" dirty="0">
                <a:solidFill>
                  <a:srgbClr val="000000"/>
                </a:solidFill>
              </a:rPr>
              <a:t>Questions</a:t>
            </a:r>
            <a:r>
              <a:rPr lang="en-US" sz="2000" b="0" i="0" u="none" strike="noStrike" baseline="0" dirty="0">
                <a:solidFill>
                  <a:srgbClr val="000000"/>
                </a:solidFill>
              </a:rPr>
              <a:t> and </a:t>
            </a:r>
            <a:r>
              <a:rPr lang="en-US" sz="2000" b="1" i="0" u="none" strike="noStrike" baseline="0" dirty="0">
                <a:solidFill>
                  <a:srgbClr val="000000"/>
                </a:solidFill>
              </a:rPr>
              <a:t>Scope</a:t>
            </a:r>
            <a:r>
              <a:rPr lang="en-US" sz="2000" b="0" i="0" u="none" strike="noStrike" baseline="0" dirty="0">
                <a:solidFill>
                  <a:srgbClr val="000000"/>
                </a:solidFill>
              </a:rPr>
              <a:t> of the project are decided, the project </a:t>
            </a:r>
            <a:r>
              <a:rPr lang="en-US" sz="2000" b="1" i="0" u="none" strike="noStrike" baseline="0" dirty="0">
                <a:solidFill>
                  <a:srgbClr val="000000"/>
                </a:solidFill>
              </a:rPr>
              <a:t>Deliverables</a:t>
            </a:r>
            <a:r>
              <a:rPr lang="en-US" sz="2000" b="0" i="0" u="none" strike="noStrike" baseline="0" dirty="0">
                <a:solidFill>
                  <a:srgbClr val="000000"/>
                </a:solidFill>
              </a:rPr>
              <a:t> are specified, and an initial project </a:t>
            </a:r>
            <a:r>
              <a:rPr lang="en-US" sz="2000" b="1" i="0" u="none" strike="noStrike" baseline="0" dirty="0">
                <a:solidFill>
                  <a:srgbClr val="000000"/>
                </a:solidFill>
              </a:rPr>
              <a:t>Budget</a:t>
            </a:r>
            <a:r>
              <a:rPr lang="en-US" sz="2000" b="0" i="0" u="none" strike="noStrike" baseline="0" dirty="0">
                <a:solidFill>
                  <a:srgbClr val="000000"/>
                </a:solidFill>
              </a:rPr>
              <a:t> is determined. Also, the </a:t>
            </a:r>
            <a:r>
              <a:rPr lang="en-US" sz="2000" b="1" i="0" u="none" strike="noStrike" baseline="0" dirty="0">
                <a:solidFill>
                  <a:srgbClr val="000000"/>
                </a:solidFill>
              </a:rPr>
              <a:t>Stakeholders</a:t>
            </a:r>
            <a:r>
              <a:rPr lang="en-US" sz="2000" b="0" i="0" u="none" strike="noStrike" baseline="0" dirty="0">
                <a:solidFill>
                  <a:srgbClr val="000000"/>
                </a:solidFill>
              </a:rPr>
              <a:t> are designated, and their expectations are set. As a final sub-stage, project </a:t>
            </a:r>
            <a:r>
              <a:rPr lang="en-US" sz="2000" b="1" i="0" u="none" strike="noStrike" baseline="0" dirty="0">
                <a:solidFill>
                  <a:srgbClr val="000000"/>
                </a:solidFill>
              </a:rPr>
              <a:t>Fundraising</a:t>
            </a:r>
            <a:r>
              <a:rPr lang="en-US" sz="2000" b="0" i="0" u="none" strike="noStrike" baseline="0" dirty="0">
                <a:solidFill>
                  <a:srgbClr val="000000"/>
                </a:solidFill>
              </a:rPr>
              <a:t> is available where the </a:t>
            </a:r>
            <a:r>
              <a:rPr lang="en-US" sz="2000" b="1" i="0" u="none" strike="noStrike" baseline="0" dirty="0">
                <a:solidFill>
                  <a:srgbClr val="000000"/>
                </a:solidFill>
              </a:rPr>
              <a:t>Analysis of Grant Resources </a:t>
            </a:r>
            <a:r>
              <a:rPr lang="en-US" sz="2000" b="0" i="0" u="none" strike="noStrike" baseline="0" dirty="0">
                <a:solidFill>
                  <a:srgbClr val="000000"/>
                </a:solidFill>
              </a:rPr>
              <a:t>is made, Instruments for </a:t>
            </a:r>
            <a:r>
              <a:rPr lang="en-US" sz="2000" b="1" i="0" u="none" strike="noStrike" baseline="0" dirty="0">
                <a:solidFill>
                  <a:srgbClr val="000000"/>
                </a:solidFill>
              </a:rPr>
              <a:t>Financing Innovations </a:t>
            </a:r>
            <a:r>
              <a:rPr lang="en-US" sz="2000" b="0" i="0" u="none" strike="noStrike" baseline="0" dirty="0">
                <a:solidFill>
                  <a:srgbClr val="000000"/>
                </a:solidFill>
              </a:rPr>
              <a:t>and </a:t>
            </a:r>
            <a:r>
              <a:rPr lang="en-US" sz="2000" b="1" i="0" u="none" strike="noStrike" baseline="0" dirty="0">
                <a:solidFill>
                  <a:srgbClr val="000000"/>
                </a:solidFill>
              </a:rPr>
              <a:t>Public Procurements </a:t>
            </a:r>
            <a:r>
              <a:rPr lang="en-US" sz="2000" b="0" i="0" u="none" strike="noStrike" baseline="0" dirty="0">
                <a:solidFill>
                  <a:srgbClr val="000000"/>
                </a:solidFill>
              </a:rPr>
              <a:t>are provided. </a:t>
            </a:r>
            <a:endParaRPr lang="cs-CZ" sz="2000" dirty="0"/>
          </a:p>
          <a:p>
            <a:endParaRPr lang="cs-CZ" dirty="0"/>
          </a:p>
        </p:txBody>
      </p:sp>
    </p:spTree>
    <p:extLst>
      <p:ext uri="{BB962C8B-B14F-4D97-AF65-F5344CB8AC3E}">
        <p14:creationId xmlns:p14="http://schemas.microsoft.com/office/powerpoint/2010/main" val="638077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968B62B5-9AE1-428F-BDB0-C57A638F8528}"/>
              </a:ext>
            </a:extLst>
          </p:cNvPr>
          <p:cNvSpPr>
            <a:spLocks noGrp="1"/>
          </p:cNvSpPr>
          <p:nvPr>
            <p:ph type="title"/>
          </p:nvPr>
        </p:nvSpPr>
        <p:spPr>
          <a:xfrm>
            <a:off x="184556" y="741219"/>
            <a:ext cx="3078759" cy="1325563"/>
          </a:xfrm>
        </p:spPr>
        <p:txBody>
          <a:bodyPr>
            <a:noAutofit/>
          </a:bodyPr>
          <a:lstStyle/>
          <a:p>
            <a:r>
              <a:rPr lang="en-US" sz="3200" b="1" dirty="0">
                <a:solidFill>
                  <a:srgbClr val="FF0000"/>
                </a:solidFill>
              </a:rPr>
              <a:t>Project Identification and Definition </a:t>
            </a:r>
            <a:endParaRPr lang="cs-CZ" sz="3200" b="1" dirty="0">
              <a:solidFill>
                <a:srgbClr val="FF0000"/>
              </a:solidFill>
            </a:endParaRPr>
          </a:p>
        </p:txBody>
      </p:sp>
      <p:sp>
        <p:nvSpPr>
          <p:cNvPr id="5" name="Zástupný symbol pro obsah 4">
            <a:extLst>
              <a:ext uri="{FF2B5EF4-FFF2-40B4-BE49-F238E27FC236}">
                <a16:creationId xmlns:a16="http://schemas.microsoft.com/office/drawing/2014/main" id="{A1FF0408-D446-43C9-AC83-6EA3C200091F}"/>
              </a:ext>
            </a:extLst>
          </p:cNvPr>
          <p:cNvSpPr>
            <a:spLocks noGrp="1"/>
          </p:cNvSpPr>
          <p:nvPr>
            <p:ph idx="1"/>
          </p:nvPr>
        </p:nvSpPr>
        <p:spPr>
          <a:xfrm>
            <a:off x="4304145" y="741219"/>
            <a:ext cx="7398327" cy="1459494"/>
          </a:xfrm>
        </p:spPr>
        <p:txBody>
          <a:bodyPr>
            <a:normAutofit lnSpcReduction="10000"/>
          </a:bodyPr>
          <a:lstStyle/>
          <a:p>
            <a:pPr algn="just"/>
            <a:r>
              <a:rPr lang="en-US" sz="2000" b="0" i="0" u="none" strike="noStrike" baseline="0" dirty="0">
                <a:solidFill>
                  <a:srgbClr val="000000"/>
                </a:solidFill>
              </a:rPr>
              <a:t>Before starting to work on a project the first step to be taken is </a:t>
            </a:r>
            <a:r>
              <a:rPr lang="en-US" sz="2000" b="1" i="0" u="none" strike="noStrike" baseline="0" dirty="0">
                <a:solidFill>
                  <a:srgbClr val="000000"/>
                </a:solidFill>
              </a:rPr>
              <a:t>Project Identification, </a:t>
            </a:r>
            <a:r>
              <a:rPr lang="en-US" sz="2000" i="0" u="none" strike="noStrike" baseline="0" dirty="0">
                <a:solidFill>
                  <a:srgbClr val="000000"/>
                </a:solidFill>
              </a:rPr>
              <a:t>where we </a:t>
            </a:r>
            <a:r>
              <a:rPr lang="en-US" sz="2000" b="1" i="0" u="none" strike="noStrike" baseline="0" dirty="0">
                <a:solidFill>
                  <a:srgbClr val="000000"/>
                </a:solidFill>
              </a:rPr>
              <a:t>assess</a:t>
            </a:r>
            <a:r>
              <a:rPr lang="en-US" sz="2000" b="0" i="0" u="none" strike="noStrike" baseline="0" dirty="0">
                <a:solidFill>
                  <a:srgbClr val="000000"/>
                </a:solidFill>
              </a:rPr>
              <a:t> each project idea and </a:t>
            </a:r>
            <a:r>
              <a:rPr lang="en-US" sz="2000" b="1" i="0" u="none" strike="noStrike" baseline="0" dirty="0">
                <a:solidFill>
                  <a:srgbClr val="000000"/>
                </a:solidFill>
              </a:rPr>
              <a:t>select</a:t>
            </a:r>
            <a:r>
              <a:rPr lang="en-US" sz="2000" b="0" i="0" u="none" strike="noStrike" baseline="0" dirty="0">
                <a:solidFill>
                  <a:srgbClr val="000000"/>
                </a:solidFill>
              </a:rPr>
              <a:t> the project with the </a:t>
            </a:r>
            <a:r>
              <a:rPr lang="en-US" sz="2000" b="1" i="0" u="none" strike="noStrike" baseline="0" dirty="0">
                <a:solidFill>
                  <a:srgbClr val="000000"/>
                </a:solidFill>
              </a:rPr>
              <a:t>highest priority </a:t>
            </a:r>
            <a:r>
              <a:rPr lang="en-US" sz="2000" b="0" i="0" u="none" strike="noStrike" baseline="0" dirty="0">
                <a:solidFill>
                  <a:srgbClr val="000000"/>
                </a:solidFill>
              </a:rPr>
              <a:t>while taking into consideration the resource </a:t>
            </a:r>
            <a:r>
              <a:rPr lang="en-US" sz="2000" b="1" i="0" u="none" strike="noStrike" baseline="0" dirty="0">
                <a:solidFill>
                  <a:srgbClr val="000000"/>
                </a:solidFill>
              </a:rPr>
              <a:t>capacities</a:t>
            </a:r>
            <a:r>
              <a:rPr lang="en-US" sz="2000" b="0" i="0" u="none" strike="noStrike" baseline="0" dirty="0">
                <a:solidFill>
                  <a:srgbClr val="000000"/>
                </a:solidFill>
              </a:rPr>
              <a:t> and </a:t>
            </a:r>
            <a:r>
              <a:rPr lang="en-US" sz="2000" b="1" i="0" u="none" strike="noStrike" baseline="0" dirty="0">
                <a:solidFill>
                  <a:srgbClr val="000000"/>
                </a:solidFill>
              </a:rPr>
              <a:t>capabilities</a:t>
            </a:r>
            <a:r>
              <a:rPr lang="en-US" sz="2000" b="0" i="0" u="none" strike="noStrike" baseline="0" dirty="0">
                <a:solidFill>
                  <a:srgbClr val="000000"/>
                </a:solidFill>
              </a:rPr>
              <a:t>. It proceeds Project Initiation. </a:t>
            </a:r>
          </a:p>
          <a:p>
            <a:pPr algn="just"/>
            <a:endParaRPr lang="en-US" sz="2000" b="0" i="0" u="none" strike="noStrike" baseline="0" dirty="0">
              <a:solidFill>
                <a:srgbClr val="000000"/>
              </a:solidFill>
            </a:endParaRPr>
          </a:p>
          <a:p>
            <a:pPr algn="just"/>
            <a:endParaRPr lang="en-US" sz="2000" b="0" i="0" u="none" strike="noStrike" baseline="0" dirty="0">
              <a:solidFill>
                <a:srgbClr val="000000"/>
              </a:solidFill>
            </a:endParaRPr>
          </a:p>
        </p:txBody>
      </p:sp>
      <p:sp>
        <p:nvSpPr>
          <p:cNvPr id="6" name="Nadpis 3">
            <a:extLst>
              <a:ext uri="{FF2B5EF4-FFF2-40B4-BE49-F238E27FC236}">
                <a16:creationId xmlns:a16="http://schemas.microsoft.com/office/drawing/2014/main" id="{D68C83B1-F6A5-CAE0-4A7A-F276AF0E26C7}"/>
              </a:ext>
            </a:extLst>
          </p:cNvPr>
          <p:cNvSpPr txBox="1">
            <a:spLocks/>
          </p:cNvSpPr>
          <p:nvPr/>
        </p:nvSpPr>
        <p:spPr>
          <a:xfrm>
            <a:off x="184556" y="2371041"/>
            <a:ext cx="3078759"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solidFill>
                  <a:srgbClr val="FF0000"/>
                </a:solidFill>
              </a:rPr>
              <a:t>Project Initiation </a:t>
            </a:r>
            <a:endParaRPr lang="cs-CZ" sz="3200" b="1" dirty="0">
              <a:solidFill>
                <a:srgbClr val="FF0000"/>
              </a:solidFill>
            </a:endParaRPr>
          </a:p>
        </p:txBody>
      </p:sp>
      <p:sp>
        <p:nvSpPr>
          <p:cNvPr id="7" name="Nadpis 3">
            <a:extLst>
              <a:ext uri="{FF2B5EF4-FFF2-40B4-BE49-F238E27FC236}">
                <a16:creationId xmlns:a16="http://schemas.microsoft.com/office/drawing/2014/main" id="{238A184D-4500-F946-FB5B-ECC21BB0B9F1}"/>
              </a:ext>
            </a:extLst>
          </p:cNvPr>
          <p:cNvSpPr txBox="1">
            <a:spLocks/>
          </p:cNvSpPr>
          <p:nvPr/>
        </p:nvSpPr>
        <p:spPr>
          <a:xfrm>
            <a:off x="184555" y="4346397"/>
            <a:ext cx="3078759"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solidFill>
                  <a:srgbClr val="FF0000"/>
                </a:solidFill>
              </a:rPr>
              <a:t>Project Charter </a:t>
            </a:r>
            <a:endParaRPr lang="cs-CZ" sz="3200" b="1" dirty="0">
              <a:solidFill>
                <a:srgbClr val="FF0000"/>
              </a:solidFill>
            </a:endParaRPr>
          </a:p>
        </p:txBody>
      </p:sp>
      <p:sp>
        <p:nvSpPr>
          <p:cNvPr id="9" name="Zástupný symbol pro obsah 4">
            <a:extLst>
              <a:ext uri="{FF2B5EF4-FFF2-40B4-BE49-F238E27FC236}">
                <a16:creationId xmlns:a16="http://schemas.microsoft.com/office/drawing/2014/main" id="{7ADC02B9-AD0E-3049-5928-EE6A0128CAC4}"/>
              </a:ext>
            </a:extLst>
          </p:cNvPr>
          <p:cNvSpPr txBox="1">
            <a:spLocks/>
          </p:cNvSpPr>
          <p:nvPr/>
        </p:nvSpPr>
        <p:spPr>
          <a:xfrm>
            <a:off x="4304145" y="2371041"/>
            <a:ext cx="7398327" cy="1656699"/>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b="0" i="0" u="none" strike="noStrike" baseline="0" dirty="0">
                <a:solidFill>
                  <a:srgbClr val="000000"/>
                </a:solidFill>
                <a:latin typeface="Calibri" panose="020F0502020204030204" pitchFamily="34" charset="0"/>
              </a:rPr>
              <a:t>This often begins with a </a:t>
            </a:r>
            <a:r>
              <a:rPr lang="en-US" sz="2400" b="1" i="0" u="none" strike="noStrike" baseline="0" dirty="0">
                <a:solidFill>
                  <a:srgbClr val="000000"/>
                </a:solidFill>
                <a:latin typeface="Calibri" panose="020F0502020204030204" pitchFamily="34" charset="0"/>
              </a:rPr>
              <a:t>business case</a:t>
            </a:r>
            <a:r>
              <a:rPr lang="en-US" sz="2400" b="0" i="0" u="none" strike="noStrike" baseline="0" dirty="0">
                <a:solidFill>
                  <a:srgbClr val="000000"/>
                </a:solidFill>
                <a:latin typeface="Calibri" panose="020F0502020204030204" pitchFamily="34" charset="0"/>
              </a:rPr>
              <a:t>, which outlines the objectives, purpose, and deliverables of the proposed project. Stakeholders are identified, and the requirements of the project are documented. In addition to explaining the business value of the project, the charter outlines the objectives, scope, resources, and budget for the project. Any feasibility testing should also take place during this phase.</a:t>
            </a:r>
          </a:p>
          <a:p>
            <a:pPr algn="just"/>
            <a:endParaRPr lang="en-US" sz="2000" dirty="0">
              <a:solidFill>
                <a:srgbClr val="000000"/>
              </a:solidFill>
            </a:endParaRPr>
          </a:p>
          <a:p>
            <a:pPr algn="just"/>
            <a:endParaRPr lang="en-US" sz="2000" dirty="0">
              <a:solidFill>
                <a:srgbClr val="000000"/>
              </a:solidFill>
            </a:endParaRPr>
          </a:p>
        </p:txBody>
      </p:sp>
      <p:sp>
        <p:nvSpPr>
          <p:cNvPr id="12" name="Zástupný symbol pro obsah 4">
            <a:extLst>
              <a:ext uri="{FF2B5EF4-FFF2-40B4-BE49-F238E27FC236}">
                <a16:creationId xmlns:a16="http://schemas.microsoft.com/office/drawing/2014/main" id="{664652C5-EEC4-2E07-F193-4E0D9E815CB7}"/>
              </a:ext>
            </a:extLst>
          </p:cNvPr>
          <p:cNvSpPr txBox="1">
            <a:spLocks/>
          </p:cNvSpPr>
          <p:nvPr/>
        </p:nvSpPr>
        <p:spPr>
          <a:xfrm>
            <a:off x="4304145" y="4346397"/>
            <a:ext cx="7398327" cy="165669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200" b="0" i="0" u="none" strike="noStrike" baseline="0" dirty="0">
                <a:solidFill>
                  <a:srgbClr val="000000"/>
                </a:solidFill>
                <a:latin typeface="Calibri" panose="020F0502020204030204" pitchFamily="34" charset="0"/>
              </a:rPr>
              <a:t>The primary output of this phase is called a </a:t>
            </a:r>
            <a:r>
              <a:rPr lang="en-US" sz="2200" b="1" i="0" u="none" strike="noStrike" baseline="0" dirty="0">
                <a:solidFill>
                  <a:srgbClr val="000000"/>
                </a:solidFill>
                <a:latin typeface="Calibri" panose="020F0502020204030204" pitchFamily="34" charset="0"/>
              </a:rPr>
              <a:t>Project Charter</a:t>
            </a:r>
            <a:r>
              <a:rPr lang="en-US" sz="2200" b="0" i="0" u="none" strike="noStrike" baseline="0" dirty="0">
                <a:solidFill>
                  <a:srgbClr val="000000"/>
                </a:solidFill>
                <a:latin typeface="Calibri" panose="020F0502020204030204" pitchFamily="34" charset="0"/>
              </a:rPr>
              <a:t>, this key output assists with Planning in Stage 3: Design, since it defines and </a:t>
            </a:r>
            <a:r>
              <a:rPr lang="en-US" sz="2200" b="1" i="0" u="none" strike="noStrike" baseline="0" dirty="0">
                <a:solidFill>
                  <a:srgbClr val="000000"/>
                </a:solidFill>
                <a:latin typeface="Calibri" panose="020F0502020204030204" pitchFamily="34" charset="0"/>
              </a:rPr>
              <a:t>justifies</a:t>
            </a:r>
            <a:r>
              <a:rPr lang="en-US" sz="2200" b="0" i="0" u="none" strike="noStrike" baseline="0" dirty="0">
                <a:solidFill>
                  <a:srgbClr val="000000"/>
                </a:solidFill>
                <a:latin typeface="Calibri" panose="020F0502020204030204" pitchFamily="34" charset="0"/>
              </a:rPr>
              <a:t> your project and its </a:t>
            </a:r>
            <a:r>
              <a:rPr lang="en-US" sz="2200" b="1" i="0" u="none" strike="noStrike" baseline="0" dirty="0">
                <a:solidFill>
                  <a:srgbClr val="000000"/>
                </a:solidFill>
                <a:latin typeface="Calibri" panose="020F0502020204030204" pitchFamily="34" charset="0"/>
              </a:rPr>
              <a:t>scope, secures funding</a:t>
            </a:r>
            <a:r>
              <a:rPr lang="en-US" sz="2200" b="0" i="0" u="none" strike="noStrike" baseline="0" dirty="0">
                <a:solidFill>
                  <a:srgbClr val="000000"/>
                </a:solidFill>
                <a:latin typeface="Calibri" panose="020F0502020204030204" pitchFamily="34" charset="0"/>
              </a:rPr>
              <a:t> for the project (if necessary) and </a:t>
            </a:r>
            <a:r>
              <a:rPr lang="en-US" sz="2200" b="1" i="0" u="none" strike="noStrike" baseline="0" dirty="0">
                <a:solidFill>
                  <a:srgbClr val="000000"/>
                </a:solidFill>
                <a:latin typeface="Calibri" panose="020F0502020204030204" pitchFamily="34" charset="0"/>
              </a:rPr>
              <a:t>defines</a:t>
            </a:r>
            <a:r>
              <a:rPr lang="en-US" sz="2200" b="0" i="0" u="none" strike="noStrike" baseline="0" dirty="0">
                <a:solidFill>
                  <a:srgbClr val="000000"/>
                </a:solidFill>
                <a:latin typeface="Calibri" panose="020F0502020204030204" pitchFamily="34" charset="0"/>
              </a:rPr>
              <a:t> the </a:t>
            </a:r>
            <a:r>
              <a:rPr lang="en-US" sz="2200" b="1" i="0" u="none" strike="noStrike" baseline="0" dirty="0">
                <a:solidFill>
                  <a:srgbClr val="000000"/>
                </a:solidFill>
                <a:latin typeface="Calibri" panose="020F0502020204030204" pitchFamily="34" charset="0"/>
              </a:rPr>
              <a:t>roles</a:t>
            </a:r>
            <a:r>
              <a:rPr lang="en-US" sz="2200" b="0" i="0" u="none" strike="noStrike" baseline="0" dirty="0">
                <a:solidFill>
                  <a:srgbClr val="000000"/>
                </a:solidFill>
                <a:latin typeface="Calibri" panose="020F0502020204030204" pitchFamily="34" charset="0"/>
              </a:rPr>
              <a:t> and </a:t>
            </a:r>
            <a:r>
              <a:rPr lang="en-US" sz="2200" b="1" i="0" u="none" strike="noStrike" baseline="0" dirty="0">
                <a:solidFill>
                  <a:srgbClr val="000000"/>
                </a:solidFill>
                <a:latin typeface="Calibri" panose="020F0502020204030204" pitchFamily="34" charset="0"/>
              </a:rPr>
              <a:t>responsibilities</a:t>
            </a:r>
            <a:r>
              <a:rPr lang="en-US" sz="2200" b="0" i="0" u="none" strike="noStrike" baseline="0" dirty="0">
                <a:solidFill>
                  <a:srgbClr val="000000"/>
                </a:solidFill>
                <a:latin typeface="Calibri" panose="020F0502020204030204" pitchFamily="34" charset="0"/>
              </a:rPr>
              <a:t> of project participants </a:t>
            </a:r>
            <a:r>
              <a:rPr lang="en-US" sz="2200" b="1" u="none" strike="noStrike" baseline="0" dirty="0">
                <a:solidFill>
                  <a:srgbClr val="000000"/>
                </a:solidFill>
                <a:latin typeface="Calibri" panose="020F0502020204030204" pitchFamily="34" charset="0"/>
              </a:rPr>
              <a:t>answering the key questions of What? Why? Who? How? When? </a:t>
            </a:r>
          </a:p>
          <a:p>
            <a:pPr algn="just"/>
            <a:endParaRPr lang="en-US" sz="2000" dirty="0">
              <a:solidFill>
                <a:srgbClr val="000000"/>
              </a:solidFill>
            </a:endParaRPr>
          </a:p>
          <a:p>
            <a:pPr algn="just"/>
            <a:endParaRPr lang="en-US" sz="2000" dirty="0">
              <a:solidFill>
                <a:srgbClr val="000000"/>
              </a:solidFill>
            </a:endParaRPr>
          </a:p>
        </p:txBody>
      </p:sp>
    </p:spTree>
    <p:extLst>
      <p:ext uri="{BB962C8B-B14F-4D97-AF65-F5344CB8AC3E}">
        <p14:creationId xmlns:p14="http://schemas.microsoft.com/office/powerpoint/2010/main" val="1386313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968B62B5-9AE1-428F-BDB0-C57A638F8528}"/>
              </a:ext>
            </a:extLst>
          </p:cNvPr>
          <p:cNvSpPr>
            <a:spLocks noGrp="1"/>
          </p:cNvSpPr>
          <p:nvPr>
            <p:ph type="title"/>
          </p:nvPr>
        </p:nvSpPr>
        <p:spPr>
          <a:xfrm>
            <a:off x="184558" y="808185"/>
            <a:ext cx="3078759" cy="1325563"/>
          </a:xfrm>
        </p:spPr>
        <p:txBody>
          <a:bodyPr>
            <a:normAutofit/>
          </a:bodyPr>
          <a:lstStyle/>
          <a:p>
            <a:r>
              <a:rPr lang="en-US" b="1" dirty="0">
                <a:solidFill>
                  <a:srgbClr val="FF0000"/>
                </a:solidFill>
              </a:rPr>
              <a:t>Project Purpose </a:t>
            </a:r>
            <a:endParaRPr lang="cs-CZ" b="1" dirty="0">
              <a:solidFill>
                <a:srgbClr val="FF0000"/>
              </a:solidFill>
            </a:endParaRPr>
          </a:p>
        </p:txBody>
      </p:sp>
      <p:sp>
        <p:nvSpPr>
          <p:cNvPr id="5" name="Zástupný symbol pro obsah 4">
            <a:extLst>
              <a:ext uri="{FF2B5EF4-FFF2-40B4-BE49-F238E27FC236}">
                <a16:creationId xmlns:a16="http://schemas.microsoft.com/office/drawing/2014/main" id="{A1FF0408-D446-43C9-AC83-6EA3C200091F}"/>
              </a:ext>
            </a:extLst>
          </p:cNvPr>
          <p:cNvSpPr>
            <a:spLocks noGrp="1"/>
          </p:cNvSpPr>
          <p:nvPr>
            <p:ph idx="1"/>
          </p:nvPr>
        </p:nvSpPr>
        <p:spPr>
          <a:xfrm>
            <a:off x="4488873" y="808186"/>
            <a:ext cx="7176653" cy="5368778"/>
          </a:xfrm>
        </p:spPr>
        <p:txBody>
          <a:bodyPr>
            <a:normAutofit/>
          </a:bodyPr>
          <a:lstStyle/>
          <a:p>
            <a:pPr marL="0" indent="0" algn="just">
              <a:buNone/>
            </a:pPr>
            <a:r>
              <a:rPr lang="en-US" sz="1800" b="0" i="0" u="none" strike="noStrike" baseline="0" dirty="0">
                <a:solidFill>
                  <a:srgbClr val="000000"/>
                </a:solidFill>
              </a:rPr>
              <a:t>The project purpose explains the </a:t>
            </a:r>
            <a:r>
              <a:rPr lang="en-US" sz="1800" b="1" i="0" u="none" strike="noStrike" baseline="0" dirty="0">
                <a:solidFill>
                  <a:srgbClr val="000000"/>
                </a:solidFill>
              </a:rPr>
              <a:t>reason</a:t>
            </a:r>
            <a:r>
              <a:rPr lang="en-US" sz="1800" b="0" i="0" u="none" strike="noStrike" baseline="0" dirty="0">
                <a:solidFill>
                  <a:srgbClr val="000000"/>
                </a:solidFill>
              </a:rPr>
              <a:t> for the project’s existence. It is the sense of what is done, the ambition or the dream pursued by the project. So, the project purpose answers the important question of </a:t>
            </a:r>
            <a:r>
              <a:rPr lang="en-US" sz="1800" b="1" i="0" u="none" strike="noStrike" baseline="0" dirty="0">
                <a:solidFill>
                  <a:srgbClr val="000000"/>
                </a:solidFill>
              </a:rPr>
              <a:t>why the project exists</a:t>
            </a:r>
            <a:r>
              <a:rPr lang="en-US" sz="1800" b="0" i="0" u="none" strike="noStrike" baseline="0" dirty="0">
                <a:solidFill>
                  <a:srgbClr val="000000"/>
                </a:solidFill>
              </a:rPr>
              <a:t>. </a:t>
            </a:r>
          </a:p>
          <a:p>
            <a:pPr marL="0" indent="0" algn="just">
              <a:buNone/>
            </a:pPr>
            <a:r>
              <a:rPr lang="en-US" sz="1800" b="0" i="0" u="none" strike="noStrike" baseline="0" dirty="0">
                <a:solidFill>
                  <a:srgbClr val="000000"/>
                </a:solidFill>
              </a:rPr>
              <a:t>The focus of the project purpose is to create a </a:t>
            </a:r>
            <a:r>
              <a:rPr lang="en-US" sz="1800" b="1" i="0" u="none" strike="noStrike" baseline="0" dirty="0">
                <a:solidFill>
                  <a:srgbClr val="000000"/>
                </a:solidFill>
              </a:rPr>
              <a:t>clear</a:t>
            </a:r>
            <a:r>
              <a:rPr lang="en-US" sz="1800" b="0" i="0" u="none" strike="noStrike" baseline="0" dirty="0">
                <a:solidFill>
                  <a:srgbClr val="000000"/>
                </a:solidFill>
              </a:rPr>
              <a:t> and </a:t>
            </a:r>
            <a:r>
              <a:rPr lang="en-US" sz="1800" b="1" i="0" u="none" strike="noStrike" baseline="0" dirty="0">
                <a:solidFill>
                  <a:srgbClr val="000000"/>
                </a:solidFill>
              </a:rPr>
              <a:t>correct</a:t>
            </a:r>
            <a:r>
              <a:rPr lang="en-US" sz="1800" b="0" i="0" u="none" strike="noStrike" baseline="0" dirty="0">
                <a:solidFill>
                  <a:srgbClr val="000000"/>
                </a:solidFill>
              </a:rPr>
              <a:t> </a:t>
            </a:r>
            <a:r>
              <a:rPr lang="en-US" sz="1800" b="1" i="0" u="none" strike="noStrike" baseline="0" dirty="0">
                <a:solidFill>
                  <a:srgbClr val="000000"/>
                </a:solidFill>
              </a:rPr>
              <a:t>understanding</a:t>
            </a:r>
            <a:r>
              <a:rPr lang="en-US" sz="1800" b="0" i="0" u="none" strike="noStrike" baseline="0" dirty="0">
                <a:solidFill>
                  <a:srgbClr val="000000"/>
                </a:solidFill>
              </a:rPr>
              <a:t> of the project in the minds of the people, the stakeholders, involved in the planning and development process. The purpose is a statement, a </a:t>
            </a:r>
            <a:r>
              <a:rPr lang="en-US" sz="1800" b="1" i="0" u="none" strike="noStrike" baseline="0" dirty="0">
                <a:solidFill>
                  <a:srgbClr val="000000"/>
                </a:solidFill>
              </a:rPr>
              <a:t>declarative sentence </a:t>
            </a:r>
            <a:r>
              <a:rPr lang="en-US" sz="1800" b="0" i="0" u="none" strike="noStrike" baseline="0" dirty="0">
                <a:solidFill>
                  <a:srgbClr val="000000"/>
                </a:solidFill>
              </a:rPr>
              <a:t>which </a:t>
            </a:r>
            <a:r>
              <a:rPr lang="en-US" sz="1800" b="1" i="0" u="none" strike="noStrike" baseline="0" dirty="0" err="1">
                <a:solidFill>
                  <a:srgbClr val="000000"/>
                </a:solidFill>
              </a:rPr>
              <a:t>summarises</a:t>
            </a:r>
            <a:r>
              <a:rPr lang="en-US" sz="1800" b="0" i="0" u="none" strike="noStrike" baseline="0" dirty="0">
                <a:solidFill>
                  <a:srgbClr val="000000"/>
                </a:solidFill>
              </a:rPr>
              <a:t> the </a:t>
            </a:r>
            <a:r>
              <a:rPr lang="en-US" sz="1800" b="1" i="0" u="none" strike="noStrike" baseline="0" dirty="0">
                <a:solidFill>
                  <a:srgbClr val="000000"/>
                </a:solidFill>
              </a:rPr>
              <a:t>specific goals </a:t>
            </a:r>
            <a:r>
              <a:rPr lang="en-US" sz="1800" b="0" i="0" u="none" strike="noStrike" baseline="0" dirty="0">
                <a:solidFill>
                  <a:srgbClr val="000000"/>
                </a:solidFill>
              </a:rPr>
              <a:t>of the project. </a:t>
            </a:r>
          </a:p>
          <a:p>
            <a:pPr marL="0" indent="0" algn="just">
              <a:buNone/>
            </a:pPr>
            <a:r>
              <a:rPr lang="en-US" sz="1800" b="0" i="0" u="none" strike="noStrike" baseline="0" dirty="0">
                <a:solidFill>
                  <a:srgbClr val="000000"/>
                </a:solidFill>
              </a:rPr>
              <a:t>To be </a:t>
            </a:r>
            <a:r>
              <a:rPr lang="en-US" sz="1800" b="1" i="0" u="none" strike="noStrike" baseline="0" dirty="0">
                <a:solidFill>
                  <a:srgbClr val="000000"/>
                </a:solidFill>
              </a:rPr>
              <a:t>effective</a:t>
            </a:r>
            <a:r>
              <a:rPr lang="en-US" sz="1800" b="0" i="0" u="none" strike="noStrike" baseline="0" dirty="0">
                <a:solidFill>
                  <a:srgbClr val="000000"/>
                </a:solidFill>
              </a:rPr>
              <a:t>, this </a:t>
            </a:r>
            <a:r>
              <a:rPr lang="en-US" sz="1800" b="1" i="0" u="none" strike="noStrike" baseline="0" dirty="0">
                <a:solidFill>
                  <a:srgbClr val="000000"/>
                </a:solidFill>
              </a:rPr>
              <a:t>statement</a:t>
            </a:r>
            <a:r>
              <a:rPr lang="en-US" sz="1800" b="0" i="0" u="none" strike="noStrike" baseline="0" dirty="0">
                <a:solidFill>
                  <a:srgbClr val="000000"/>
                </a:solidFill>
              </a:rPr>
              <a:t> of purpose should be: </a:t>
            </a:r>
          </a:p>
          <a:p>
            <a:pPr algn="just"/>
            <a:r>
              <a:rPr lang="en-US" sz="1800" b="1" i="0" u="none" strike="noStrike" baseline="0" dirty="0">
                <a:solidFill>
                  <a:srgbClr val="000000"/>
                </a:solidFill>
              </a:rPr>
              <a:t>Concise and Singular</a:t>
            </a:r>
            <a:endParaRPr lang="en-US" sz="1800" b="0" i="0" u="none" strike="noStrike" baseline="0" dirty="0">
              <a:solidFill>
                <a:srgbClr val="000000"/>
              </a:solidFill>
            </a:endParaRPr>
          </a:p>
          <a:p>
            <a:pPr algn="just"/>
            <a:r>
              <a:rPr lang="en-US" sz="1800" b="1" i="0" u="none" strike="noStrike" baseline="0" dirty="0">
                <a:solidFill>
                  <a:srgbClr val="000000"/>
                </a:solidFill>
              </a:rPr>
              <a:t>Specific and precise</a:t>
            </a:r>
            <a:endParaRPr lang="en-US" sz="1800" b="0" i="0" u="none" strike="noStrike" baseline="0" dirty="0">
              <a:solidFill>
                <a:srgbClr val="000000"/>
              </a:solidFill>
            </a:endParaRPr>
          </a:p>
          <a:p>
            <a:pPr algn="just"/>
            <a:r>
              <a:rPr lang="en-US" sz="1800" b="1" i="0" u="none" strike="noStrike" baseline="0" dirty="0">
                <a:solidFill>
                  <a:srgbClr val="000000"/>
                </a:solidFill>
              </a:rPr>
              <a:t>Goal-oriented </a:t>
            </a:r>
            <a:endParaRPr lang="en-US" sz="1800" dirty="0">
              <a:solidFill>
                <a:srgbClr val="000000"/>
              </a:solidFill>
            </a:endParaRPr>
          </a:p>
          <a:p>
            <a:pPr algn="just"/>
            <a:r>
              <a:rPr lang="en-US" sz="1800" b="1" i="0" u="none" strike="noStrike" baseline="0" dirty="0">
                <a:solidFill>
                  <a:srgbClr val="000000"/>
                </a:solidFill>
              </a:rPr>
              <a:t>Clear </a:t>
            </a:r>
          </a:p>
          <a:p>
            <a:pPr algn="just"/>
            <a:r>
              <a:rPr lang="en-US" sz="1800" b="1" i="0" u="none" strike="noStrike" baseline="0" dirty="0">
                <a:solidFill>
                  <a:srgbClr val="000000"/>
                </a:solidFill>
              </a:rPr>
              <a:t>Complete </a:t>
            </a:r>
          </a:p>
          <a:p>
            <a:pPr algn="just"/>
            <a:r>
              <a:rPr lang="en-US" sz="1800" b="1" i="0" u="none" strike="noStrike" baseline="0" dirty="0">
                <a:solidFill>
                  <a:srgbClr val="000000"/>
                </a:solidFill>
              </a:rPr>
              <a:t>Credible</a:t>
            </a:r>
            <a:endParaRPr lang="en-US" sz="1800" b="0" i="0" u="none" strike="noStrike" baseline="0" dirty="0">
              <a:solidFill>
                <a:srgbClr val="000000"/>
              </a:solidFill>
            </a:endParaRPr>
          </a:p>
        </p:txBody>
      </p:sp>
    </p:spTree>
    <p:extLst>
      <p:ext uri="{BB962C8B-B14F-4D97-AF65-F5344CB8AC3E}">
        <p14:creationId xmlns:p14="http://schemas.microsoft.com/office/powerpoint/2010/main" val="519749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6B19DAF-8813-449D-9A5B-37DF967F4F5B}"/>
              </a:ext>
            </a:extLst>
          </p:cNvPr>
          <p:cNvSpPr>
            <a:spLocks noGrp="1"/>
          </p:cNvSpPr>
          <p:nvPr>
            <p:ph idx="1"/>
          </p:nvPr>
        </p:nvSpPr>
        <p:spPr>
          <a:xfrm>
            <a:off x="3362036" y="1330036"/>
            <a:ext cx="7991763" cy="3842328"/>
          </a:xfrm>
        </p:spPr>
        <p:txBody>
          <a:bodyPr>
            <a:normAutofit/>
          </a:bodyPr>
          <a:lstStyle/>
          <a:p>
            <a:pPr algn="just"/>
            <a:r>
              <a:rPr lang="en-US" sz="1800" b="1" i="0" u="none" strike="noStrike" baseline="0" dirty="0">
                <a:solidFill>
                  <a:srgbClr val="000000"/>
                </a:solidFill>
                <a:latin typeface="Calibri" panose="020F0502020204030204" pitchFamily="34" charset="0"/>
              </a:rPr>
              <a:t>A project goal </a:t>
            </a:r>
            <a:r>
              <a:rPr lang="en-US" sz="1800" b="0" i="0" u="none" strike="noStrike" baseline="0" dirty="0">
                <a:solidFill>
                  <a:srgbClr val="000000"/>
                </a:solidFill>
                <a:latin typeface="Calibri" panose="020F0502020204030204" pitchFamily="34" charset="0"/>
              </a:rPr>
              <a:t>is a tangible statement of what a project should </a:t>
            </a:r>
            <a:r>
              <a:rPr lang="en-US" sz="1800" b="1" i="0" u="none" strike="noStrike" baseline="0" dirty="0">
                <a:solidFill>
                  <a:srgbClr val="000000"/>
                </a:solidFill>
                <a:latin typeface="Calibri" panose="020F0502020204030204" pitchFamily="34" charset="0"/>
              </a:rPr>
              <a:t>achieve</a:t>
            </a:r>
            <a:r>
              <a:rPr lang="en-US" sz="1800" b="0" i="0" u="none" strike="noStrike" baseline="0" dirty="0">
                <a:solidFill>
                  <a:srgbClr val="000000"/>
                </a:solidFill>
                <a:latin typeface="Calibri" panose="020F0502020204030204" pitchFamily="34" charset="0"/>
              </a:rPr>
              <a:t>. It shows a </a:t>
            </a:r>
            <a:r>
              <a:rPr lang="en-US" sz="1800" b="1" i="0" u="none" strike="noStrike" baseline="0" dirty="0">
                <a:solidFill>
                  <a:srgbClr val="000000"/>
                </a:solidFill>
                <a:latin typeface="Calibri" panose="020F0502020204030204" pitchFamily="34" charset="0"/>
              </a:rPr>
              <a:t>clear direction </a:t>
            </a:r>
            <a:r>
              <a:rPr lang="en-US" sz="1800" b="0" i="0" u="none" strike="noStrike" baseline="0" dirty="0">
                <a:solidFill>
                  <a:srgbClr val="000000"/>
                </a:solidFill>
                <a:latin typeface="Calibri" panose="020F0502020204030204" pitchFamily="34" charset="0"/>
              </a:rPr>
              <a:t>and </a:t>
            </a:r>
            <a:r>
              <a:rPr lang="en-US" sz="1800" b="1" i="0" u="none" strike="noStrike" baseline="0" dirty="0">
                <a:solidFill>
                  <a:srgbClr val="000000"/>
                </a:solidFill>
                <a:latin typeface="Calibri" panose="020F0502020204030204" pitchFamily="34" charset="0"/>
              </a:rPr>
              <a:t>gives motivation</a:t>
            </a:r>
            <a:r>
              <a:rPr lang="en-US" sz="1800" b="0" i="0" u="none" strike="noStrike" baseline="0" dirty="0">
                <a:solidFill>
                  <a:srgbClr val="000000"/>
                </a:solidFill>
                <a:latin typeface="Calibri" panose="020F0502020204030204" pitchFamily="34" charset="0"/>
              </a:rPr>
              <a:t>. </a:t>
            </a:r>
          </a:p>
          <a:p>
            <a:pPr algn="just"/>
            <a:r>
              <a:rPr lang="en-US" sz="1800" b="0" i="0" u="none" strike="noStrike" baseline="0" dirty="0">
                <a:solidFill>
                  <a:srgbClr val="000000"/>
                </a:solidFill>
                <a:latin typeface="Calibri" panose="020F0502020204030204" pitchFamily="34" charset="0"/>
              </a:rPr>
              <a:t>The </a:t>
            </a:r>
            <a:r>
              <a:rPr lang="en-US" sz="1800" b="1" i="0" u="none" strike="noStrike" baseline="0" dirty="0">
                <a:solidFill>
                  <a:srgbClr val="000000"/>
                </a:solidFill>
                <a:latin typeface="Calibri" panose="020F0502020204030204" pitchFamily="34" charset="0"/>
              </a:rPr>
              <a:t>tangible deliverables </a:t>
            </a:r>
            <a:r>
              <a:rPr lang="en-US" sz="1800" b="0" i="0" u="none" strike="noStrike" baseline="0" dirty="0">
                <a:solidFill>
                  <a:srgbClr val="000000"/>
                </a:solidFill>
                <a:latin typeface="Calibri" panose="020F0502020204030204" pitchFamily="34" charset="0"/>
              </a:rPr>
              <a:t>that support this goal are the </a:t>
            </a:r>
            <a:r>
              <a:rPr lang="en-US" sz="1800" b="1" i="0" u="none" strike="noStrike" baseline="0" dirty="0">
                <a:solidFill>
                  <a:srgbClr val="000000"/>
                </a:solidFill>
                <a:latin typeface="Calibri" panose="020F0502020204030204" pitchFamily="34" charset="0"/>
              </a:rPr>
              <a:t>objectives</a:t>
            </a:r>
            <a:r>
              <a:rPr lang="en-US" sz="1800" b="0" i="0" u="none" strike="noStrike" baseline="0" dirty="0">
                <a:solidFill>
                  <a:srgbClr val="000000"/>
                </a:solidFill>
                <a:latin typeface="Calibri" panose="020F0502020204030204" pitchFamily="34" charset="0"/>
              </a:rPr>
              <a:t> of the project. </a:t>
            </a:r>
          </a:p>
          <a:p>
            <a:pPr algn="just"/>
            <a:r>
              <a:rPr lang="en-US" sz="1800" b="0" i="0" u="none" strike="noStrike" baseline="0" dirty="0">
                <a:solidFill>
                  <a:srgbClr val="000000"/>
                </a:solidFill>
                <a:latin typeface="Calibri" panose="020F0502020204030204" pitchFamily="34" charset="0"/>
              </a:rPr>
              <a:t>Basically, Project </a:t>
            </a:r>
            <a:r>
              <a:rPr lang="en-US" sz="1800" b="1" i="1" u="none" strike="noStrike" baseline="0" dirty="0">
                <a:solidFill>
                  <a:srgbClr val="000000"/>
                </a:solidFill>
                <a:latin typeface="Calibri" panose="020F0502020204030204" pitchFamily="34" charset="0"/>
              </a:rPr>
              <a:t>Objectives </a:t>
            </a:r>
            <a:r>
              <a:rPr lang="en-US" sz="1800" b="0" i="1" u="none" strike="noStrike" baseline="0" dirty="0">
                <a:solidFill>
                  <a:srgbClr val="000000"/>
                </a:solidFill>
                <a:latin typeface="Calibri" panose="020F0502020204030204" pitchFamily="34" charset="0"/>
              </a:rPr>
              <a:t>define how the project result is going to look like. </a:t>
            </a:r>
            <a:r>
              <a:rPr lang="en-US" sz="1800" b="1" i="1" u="none" strike="noStrike" baseline="0" dirty="0">
                <a:solidFill>
                  <a:srgbClr val="000000"/>
                </a:solidFill>
                <a:latin typeface="Calibri" panose="020F0502020204030204" pitchFamily="34" charset="0"/>
              </a:rPr>
              <a:t>Goals </a:t>
            </a:r>
            <a:r>
              <a:rPr lang="en-US" sz="1800" b="0" i="1" u="none" strike="noStrike" baseline="0" dirty="0">
                <a:solidFill>
                  <a:srgbClr val="000000"/>
                </a:solidFill>
                <a:latin typeface="Calibri" panose="020F0502020204030204" pitchFamily="34" charset="0"/>
              </a:rPr>
              <a:t>are usually a broader or general statement about what the project is to attain</a:t>
            </a:r>
            <a:r>
              <a:rPr lang="en-US" sz="1800" b="0" i="0" u="none" strike="noStrike" baseline="0" dirty="0">
                <a:solidFill>
                  <a:srgbClr val="000000"/>
                </a:solidFill>
                <a:latin typeface="Calibri" panose="020F0502020204030204" pitchFamily="34" charset="0"/>
              </a:rPr>
              <a:t>. </a:t>
            </a:r>
          </a:p>
          <a:p>
            <a:pPr algn="just"/>
            <a:r>
              <a:rPr lang="en-US" sz="1800" b="0" i="0" u="none" strike="noStrike" baseline="0" dirty="0">
                <a:solidFill>
                  <a:srgbClr val="000000"/>
                </a:solidFill>
                <a:latin typeface="Calibri" panose="020F0502020204030204" pitchFamily="34" charset="0"/>
              </a:rPr>
              <a:t>The </a:t>
            </a:r>
            <a:r>
              <a:rPr lang="en-US" sz="1800" b="1" u="none" strike="noStrike" baseline="0" dirty="0">
                <a:solidFill>
                  <a:srgbClr val="000000"/>
                </a:solidFill>
                <a:latin typeface="Calibri" panose="020F0502020204030204" pitchFamily="34" charset="0"/>
              </a:rPr>
              <a:t>objectives</a:t>
            </a:r>
            <a:r>
              <a:rPr lang="en-US" sz="1800" b="0" i="0" u="none" strike="noStrike" baseline="0" dirty="0">
                <a:solidFill>
                  <a:srgbClr val="000000"/>
                </a:solidFill>
                <a:latin typeface="Calibri" panose="020F0502020204030204" pitchFamily="34" charset="0"/>
              </a:rPr>
              <a:t> (higher goals) should be </a:t>
            </a:r>
            <a:r>
              <a:rPr lang="en-US" sz="1800" b="1" i="0" u="none" strike="noStrike" baseline="0" dirty="0">
                <a:solidFill>
                  <a:srgbClr val="000000"/>
                </a:solidFill>
                <a:latin typeface="Calibri" panose="020F0502020204030204" pitchFamily="34" charset="0"/>
              </a:rPr>
              <a:t>specific</a:t>
            </a:r>
            <a:r>
              <a:rPr lang="en-US" sz="1800" b="0" i="0" u="none" strike="noStrike" baseline="0" dirty="0">
                <a:solidFill>
                  <a:srgbClr val="000000"/>
                </a:solidFill>
                <a:latin typeface="Calibri" panose="020F0502020204030204" pitchFamily="34" charset="0"/>
              </a:rPr>
              <a:t> and </a:t>
            </a:r>
            <a:r>
              <a:rPr lang="en-US" sz="1800" b="1" i="0" u="none" strike="noStrike" baseline="0" dirty="0">
                <a:solidFill>
                  <a:srgbClr val="000000"/>
                </a:solidFill>
                <a:latin typeface="Calibri" panose="020F0502020204030204" pitchFamily="34" charset="0"/>
              </a:rPr>
              <a:t>measurable</a:t>
            </a:r>
            <a:r>
              <a:rPr lang="en-US" sz="1800" b="0" i="0" u="none" strike="noStrike" baseline="0" dirty="0">
                <a:solidFill>
                  <a:srgbClr val="000000"/>
                </a:solidFill>
                <a:latin typeface="Calibri" panose="020F0502020204030204" pitchFamily="34" charset="0"/>
              </a:rPr>
              <a:t>. SMART goal setting can be </a:t>
            </a:r>
            <a:r>
              <a:rPr lang="en-US" sz="1800" dirty="0">
                <a:solidFill>
                  <a:srgbClr val="000000"/>
                </a:solidFill>
                <a:latin typeface="Calibri" panose="020F0502020204030204" pitchFamily="34" charset="0"/>
              </a:rPr>
              <a:t>used as well as Logical Framework Approach technique. </a:t>
            </a:r>
          </a:p>
          <a:p>
            <a:pPr algn="just"/>
            <a:r>
              <a:rPr lang="en-US" sz="1800" dirty="0">
                <a:solidFill>
                  <a:srgbClr val="000000"/>
                </a:solidFill>
                <a:latin typeface="Calibri" panose="020F0502020204030204" pitchFamily="34" charset="0"/>
              </a:rPr>
              <a:t>KPIs </a:t>
            </a:r>
            <a:r>
              <a:rPr lang="en-US" sz="1800" b="0" i="0" u="none" strike="noStrike" baseline="0" dirty="0">
                <a:solidFill>
                  <a:srgbClr val="000000"/>
                </a:solidFill>
                <a:latin typeface="Calibri" panose="020F0502020204030204" pitchFamily="34" charset="0"/>
              </a:rPr>
              <a:t>can also be defined as project objectives. </a:t>
            </a:r>
          </a:p>
        </p:txBody>
      </p:sp>
      <p:sp>
        <p:nvSpPr>
          <p:cNvPr id="4" name="Nadpis 3">
            <a:extLst>
              <a:ext uri="{FF2B5EF4-FFF2-40B4-BE49-F238E27FC236}">
                <a16:creationId xmlns:a16="http://schemas.microsoft.com/office/drawing/2014/main" id="{A65A1D5A-0AD4-4849-BA98-3F122F3D17F0}"/>
              </a:ext>
            </a:extLst>
          </p:cNvPr>
          <p:cNvSpPr txBox="1">
            <a:spLocks/>
          </p:cNvSpPr>
          <p:nvPr/>
        </p:nvSpPr>
        <p:spPr>
          <a:xfrm>
            <a:off x="109057" y="2127773"/>
            <a:ext cx="2491530" cy="1325563"/>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124591"/>
                </a:solidFill>
                <a:effectLst/>
                <a:uLnTx/>
                <a:uFillTx/>
                <a:latin typeface="Calibri Light" panose="020F0302020204030204"/>
                <a:ea typeface="+mj-ea"/>
                <a:cs typeface="+mj-cs"/>
              </a:rPr>
              <a:t>Project Goals and Questions </a:t>
            </a:r>
            <a:endParaRPr kumimoji="0" lang="cs-CZ" sz="3600" b="1" i="0" u="none" strike="noStrike" kern="1200" cap="none" spc="0" normalizeH="0" baseline="0" noProof="0" dirty="0">
              <a:ln>
                <a:noFill/>
              </a:ln>
              <a:solidFill>
                <a:srgbClr val="124591"/>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3419459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6B19DAF-8813-449D-9A5B-37DF967F4F5B}"/>
              </a:ext>
            </a:extLst>
          </p:cNvPr>
          <p:cNvSpPr>
            <a:spLocks noGrp="1"/>
          </p:cNvSpPr>
          <p:nvPr>
            <p:ph idx="1"/>
          </p:nvPr>
        </p:nvSpPr>
        <p:spPr>
          <a:xfrm>
            <a:off x="3289924" y="3429000"/>
            <a:ext cx="8543636" cy="1722383"/>
          </a:xfrm>
        </p:spPr>
        <p:txBody>
          <a:bodyPr>
            <a:normAutofit fontScale="47500" lnSpcReduction="20000"/>
          </a:bodyPr>
          <a:lstStyle/>
          <a:p>
            <a:pPr marL="0" indent="0" algn="just">
              <a:lnSpc>
                <a:spcPct val="120000"/>
              </a:lnSpc>
              <a:buNone/>
            </a:pPr>
            <a:r>
              <a:rPr lang="en-US" sz="3300" b="0" i="1" u="none" strike="noStrike" baseline="0" dirty="0">
                <a:solidFill>
                  <a:srgbClr val="000000"/>
                </a:solidFill>
              </a:rPr>
              <a:t>Project Deliverables are defined by the </a:t>
            </a:r>
            <a:r>
              <a:rPr lang="en-US" sz="3300" b="1" i="1" u="none" strike="noStrike" baseline="0" dirty="0">
                <a:solidFill>
                  <a:srgbClr val="000000"/>
                </a:solidFill>
              </a:rPr>
              <a:t>tangible result or outcome </a:t>
            </a:r>
            <a:r>
              <a:rPr lang="en-US" sz="3300" b="0" i="1" u="none" strike="noStrike" baseline="0" dirty="0">
                <a:solidFill>
                  <a:srgbClr val="000000"/>
                </a:solidFill>
              </a:rPr>
              <a:t>of a given project, whether intellectual/logical or physical</a:t>
            </a:r>
            <a:r>
              <a:rPr lang="en-US" sz="3300" b="0" i="0" u="none" strike="noStrike" baseline="0" dirty="0">
                <a:solidFill>
                  <a:srgbClr val="000000"/>
                </a:solidFill>
              </a:rPr>
              <a:t>. </a:t>
            </a:r>
          </a:p>
          <a:p>
            <a:pPr marL="0" indent="0" algn="just">
              <a:lnSpc>
                <a:spcPct val="120000"/>
              </a:lnSpc>
              <a:buNone/>
            </a:pPr>
            <a:r>
              <a:rPr lang="en-US" sz="3300" b="0" i="0" u="none" strike="noStrike" baseline="0" dirty="0">
                <a:solidFill>
                  <a:srgbClr val="000000"/>
                </a:solidFill>
              </a:rPr>
              <a:t>Deliverables can vary according to the project’s specifications and the stakeholders’ requirements. </a:t>
            </a:r>
            <a:r>
              <a:rPr lang="en-US" sz="3300" b="0" i="1" u="none" strike="noStrike" baseline="0" dirty="0">
                <a:solidFill>
                  <a:srgbClr val="000000"/>
                </a:solidFill>
              </a:rPr>
              <a:t>A project deliverable is any specific output created as a result of work performed during the lifecycle of a project. Deliverables are the final outputs that are transferred to a third party outside of the project.</a:t>
            </a:r>
            <a:endParaRPr lang="el-GR" sz="3300" b="0" i="1" u="none" strike="noStrike" baseline="0" dirty="0">
              <a:solidFill>
                <a:srgbClr val="000000"/>
              </a:solidFill>
            </a:endParaRPr>
          </a:p>
          <a:p>
            <a:endParaRPr lang="cs-CZ" dirty="0"/>
          </a:p>
        </p:txBody>
      </p:sp>
      <p:sp>
        <p:nvSpPr>
          <p:cNvPr id="4" name="Nadpis 3">
            <a:extLst>
              <a:ext uri="{FF2B5EF4-FFF2-40B4-BE49-F238E27FC236}">
                <a16:creationId xmlns:a16="http://schemas.microsoft.com/office/drawing/2014/main" id="{A65A1D5A-0AD4-4849-BA98-3F122F3D17F0}"/>
              </a:ext>
            </a:extLst>
          </p:cNvPr>
          <p:cNvSpPr txBox="1">
            <a:spLocks/>
          </p:cNvSpPr>
          <p:nvPr/>
        </p:nvSpPr>
        <p:spPr>
          <a:xfrm>
            <a:off x="201421" y="3432409"/>
            <a:ext cx="2491530" cy="1325563"/>
          </a:xfrm>
          <a:prstGeom prst="rect">
            <a:avLst/>
          </a:prstGeom>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124591"/>
                </a:solidFill>
                <a:effectLst/>
                <a:uLnTx/>
                <a:uFillTx/>
                <a:latin typeface="Calibri Light" panose="020F0302020204030204"/>
                <a:ea typeface="+mj-ea"/>
                <a:cs typeface="+mj-cs"/>
              </a:rPr>
              <a:t>Project Deliverables (Outputs &amp; Outcomes)</a:t>
            </a:r>
            <a:endParaRPr kumimoji="0" lang="cs-CZ" sz="4400" b="1" i="0" u="none" strike="noStrike" kern="1200" cap="none" spc="0" normalizeH="0" baseline="0" noProof="0" dirty="0">
              <a:ln>
                <a:noFill/>
              </a:ln>
              <a:solidFill>
                <a:srgbClr val="124591"/>
              </a:solidFill>
              <a:effectLst/>
              <a:uLnTx/>
              <a:uFillTx/>
              <a:latin typeface="Calibri Light" panose="020F0302020204030204"/>
              <a:ea typeface="+mj-ea"/>
              <a:cs typeface="+mj-cs"/>
            </a:endParaRPr>
          </a:p>
        </p:txBody>
      </p:sp>
      <p:sp>
        <p:nvSpPr>
          <p:cNvPr id="5" name="Nadpis 3">
            <a:extLst>
              <a:ext uri="{FF2B5EF4-FFF2-40B4-BE49-F238E27FC236}">
                <a16:creationId xmlns:a16="http://schemas.microsoft.com/office/drawing/2014/main" id="{5C890230-B0D3-B380-C7DC-6248B63030EF}"/>
              </a:ext>
            </a:extLst>
          </p:cNvPr>
          <p:cNvSpPr txBox="1">
            <a:spLocks/>
          </p:cNvSpPr>
          <p:nvPr/>
        </p:nvSpPr>
        <p:spPr>
          <a:xfrm>
            <a:off x="201421" y="1097918"/>
            <a:ext cx="249153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70000"/>
              </a:lnSpc>
              <a:defRPr/>
            </a:pPr>
            <a:r>
              <a:rPr lang="en-US" sz="2800" b="1" dirty="0">
                <a:solidFill>
                  <a:srgbClr val="124591"/>
                </a:solidFill>
                <a:latin typeface="Calibri Light" panose="020F0302020204030204"/>
              </a:rPr>
              <a:t>Project Scope </a:t>
            </a:r>
            <a:endParaRPr lang="cs-CZ" sz="2800" b="1" dirty="0">
              <a:solidFill>
                <a:srgbClr val="124591"/>
              </a:solidFill>
              <a:latin typeface="Calibri Light" panose="020F0302020204030204"/>
            </a:endParaRPr>
          </a:p>
        </p:txBody>
      </p:sp>
      <p:sp>
        <p:nvSpPr>
          <p:cNvPr id="8" name="TextBox 7">
            <a:extLst>
              <a:ext uri="{FF2B5EF4-FFF2-40B4-BE49-F238E27FC236}">
                <a16:creationId xmlns:a16="http://schemas.microsoft.com/office/drawing/2014/main" id="{81E8E152-A146-17B5-55F8-8F8739C6B10B}"/>
              </a:ext>
            </a:extLst>
          </p:cNvPr>
          <p:cNvSpPr txBox="1"/>
          <p:nvPr/>
        </p:nvSpPr>
        <p:spPr>
          <a:xfrm>
            <a:off x="3289924" y="873404"/>
            <a:ext cx="8700655" cy="2308324"/>
          </a:xfrm>
          <a:prstGeom prst="rect">
            <a:avLst/>
          </a:prstGeom>
          <a:noFill/>
        </p:spPr>
        <p:txBody>
          <a:bodyPr wrap="square">
            <a:spAutoFit/>
          </a:bodyPr>
          <a:lstStyle/>
          <a:p>
            <a:pPr algn="just"/>
            <a:r>
              <a:rPr lang="en-US" sz="1800" b="0" i="0" u="none" strike="noStrike" baseline="0" dirty="0">
                <a:solidFill>
                  <a:srgbClr val="000000"/>
                </a:solidFill>
              </a:rPr>
              <a:t>For a project plan to be accurate, the first thing that needs to be performed is defining the project scope. It is the </a:t>
            </a:r>
            <a:r>
              <a:rPr lang="en-US" sz="1800" b="1" i="0" u="none" strike="noStrike" baseline="0" dirty="0">
                <a:solidFill>
                  <a:srgbClr val="000000"/>
                </a:solidFill>
              </a:rPr>
              <a:t>totality of the purpose, vision, and work effort </a:t>
            </a:r>
            <a:r>
              <a:rPr lang="en-US" sz="1800" b="0" i="0" u="none" strike="noStrike" baseline="0" dirty="0">
                <a:solidFill>
                  <a:srgbClr val="000000"/>
                </a:solidFill>
              </a:rPr>
              <a:t>for a given project and is defined as the body of work, the overall tasks, activities and decisions, that must be completed in order to ensure that project goals and deliverables are met. </a:t>
            </a:r>
          </a:p>
          <a:p>
            <a:pPr algn="just"/>
            <a:r>
              <a:rPr lang="en-US" sz="1800" b="0" i="1" u="none" strike="noStrike" baseline="0" dirty="0">
                <a:solidFill>
                  <a:srgbClr val="000000"/>
                </a:solidFill>
              </a:rPr>
              <a:t>A project scope statement is a </a:t>
            </a:r>
            <a:r>
              <a:rPr lang="en-US" sz="1800" b="1" i="1" u="none" strike="noStrike" baseline="0" dirty="0">
                <a:solidFill>
                  <a:srgbClr val="000000"/>
                </a:solidFill>
              </a:rPr>
              <a:t>written document </a:t>
            </a:r>
            <a:r>
              <a:rPr lang="en-US" sz="1800" b="0" i="1" u="none" strike="noStrike" baseline="0" dirty="0">
                <a:solidFill>
                  <a:srgbClr val="000000"/>
                </a:solidFill>
              </a:rPr>
              <a:t>that </a:t>
            </a:r>
            <a:r>
              <a:rPr lang="en-US" sz="1800" b="1" i="1" u="none" strike="noStrike" baseline="0" dirty="0">
                <a:solidFill>
                  <a:srgbClr val="000000"/>
                </a:solidFill>
              </a:rPr>
              <a:t>includes all the required information for producing project deliverables</a:t>
            </a:r>
            <a:r>
              <a:rPr lang="en-US" sz="1800" b="0" i="1" u="none" strike="noStrike" baseline="0" dirty="0">
                <a:solidFill>
                  <a:srgbClr val="000000"/>
                </a:solidFill>
              </a:rPr>
              <a:t>.</a:t>
            </a:r>
            <a:r>
              <a:rPr lang="en-US" sz="1800" b="0" i="0" u="none" strike="noStrike" baseline="0" dirty="0">
                <a:solidFill>
                  <a:srgbClr val="000000"/>
                </a:solidFill>
              </a:rPr>
              <a:t> Objectives and tasks not listed in the project scope statement should be considered out of scope. Project managers can also list specific work that will not be part of the project. </a:t>
            </a:r>
            <a:r>
              <a:rPr lang="en-US" sz="1800" b="0" i="1" u="none" strike="noStrike" baseline="0" dirty="0">
                <a:solidFill>
                  <a:srgbClr val="000000"/>
                </a:solidFill>
              </a:rPr>
              <a:t> </a:t>
            </a:r>
            <a:endParaRPr lang="en-US" sz="1400" b="0"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619080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968B62B5-9AE1-428F-BDB0-C57A638F8528}"/>
              </a:ext>
            </a:extLst>
          </p:cNvPr>
          <p:cNvSpPr>
            <a:spLocks noGrp="1"/>
          </p:cNvSpPr>
          <p:nvPr>
            <p:ph type="title"/>
          </p:nvPr>
        </p:nvSpPr>
        <p:spPr>
          <a:xfrm>
            <a:off x="184558" y="1122943"/>
            <a:ext cx="3078759" cy="1325563"/>
          </a:xfrm>
        </p:spPr>
        <p:txBody>
          <a:bodyPr>
            <a:normAutofit/>
          </a:bodyPr>
          <a:lstStyle/>
          <a:p>
            <a:r>
              <a:rPr lang="en-US" sz="3600" b="1" dirty="0">
                <a:solidFill>
                  <a:srgbClr val="FF0000"/>
                </a:solidFill>
              </a:rPr>
              <a:t>Initial Project Budget </a:t>
            </a:r>
            <a:endParaRPr lang="cs-CZ" sz="3600" b="1" dirty="0">
              <a:solidFill>
                <a:srgbClr val="FF0000"/>
              </a:solidFill>
            </a:endParaRPr>
          </a:p>
        </p:txBody>
      </p:sp>
      <p:sp>
        <p:nvSpPr>
          <p:cNvPr id="5" name="Zástupný symbol pro obsah 4">
            <a:extLst>
              <a:ext uri="{FF2B5EF4-FFF2-40B4-BE49-F238E27FC236}">
                <a16:creationId xmlns:a16="http://schemas.microsoft.com/office/drawing/2014/main" id="{A1FF0408-D446-43C9-AC83-6EA3C200091F}"/>
              </a:ext>
            </a:extLst>
          </p:cNvPr>
          <p:cNvSpPr>
            <a:spLocks noGrp="1"/>
          </p:cNvSpPr>
          <p:nvPr>
            <p:ph idx="1"/>
          </p:nvPr>
        </p:nvSpPr>
        <p:spPr>
          <a:xfrm>
            <a:off x="4366134" y="1122943"/>
            <a:ext cx="7641308" cy="4612114"/>
          </a:xfrm>
        </p:spPr>
        <p:txBody>
          <a:bodyPr>
            <a:normAutofit/>
          </a:bodyPr>
          <a:lstStyle/>
          <a:p>
            <a:pPr algn="just"/>
            <a:r>
              <a:rPr lang="en-US" sz="1800" b="1" i="0" u="none" strike="noStrike" baseline="0" dirty="0">
                <a:solidFill>
                  <a:srgbClr val="000000"/>
                </a:solidFill>
              </a:rPr>
              <a:t>The Project Budget </a:t>
            </a:r>
            <a:r>
              <a:rPr lang="en-US" sz="1800" b="0" i="0" u="none" strike="noStrike" baseline="0" dirty="0">
                <a:solidFill>
                  <a:srgbClr val="000000"/>
                </a:solidFill>
              </a:rPr>
              <a:t>is a tool used by project managers to </a:t>
            </a:r>
            <a:r>
              <a:rPr lang="en-US" sz="1800" b="1" i="0" u="none" strike="noStrike" baseline="0" dirty="0">
                <a:solidFill>
                  <a:srgbClr val="000000"/>
                </a:solidFill>
              </a:rPr>
              <a:t>estimate the total cost </a:t>
            </a:r>
            <a:r>
              <a:rPr lang="en-US" sz="1800" b="0" i="0" u="none" strike="noStrike" baseline="0" dirty="0">
                <a:solidFill>
                  <a:srgbClr val="000000"/>
                </a:solidFill>
              </a:rPr>
              <a:t>of a project. It is the detailed estimation of all costs needed to complete the project and, additionally, an estimation of what else is likely to arise before the project is completed and over the defined period of the project lifecycle. </a:t>
            </a:r>
          </a:p>
          <a:p>
            <a:pPr algn="just"/>
            <a:r>
              <a:rPr lang="en-US" sz="1800" b="0" i="0" u="none" strike="noStrike" baseline="0" dirty="0">
                <a:solidFill>
                  <a:srgbClr val="000000"/>
                </a:solidFill>
              </a:rPr>
              <a:t>The Project Budget itself is a </a:t>
            </a:r>
            <a:r>
              <a:rPr lang="en-US" sz="1800" b="1" i="0" u="none" strike="noStrike" baseline="0" dirty="0">
                <a:solidFill>
                  <a:srgbClr val="000000"/>
                </a:solidFill>
              </a:rPr>
              <a:t>dynamic document </a:t>
            </a:r>
            <a:r>
              <a:rPr lang="en-US" sz="1800" b="0" i="0" u="none" strike="noStrike" baseline="0" dirty="0">
                <a:solidFill>
                  <a:srgbClr val="000000"/>
                </a:solidFill>
              </a:rPr>
              <a:t>used to estimate what the costs of the project will be for every phase of the project. It is </a:t>
            </a:r>
            <a:r>
              <a:rPr lang="en-US" sz="1800" b="1" i="0" u="none" strike="noStrike" baseline="0" dirty="0">
                <a:solidFill>
                  <a:srgbClr val="000000"/>
                </a:solidFill>
              </a:rPr>
              <a:t>continuously reviewed, revised, and updated </a:t>
            </a:r>
            <a:r>
              <a:rPr lang="en-US" sz="1800" b="0" i="0" u="none" strike="noStrike" baseline="0" dirty="0">
                <a:solidFill>
                  <a:srgbClr val="000000"/>
                </a:solidFill>
              </a:rPr>
              <a:t>over the course of the project. </a:t>
            </a:r>
          </a:p>
          <a:p>
            <a:pPr algn="just"/>
            <a:r>
              <a:rPr lang="en-US" sz="1800" b="0" i="0" u="none" strike="noStrike" baseline="0" dirty="0">
                <a:solidFill>
                  <a:srgbClr val="000000"/>
                </a:solidFill>
              </a:rPr>
              <a:t>The Project Budget is the </a:t>
            </a:r>
            <a:r>
              <a:rPr lang="en-US" sz="1800" b="1" i="0" u="none" strike="noStrike" baseline="0" dirty="0">
                <a:solidFill>
                  <a:srgbClr val="000000"/>
                </a:solidFill>
              </a:rPr>
              <a:t>combined costs of all activities, tasks, and milestones </a:t>
            </a:r>
            <a:r>
              <a:rPr lang="en-US" sz="1800" b="0" i="0" u="none" strike="noStrike" baseline="0" dirty="0">
                <a:solidFill>
                  <a:srgbClr val="000000"/>
                </a:solidFill>
              </a:rPr>
              <a:t>that the project must fulfil and will include aspects such as </a:t>
            </a:r>
            <a:r>
              <a:rPr lang="en-US" sz="1800" b="0" i="0" u="none" strike="noStrike" baseline="0" dirty="0" err="1">
                <a:solidFill>
                  <a:srgbClr val="000000"/>
                </a:solidFill>
              </a:rPr>
              <a:t>labour</a:t>
            </a:r>
            <a:r>
              <a:rPr lang="en-US" sz="1800" b="0" i="0" u="none" strike="noStrike" baseline="0" dirty="0">
                <a:solidFill>
                  <a:srgbClr val="000000"/>
                </a:solidFill>
              </a:rPr>
              <a:t> costs, material procurement costs and operating costs. </a:t>
            </a:r>
          </a:p>
          <a:p>
            <a:endParaRPr lang="cs-CZ" dirty="0"/>
          </a:p>
        </p:txBody>
      </p:sp>
    </p:spTree>
    <p:extLst>
      <p:ext uri="{BB962C8B-B14F-4D97-AF65-F5344CB8AC3E}">
        <p14:creationId xmlns:p14="http://schemas.microsoft.com/office/powerpoint/2010/main" val="334453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6B19DAF-8813-449D-9A5B-37DF967F4F5B}"/>
              </a:ext>
            </a:extLst>
          </p:cNvPr>
          <p:cNvSpPr>
            <a:spLocks noGrp="1"/>
          </p:cNvSpPr>
          <p:nvPr>
            <p:ph idx="1"/>
          </p:nvPr>
        </p:nvSpPr>
        <p:spPr>
          <a:xfrm>
            <a:off x="3334328" y="932873"/>
            <a:ext cx="8543636" cy="4359564"/>
          </a:xfrm>
        </p:spPr>
        <p:txBody>
          <a:bodyPr>
            <a:normAutofit/>
          </a:bodyPr>
          <a:lstStyle/>
          <a:p>
            <a:pPr algn="just"/>
            <a:r>
              <a:rPr lang="en-US" sz="1800" b="1" i="1" u="none" strike="noStrike" baseline="0" dirty="0">
                <a:solidFill>
                  <a:srgbClr val="000000"/>
                </a:solidFill>
                <a:latin typeface="Calibri" panose="020F0502020204030204" pitchFamily="34" charset="0"/>
              </a:rPr>
              <a:t>Project stakeholders </a:t>
            </a:r>
            <a:r>
              <a:rPr lang="en-US" sz="1800" b="0" i="1" u="none" strike="noStrike" baseline="0" dirty="0">
                <a:solidFill>
                  <a:srgbClr val="000000"/>
                </a:solidFill>
                <a:latin typeface="Calibri" panose="020F0502020204030204" pitchFamily="34" charset="0"/>
              </a:rPr>
              <a:t>are people (or groups) who can affect, be affected by, or believe to be affected by the decisions and/or the activities carried out during a project’s lifecycle and/or by its output(s) and outcome(s). The effect can be real or perceived. </a:t>
            </a:r>
          </a:p>
          <a:p>
            <a:pPr algn="just"/>
            <a:r>
              <a:rPr lang="en-US" sz="1800" b="0" i="1" u="none" strike="noStrike" baseline="0" dirty="0">
                <a:solidFill>
                  <a:srgbClr val="000000"/>
                </a:solidFill>
                <a:latin typeface="Calibri" panose="020F0502020204030204" pitchFamily="34" charset="0"/>
              </a:rPr>
              <a:t>Project stakeholders are </a:t>
            </a:r>
            <a:r>
              <a:rPr lang="en-US" sz="1800" b="1" i="1" u="none" strike="noStrike" baseline="0" dirty="0">
                <a:solidFill>
                  <a:srgbClr val="000000"/>
                </a:solidFill>
                <a:latin typeface="Calibri" panose="020F0502020204030204" pitchFamily="34" charset="0"/>
              </a:rPr>
              <a:t>entities that have an interest in the given project</a:t>
            </a:r>
            <a:r>
              <a:rPr lang="en-US" sz="1800" b="0" i="1" u="none" strike="noStrike" baseline="0" dirty="0">
                <a:solidFill>
                  <a:srgbClr val="000000"/>
                </a:solidFill>
                <a:latin typeface="Calibri" panose="020F0502020204030204" pitchFamily="34" charset="0"/>
              </a:rPr>
              <a:t>, they can be directly involved in a project’s work (</a:t>
            </a:r>
            <a:r>
              <a:rPr lang="en-US" sz="1800" b="1" i="1" u="none" strike="noStrike" baseline="0" dirty="0">
                <a:solidFill>
                  <a:srgbClr val="000000"/>
                </a:solidFill>
                <a:latin typeface="Calibri" panose="020F0502020204030204" pitchFamily="34" charset="0"/>
              </a:rPr>
              <a:t>internal</a:t>
            </a:r>
            <a:r>
              <a:rPr lang="en-US" sz="1800" b="0" i="1" u="none" strike="noStrike" baseline="0" dirty="0">
                <a:solidFill>
                  <a:srgbClr val="000000"/>
                </a:solidFill>
                <a:latin typeface="Calibri" panose="020F0502020204030204" pitchFamily="34" charset="0"/>
              </a:rPr>
              <a:t>), be members of other internal </a:t>
            </a:r>
            <a:r>
              <a:rPr lang="en-US" sz="1800" b="0" i="1" u="none" strike="noStrike" baseline="0" dirty="0" err="1">
                <a:solidFill>
                  <a:srgbClr val="000000"/>
                </a:solidFill>
                <a:latin typeface="Calibri" panose="020F0502020204030204" pitchFamily="34" charset="0"/>
              </a:rPr>
              <a:t>organisations</a:t>
            </a:r>
            <a:r>
              <a:rPr lang="en-US" sz="1800" b="0" i="1" u="none" strike="noStrike" baseline="0" dirty="0">
                <a:solidFill>
                  <a:srgbClr val="000000"/>
                </a:solidFill>
                <a:latin typeface="Calibri" panose="020F0502020204030204" pitchFamily="34" charset="0"/>
              </a:rPr>
              <a:t> or </a:t>
            </a:r>
            <a:r>
              <a:rPr lang="en-US" sz="1800" b="1" i="1" u="none" strike="noStrike" baseline="0" dirty="0">
                <a:solidFill>
                  <a:srgbClr val="000000"/>
                </a:solidFill>
                <a:latin typeface="Calibri" panose="020F0502020204030204" pitchFamily="34" charset="0"/>
              </a:rPr>
              <a:t>external</a:t>
            </a:r>
            <a:r>
              <a:rPr lang="en-US" sz="1800" b="0" i="1" u="none" strike="noStrike" baseline="0" dirty="0">
                <a:solidFill>
                  <a:srgbClr val="000000"/>
                </a:solidFill>
                <a:latin typeface="Calibri" panose="020F0502020204030204" pitchFamily="34" charset="0"/>
              </a:rPr>
              <a:t> to the </a:t>
            </a:r>
            <a:r>
              <a:rPr lang="en-US" sz="1800" b="0" i="1" u="none" strike="noStrike" baseline="0" dirty="0" err="1">
                <a:solidFill>
                  <a:srgbClr val="000000"/>
                </a:solidFill>
                <a:latin typeface="Calibri" panose="020F0502020204030204" pitchFamily="34" charset="0"/>
              </a:rPr>
              <a:t>organisation</a:t>
            </a:r>
            <a:r>
              <a:rPr lang="en-US" sz="1800" b="0" i="1" u="none" strike="noStrike" baseline="0" dirty="0">
                <a:solidFill>
                  <a:srgbClr val="000000"/>
                </a:solidFill>
                <a:latin typeface="Calibri" panose="020F0502020204030204" pitchFamily="34" charset="0"/>
              </a:rPr>
              <a:t> and they may have a positive or negative influence in the project completion. </a:t>
            </a:r>
          </a:p>
          <a:p>
            <a:pPr algn="just"/>
            <a:r>
              <a:rPr lang="en-US" sz="1800" b="0" i="0" u="none" strike="noStrike" baseline="0" dirty="0">
                <a:solidFill>
                  <a:srgbClr val="000000"/>
                </a:solidFill>
                <a:latin typeface="Calibri" panose="020F0502020204030204" pitchFamily="34" charset="0"/>
              </a:rPr>
              <a:t>To complete the project successfully, all these stakeholders must be managed, and their prospects fulfilled. </a:t>
            </a:r>
          </a:p>
          <a:p>
            <a:pPr algn="just"/>
            <a:r>
              <a:rPr lang="en-US" sz="1800" b="0" i="0" u="none" strike="noStrike" baseline="0" dirty="0">
                <a:solidFill>
                  <a:srgbClr val="000000"/>
                </a:solidFill>
                <a:latin typeface="Calibri" panose="020F0502020204030204" pitchFamily="34" charset="0"/>
              </a:rPr>
              <a:t>Therefore, they should be identified and to do that you should conduct a Stakeholder Analysis to determine all the stakeholders.</a:t>
            </a:r>
            <a:endParaRPr lang="cs-CZ" sz="1800" dirty="0"/>
          </a:p>
        </p:txBody>
      </p:sp>
      <p:sp>
        <p:nvSpPr>
          <p:cNvPr id="4" name="Nadpis 3">
            <a:extLst>
              <a:ext uri="{FF2B5EF4-FFF2-40B4-BE49-F238E27FC236}">
                <a16:creationId xmlns:a16="http://schemas.microsoft.com/office/drawing/2014/main" id="{A65A1D5A-0AD4-4849-BA98-3F122F3D17F0}"/>
              </a:ext>
            </a:extLst>
          </p:cNvPr>
          <p:cNvSpPr txBox="1">
            <a:spLocks/>
          </p:cNvSpPr>
          <p:nvPr/>
        </p:nvSpPr>
        <p:spPr>
          <a:xfrm>
            <a:off x="0" y="2127773"/>
            <a:ext cx="265527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124591"/>
                </a:solidFill>
                <a:effectLst/>
                <a:uLnTx/>
                <a:uFillTx/>
                <a:latin typeface="Calibri Light" panose="020F0302020204030204"/>
                <a:ea typeface="+mj-ea"/>
                <a:cs typeface="+mj-cs"/>
              </a:rPr>
              <a:t>Project Stakeholders</a:t>
            </a:r>
            <a:endParaRPr kumimoji="0" lang="cs-CZ" sz="3600" b="1" i="0" u="none" strike="noStrike" kern="1200" cap="none" spc="0" normalizeH="0" baseline="0" noProof="0" dirty="0">
              <a:ln>
                <a:noFill/>
              </a:ln>
              <a:solidFill>
                <a:srgbClr val="124591"/>
              </a:solidFill>
              <a:effectLst/>
              <a:uLnTx/>
              <a:uFillTx/>
              <a:latin typeface="Calibri Light" panose="020F0302020204030204"/>
              <a:ea typeface="+mj-ea"/>
              <a:cs typeface="+mj-cs"/>
            </a:endParaRPr>
          </a:p>
        </p:txBody>
      </p:sp>
      <p:pic>
        <p:nvPicPr>
          <p:cNvPr id="2" name="Εικόνα 1">
            <a:extLst>
              <a:ext uri="{FF2B5EF4-FFF2-40B4-BE49-F238E27FC236}">
                <a16:creationId xmlns:a16="http://schemas.microsoft.com/office/drawing/2014/main" id="{59153B41-13AF-94DF-9867-B563946982E3}"/>
              </a:ext>
            </a:extLst>
          </p:cNvPr>
          <p:cNvPicPr>
            <a:picLocks noChangeAspect="1"/>
          </p:cNvPicPr>
          <p:nvPr/>
        </p:nvPicPr>
        <p:blipFill>
          <a:blip r:embed="rId3"/>
          <a:stretch>
            <a:fillRect/>
          </a:stretch>
        </p:blipFill>
        <p:spPr>
          <a:xfrm>
            <a:off x="7894013" y="3846434"/>
            <a:ext cx="3097260" cy="2342142"/>
          </a:xfrm>
          <a:prstGeom prst="rect">
            <a:avLst/>
          </a:prstGeom>
        </p:spPr>
      </p:pic>
    </p:spTree>
    <p:extLst>
      <p:ext uri="{BB962C8B-B14F-4D97-AF65-F5344CB8AC3E}">
        <p14:creationId xmlns:p14="http://schemas.microsoft.com/office/powerpoint/2010/main" val="372724615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716</TotalTime>
  <Words>1567</Words>
  <Application>Microsoft Office PowerPoint</Application>
  <PresentationFormat>Ευρεία οθόνη</PresentationFormat>
  <Paragraphs>79</Paragraphs>
  <Slides>12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12</vt:i4>
      </vt:variant>
    </vt:vector>
  </HeadingPairs>
  <TitlesOfParts>
    <vt:vector size="16" baseType="lpstr">
      <vt:lpstr>Arial</vt:lpstr>
      <vt:lpstr>Calibri</vt:lpstr>
      <vt:lpstr>Calibri Light</vt:lpstr>
      <vt:lpstr>Motiv Office</vt:lpstr>
      <vt:lpstr>Innovation project management course</vt:lpstr>
      <vt:lpstr>Initiation </vt:lpstr>
      <vt:lpstr>Initiation </vt:lpstr>
      <vt:lpstr>Project Identification and Definition </vt:lpstr>
      <vt:lpstr>Project Purpose </vt:lpstr>
      <vt:lpstr>Παρουσίαση του PowerPoint</vt:lpstr>
      <vt:lpstr>Παρουσίαση του PowerPoint</vt:lpstr>
      <vt:lpstr>Initial Project Budget </vt:lpstr>
      <vt:lpstr>Παρουσίαση του PowerPoint</vt:lpstr>
      <vt:lpstr>Project Fundraising</vt:lpstr>
      <vt:lpstr>Project Charter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Michal Pivko</dc:creator>
  <cp:lastModifiedBy>Nancy Tryfonopoulou</cp:lastModifiedBy>
  <cp:revision>68</cp:revision>
  <dcterms:created xsi:type="dcterms:W3CDTF">2022-05-24T08:42:52Z</dcterms:created>
  <dcterms:modified xsi:type="dcterms:W3CDTF">2022-08-01T15:22:37Z</dcterms:modified>
</cp:coreProperties>
</file>