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iCnymqtT7k8k6aMaVi8zTMeCXS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customschemas.google.com/relationships/presentationmetadata" Target="meta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1036948" y="2300139"/>
            <a:ext cx="10316852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24591"/>
                </a:solidFill>
              </a:rPr>
              <a:t>Kurz řízení inovačních projektů</a:t>
            </a:r>
            <a:endParaRPr b="1">
              <a:solidFill>
                <a:srgbClr val="124591"/>
              </a:solidFill>
            </a:endParaRPr>
          </a:p>
        </p:txBody>
      </p:sp>
      <p:sp>
        <p:nvSpPr>
          <p:cNvPr id="85" name="Google Shape;85;p1"/>
          <p:cNvSpPr txBox="1"/>
          <p:nvPr>
            <p:ph idx="1" type="body"/>
          </p:nvPr>
        </p:nvSpPr>
        <p:spPr>
          <a:xfrm>
            <a:off x="1366886" y="3165050"/>
            <a:ext cx="10316852" cy="10401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Fáze 2: Iniciace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Athanasia (Nancy) Tryfonopoulou</a:t>
            </a:r>
            <a:endParaRPr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"/>
          <p:cNvSpPr txBox="1"/>
          <p:nvPr>
            <p:ph type="title"/>
          </p:nvPr>
        </p:nvSpPr>
        <p:spPr>
          <a:xfrm>
            <a:off x="163373" y="1149764"/>
            <a:ext cx="3411100" cy="8684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FF0000"/>
                </a:solidFill>
              </a:rPr>
              <a:t>Získávání finančních prostředků na projekt</a:t>
            </a:r>
            <a:endParaRPr b="1" sz="2800">
              <a:solidFill>
                <a:srgbClr val="FF0000"/>
              </a:solidFill>
            </a:endParaRPr>
          </a:p>
        </p:txBody>
      </p:sp>
      <p:sp>
        <p:nvSpPr>
          <p:cNvPr id="146" name="Google Shape;146;p10"/>
          <p:cNvSpPr txBox="1"/>
          <p:nvPr>
            <p:ph idx="1" type="body"/>
          </p:nvPr>
        </p:nvSpPr>
        <p:spPr>
          <a:xfrm>
            <a:off x="4331854" y="1078182"/>
            <a:ext cx="7536873" cy="1237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b="0" i="0" lang="en-US" sz="2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Financování je nezbytné pro zahájení projektu a </a:t>
            </a:r>
            <a:r>
              <a:rPr b="1" i="0" lang="en-US" sz="2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uvedení všech zdrojů do pohybu</a:t>
            </a:r>
            <a:r>
              <a:rPr b="0" i="0" lang="en-US" sz="2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V závislosti na cíli a tématu projektu existují </a:t>
            </a:r>
            <a:r>
              <a:rPr b="1" i="0" lang="en-US" sz="2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různé potenciální zdroje financování. </a:t>
            </a:r>
            <a:r>
              <a:rPr b="0" i="0" lang="en-US" sz="2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Existují </a:t>
            </a:r>
            <a:r>
              <a:rPr b="1" i="0" lang="en-US" sz="2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granty, výběrová řízení, sponzorství, dary, partnerství mezi komunitou a podniky, Rotary</a:t>
            </a:r>
            <a:r>
              <a:rPr b="1" lang="en-US" sz="2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en-US" sz="2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crowdfundingové kampaně nebo místní akce na získávání finančních prostředků</a:t>
            </a:r>
            <a:r>
              <a:rPr b="0" i="0" lang="en-US" sz="26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47" name="Google Shape;147;p10"/>
          <p:cNvSpPr txBox="1"/>
          <p:nvPr/>
        </p:nvSpPr>
        <p:spPr>
          <a:xfrm>
            <a:off x="246501" y="2784795"/>
            <a:ext cx="3454400" cy="1066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Analýza grantových zdrojů </a:t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0"/>
          <p:cNvSpPr txBox="1"/>
          <p:nvPr/>
        </p:nvSpPr>
        <p:spPr>
          <a:xfrm>
            <a:off x="4331853" y="2533334"/>
            <a:ext cx="75369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Pohled založený na zdrojích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resource-based view,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RBV)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manažerský rámec používaný k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určení strategických zdrojů, které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může společnost využít k dosažení trvalé konkurenční výhody. Jedním z nejběžnějších modelů pro implementaci RBV v organizacích je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model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navržený Grantem,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akční plán pro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manažery, který má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identifikovat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jejich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zdroje,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následně určit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schopnosti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zhodnotit konkurenční výhodu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poté použít použitelnou strategii, která tyto zdroje a schopnosti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lépe využije. 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0"/>
          <p:cNvSpPr txBox="1"/>
          <p:nvPr/>
        </p:nvSpPr>
        <p:spPr>
          <a:xfrm>
            <a:off x="163373" y="4839782"/>
            <a:ext cx="3411100" cy="8266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Veřejné zakázky </a:t>
            </a:r>
            <a:endParaRPr b="1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0"/>
          <p:cNvSpPr txBox="1"/>
          <p:nvPr/>
        </p:nvSpPr>
        <p:spPr>
          <a:xfrm>
            <a:off x="4331854" y="4542146"/>
            <a:ext cx="75369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Veřejnými zakázkami se rozumí proces, při kterém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veřejné orgány,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jako jsou ministerstva nebo místní úřady, </a:t>
            </a:r>
            <a:r>
              <a:rPr b="1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nakupují od společností práce, zboží nebo služby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b="0" i="0" lang="en-US" sz="1600" u="none" cap="none" strike="noStrik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Obvykle musí být všechny zakázky střední a vyšší hodnoty zadávány prostřednictvím výběrových řízení (tendrů), i když existují výjimky</a:t>
            </a:r>
            <a:r>
              <a:rPr lang="en-US" sz="16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b="0" i="0" lang="en-US" sz="1600" u="none" cap="none" strike="noStrik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, jako je nákup nemovitostí, mimořádně naléhavé případy nebo situace, kdy existuje pouze jeden možný dodavatel. </a:t>
            </a:r>
            <a:endParaRPr b="0" i="0" sz="2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/>
          <p:nvPr>
            <p:ph type="title"/>
          </p:nvPr>
        </p:nvSpPr>
        <p:spPr>
          <a:xfrm>
            <a:off x="184558" y="808185"/>
            <a:ext cx="307875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FF0000"/>
                </a:solidFill>
              </a:rPr>
              <a:t>Charta projektu </a:t>
            </a:r>
            <a:endParaRPr b="1" sz="3600">
              <a:solidFill>
                <a:srgbClr val="FF0000"/>
              </a:solidFill>
            </a:endParaRPr>
          </a:p>
        </p:txBody>
      </p:sp>
      <p:sp>
        <p:nvSpPr>
          <p:cNvPr id="156" name="Google Shape;156;p11"/>
          <p:cNvSpPr txBox="1"/>
          <p:nvPr/>
        </p:nvSpPr>
        <p:spPr>
          <a:xfrm>
            <a:off x="4394375" y="1128375"/>
            <a:ext cx="7594500" cy="49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Charta projektu se zabývá </a:t>
            </a:r>
            <a:r>
              <a:rPr b="1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dokumentací </a:t>
            </a: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obchodních potřeb, zdůvodněním projektu, současnými požadavky na projekt a výsledky, které mají být splněny. Lze ji použít jako </a:t>
            </a:r>
            <a:r>
              <a:rPr b="1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referenční bod pro </a:t>
            </a: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cíle projektu prostřednictvím jeho cílů. Podle </a:t>
            </a:r>
            <a:r>
              <a:rPr b="0" i="1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PMBOK </a:t>
            </a: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(PMI, 2017) by Charta projektu měla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zahrnovat</a:t>
            </a: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Účel a/nebo odůvodnění projektu.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Měřitelné cíle projektu a související kritéria úspěšnosti (návratnost investic).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Požadavky na vysoké úrovni, které </a:t>
            </a: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má projekt řešit (cíle).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Organizační, environmentální a vnější předpoklady a omezení.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Popis projektu na vysoké úrovni a jeho hranice</a:t>
            </a: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1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Rizika na vysoké úrovni</a:t>
            </a: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Seznam zúčastněných stran. 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Přehled rozpočtu a potřebné zdroje. 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Shrnutí harmonogramu milníků (časový plán). 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Požadavky na schválení projektu. 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Určení projektového manažera a úrovně jeho pravomocí a rolí a odpovědností projektového týmu. </a:t>
            </a:r>
            <a:endParaRPr/>
          </a:p>
          <a:p>
            <a:pPr indent="-184150" lvl="0" marL="171450" marR="0" rtl="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Sponzora projektu. </a:t>
            </a:r>
            <a:endParaRPr/>
          </a:p>
          <a:p>
            <a:pPr indent="0" lvl="0" marL="0" marR="0" rtl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Charta projektu musí být </a:t>
            </a:r>
            <a:r>
              <a:rPr b="1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vytvořena na samém počátku </a:t>
            </a:r>
            <a:r>
              <a:rPr b="0" i="0" lang="en-US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projektu, aby byl zajištěn hladký průběh realizace projektu a aby byl projekt a projektový manažer legitimní. Z tohoto důvodu musí být jasná, přímá a stručná, bez používání odborných termínů a zkratek. </a:t>
            </a:r>
            <a:endParaRPr b="0" i="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/>
          <p:nvPr>
            <p:ph idx="1" type="body"/>
          </p:nvPr>
        </p:nvSpPr>
        <p:spPr>
          <a:xfrm>
            <a:off x="3650249" y="2371082"/>
            <a:ext cx="6385874" cy="16220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en-US" sz="5400"/>
              <a:t>DĚKUJEME ZA POZORNOST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1036948" y="681037"/>
            <a:ext cx="10316852" cy="7875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24591"/>
                </a:solidFill>
              </a:rPr>
              <a:t>Iniciace </a:t>
            </a:r>
            <a:endParaRPr b="1">
              <a:solidFill>
                <a:srgbClr val="124591"/>
              </a:solidFill>
            </a:endParaRPr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720437" y="1468581"/>
            <a:ext cx="10778836" cy="4498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1900"/>
              <a:t>Popis etapy </a:t>
            </a:r>
            <a:endParaRPr/>
          </a:p>
          <a:p>
            <a:pPr indent="-228631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b="0" i="0" lang="en-US" sz="1900" u="none" strike="noStrike">
                <a:solidFill>
                  <a:srgbClr val="000000"/>
                </a:solidFill>
              </a:rPr>
              <a:t>Iniciace stanoví zadání</a:t>
            </a:r>
            <a:r>
              <a:rPr b="1" i="0" lang="en-US" sz="1900" u="none" strike="noStrike">
                <a:solidFill>
                  <a:srgbClr val="000000"/>
                </a:solidFill>
              </a:rPr>
              <a:t>, </a:t>
            </a:r>
            <a:r>
              <a:rPr b="0" i="0" lang="en-US" sz="1900" u="none" strike="noStrike">
                <a:solidFill>
                  <a:srgbClr val="000000"/>
                </a:solidFill>
              </a:rPr>
              <a:t>v jehož rámci bude projekt probíhat. </a:t>
            </a:r>
            <a:endParaRPr/>
          </a:p>
          <a:p>
            <a:pPr indent="-228631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b="1" i="0" lang="en-US" sz="1900" u="none" strike="noStrike">
                <a:solidFill>
                  <a:srgbClr val="000000"/>
                </a:solidFill>
              </a:rPr>
              <a:t>Identifikuje se obchodní problém nebo příležitost</a:t>
            </a:r>
            <a:r>
              <a:rPr b="0" i="0" lang="en-US" sz="1900" u="none" strike="noStrike">
                <a:solidFill>
                  <a:srgbClr val="000000"/>
                </a:solidFill>
              </a:rPr>
              <a:t>, </a:t>
            </a:r>
            <a:r>
              <a:rPr b="1" i="0" lang="en-US" sz="1900" u="none" strike="noStrike">
                <a:solidFill>
                  <a:srgbClr val="000000"/>
                </a:solidFill>
              </a:rPr>
              <a:t>definuje se řešení</a:t>
            </a:r>
            <a:r>
              <a:rPr b="0" i="0" lang="en-US" sz="1900" u="none" strike="noStrike">
                <a:solidFill>
                  <a:srgbClr val="000000"/>
                </a:solidFill>
              </a:rPr>
              <a:t>, </a:t>
            </a:r>
            <a:r>
              <a:rPr b="1" i="0" lang="en-US" sz="1900" u="none" strike="noStrike">
                <a:solidFill>
                  <a:srgbClr val="000000"/>
                </a:solidFill>
              </a:rPr>
              <a:t>vytvoří se projekt </a:t>
            </a:r>
            <a:r>
              <a:rPr b="0" i="0" lang="en-US" sz="1900" u="none" strike="noStrike">
                <a:solidFill>
                  <a:srgbClr val="000000"/>
                </a:solidFill>
              </a:rPr>
              <a:t>a </a:t>
            </a:r>
            <a:r>
              <a:rPr b="1" i="0" lang="en-US" sz="1900" u="none" strike="noStrike">
                <a:solidFill>
                  <a:srgbClr val="000000"/>
                </a:solidFill>
              </a:rPr>
              <a:t>jmenuje se projektový tým, který </a:t>
            </a:r>
            <a:r>
              <a:rPr i="0" lang="en-US" sz="1900" u="none" strike="noStrike">
                <a:solidFill>
                  <a:srgbClr val="000000"/>
                </a:solidFill>
              </a:rPr>
              <a:t>řešení vytvoří a dodá</a:t>
            </a:r>
            <a:r>
              <a:rPr b="0" i="0" lang="en-US" sz="1900" u="none" strike="noStrike">
                <a:solidFill>
                  <a:srgbClr val="000000"/>
                </a:solidFill>
              </a:rPr>
              <a:t>. Iniciace končí </a:t>
            </a:r>
            <a:r>
              <a:rPr b="1" i="0" lang="en-US" sz="1900" u="none" strike="noStrike">
                <a:solidFill>
                  <a:srgbClr val="000000"/>
                </a:solidFill>
              </a:rPr>
              <a:t>vytvořením plánů a procesů potřebných k </a:t>
            </a:r>
            <a:r>
              <a:rPr b="0" i="0" lang="en-US" sz="1900" u="none" strike="noStrike">
                <a:solidFill>
                  <a:srgbClr val="000000"/>
                </a:solidFill>
              </a:rPr>
              <a:t>realizaci projektu.</a:t>
            </a:r>
            <a:endParaRPr/>
          </a:p>
          <a:p>
            <a:pPr indent="-135128" lvl="0" marL="22860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9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1900"/>
              <a:t>Cíle etapy a výsledky učení </a:t>
            </a:r>
            <a:endParaRPr sz="1900"/>
          </a:p>
          <a:p>
            <a:pPr indent="0" lvl="0" marL="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b="0" i="0" lang="en-US" sz="1900" u="none" strike="noStrike">
                <a:solidFill>
                  <a:srgbClr val="000000"/>
                </a:solidFill>
              </a:rPr>
              <a:t>Studenti se seznámí s problematikou zahájení projektu a zdokonalí se v ní. </a:t>
            </a:r>
            <a:endParaRPr/>
          </a:p>
          <a:p>
            <a:pPr indent="-342931" lvl="0" marL="62865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i="0" lang="en-US" sz="1900" u="none" strike="noStrike">
                <a:solidFill>
                  <a:srgbClr val="000000"/>
                </a:solidFill>
              </a:rPr>
              <a:t>Studenti vypracují plán zahájení projektu. </a:t>
            </a:r>
            <a:endParaRPr/>
          </a:p>
          <a:p>
            <a:pPr indent="-342931" lvl="0" marL="62865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i="0" lang="en-US" sz="1900" u="none" strike="noStrike">
                <a:solidFill>
                  <a:srgbClr val="000000"/>
                </a:solidFill>
              </a:rPr>
              <a:t>Studenti vypracují Chartu projektu. </a:t>
            </a:r>
            <a:endParaRPr/>
          </a:p>
          <a:p>
            <a:pPr indent="-342931" lvl="0" marL="62865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i="0" lang="en-US" sz="1900" u="none" strike="noStrike">
                <a:solidFill>
                  <a:srgbClr val="000000"/>
                </a:solidFill>
              </a:rPr>
              <a:t>Žáci si stanovují cíle SMART a SMARTER. </a:t>
            </a:r>
            <a:endParaRPr/>
          </a:p>
          <a:p>
            <a:pPr indent="-342931" lvl="0" marL="62865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i="0" lang="en-US" sz="1900" u="none" strike="noStrike">
                <a:solidFill>
                  <a:srgbClr val="000000"/>
                </a:solidFill>
              </a:rPr>
              <a:t>Studenti jsou seznámeni s maticí logického rámce. </a:t>
            </a:r>
            <a:endParaRPr/>
          </a:p>
          <a:p>
            <a:pPr indent="-342931" lvl="0" marL="62865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i="0" lang="en-US" sz="1900" u="none" strike="noStrike">
                <a:solidFill>
                  <a:srgbClr val="000000"/>
                </a:solidFill>
              </a:rPr>
              <a:t>Studenti definují prohlášení o rozsahu projektu. </a:t>
            </a:r>
            <a:endParaRPr/>
          </a:p>
          <a:p>
            <a:pPr indent="-342931" lvl="0" marL="62865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b="0" i="0" lang="en-US" sz="1900" u="none" strike="noStrike">
                <a:solidFill>
                  <a:srgbClr val="000000"/>
                </a:solidFill>
              </a:rPr>
              <a:t>Studenti se obracejí na analýzu zainteresovaných stran projektu. </a:t>
            </a:r>
            <a:endParaRPr/>
          </a:p>
          <a:p>
            <a:pPr indent="-130175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0" i="0" sz="2000" u="none" strike="noStrike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1036948" y="895546"/>
            <a:ext cx="10316852" cy="7951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124591"/>
                </a:solidFill>
              </a:rPr>
              <a:t>Iniciace </a:t>
            </a:r>
            <a:endParaRPr b="1">
              <a:solidFill>
                <a:srgbClr val="124591"/>
              </a:solidFill>
            </a:endParaRPr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1036948" y="1825625"/>
            <a:ext cx="10316852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Struktura fází</a:t>
            </a:r>
            <a:endParaRPr/>
          </a:p>
          <a:p>
            <a:pPr indent="0" lvl="0" marL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b="0" i="0" lang="en-US" sz="2000" u="none" strike="noStrike">
                <a:solidFill>
                  <a:srgbClr val="000000"/>
                </a:solidFill>
              </a:rPr>
              <a:t>V této </a:t>
            </a:r>
            <a:r>
              <a:rPr lang="en-US" sz="2000">
                <a:solidFill>
                  <a:srgbClr val="000000"/>
                </a:solidFill>
              </a:rPr>
              <a:t>etapě </a:t>
            </a:r>
            <a:r>
              <a:rPr b="0" i="0" lang="en-US" sz="2000" u="none" strike="noStrike">
                <a:solidFill>
                  <a:srgbClr val="000000"/>
                </a:solidFill>
              </a:rPr>
              <a:t>se definuje </a:t>
            </a:r>
            <a:r>
              <a:rPr b="1" i="0" lang="en-US" sz="2000" u="none" strike="noStrike">
                <a:solidFill>
                  <a:srgbClr val="000000"/>
                </a:solidFill>
              </a:rPr>
              <a:t>účel </a:t>
            </a:r>
            <a:r>
              <a:rPr b="0" i="0" lang="en-US" sz="2000" u="none" strike="noStrike">
                <a:solidFill>
                  <a:srgbClr val="000000"/>
                </a:solidFill>
              </a:rPr>
              <a:t>projektu, rozhoduje se o </a:t>
            </a:r>
            <a:r>
              <a:rPr b="1" i="0" lang="en-US" sz="2000" u="none" strike="noStrike">
                <a:solidFill>
                  <a:srgbClr val="000000"/>
                </a:solidFill>
              </a:rPr>
              <a:t>cílech</a:t>
            </a:r>
            <a:r>
              <a:rPr b="0" i="0" lang="en-US" sz="2000" u="none" strike="noStrike">
                <a:solidFill>
                  <a:srgbClr val="000000"/>
                </a:solidFill>
              </a:rPr>
              <a:t>, </a:t>
            </a:r>
            <a:r>
              <a:rPr b="1" i="0" lang="en-US" sz="2000" u="none" strike="noStrike">
                <a:solidFill>
                  <a:srgbClr val="000000"/>
                </a:solidFill>
              </a:rPr>
              <a:t>otázkách </a:t>
            </a:r>
            <a:r>
              <a:rPr b="0" i="0" lang="en-US" sz="2000" u="none" strike="noStrike">
                <a:solidFill>
                  <a:srgbClr val="000000"/>
                </a:solidFill>
              </a:rPr>
              <a:t>a </a:t>
            </a:r>
            <a:r>
              <a:rPr b="1" i="0" lang="en-US" sz="2000" u="none" strike="noStrike">
                <a:solidFill>
                  <a:srgbClr val="000000"/>
                </a:solidFill>
              </a:rPr>
              <a:t>rozsahu </a:t>
            </a:r>
            <a:r>
              <a:rPr b="0" i="0" lang="en-US" sz="2000" u="none" strike="noStrike">
                <a:solidFill>
                  <a:srgbClr val="000000"/>
                </a:solidFill>
              </a:rPr>
              <a:t>projektu, specifikují se </a:t>
            </a:r>
            <a:r>
              <a:rPr b="1" i="0" lang="en-US" sz="2000" u="none" strike="noStrike">
                <a:solidFill>
                  <a:srgbClr val="000000"/>
                </a:solidFill>
              </a:rPr>
              <a:t>výstupy </a:t>
            </a:r>
            <a:r>
              <a:rPr b="0" i="0" lang="en-US" sz="2000" u="none" strike="noStrike">
                <a:solidFill>
                  <a:srgbClr val="000000"/>
                </a:solidFill>
              </a:rPr>
              <a:t>projektu a stanoví se počáteční </a:t>
            </a:r>
            <a:r>
              <a:rPr b="1" i="0" lang="en-US" sz="2000" u="none" strike="noStrike">
                <a:solidFill>
                  <a:srgbClr val="000000"/>
                </a:solidFill>
              </a:rPr>
              <a:t>rozpočet </a:t>
            </a:r>
            <a:r>
              <a:rPr b="0" i="0" lang="en-US" sz="2000" u="none" strike="noStrike">
                <a:solidFill>
                  <a:srgbClr val="000000"/>
                </a:solidFill>
              </a:rPr>
              <a:t>projektu. Rovněž jsou určeny </a:t>
            </a:r>
            <a:r>
              <a:rPr b="1" i="0" lang="en-US" sz="2000" u="none" strike="noStrike">
                <a:solidFill>
                  <a:srgbClr val="000000"/>
                </a:solidFill>
              </a:rPr>
              <a:t>zúčastněné strany a </a:t>
            </a:r>
            <a:r>
              <a:rPr b="0" i="0" lang="en-US" sz="2000" u="none" strike="noStrike">
                <a:solidFill>
                  <a:srgbClr val="000000"/>
                </a:solidFill>
              </a:rPr>
              <a:t>stanovena jejich očekávání. Jako poslední dílčí fáze je k dispozici </a:t>
            </a:r>
            <a:r>
              <a:rPr b="1" i="0" lang="en-US" sz="2000" u="none" strike="noStrike">
                <a:solidFill>
                  <a:srgbClr val="000000"/>
                </a:solidFill>
              </a:rPr>
              <a:t>Fundraising </a:t>
            </a:r>
            <a:r>
              <a:rPr b="0" i="0" lang="en-US" sz="2000" u="none" strike="noStrike">
                <a:solidFill>
                  <a:srgbClr val="000000"/>
                </a:solidFill>
              </a:rPr>
              <a:t>projektu, kde je provedena </a:t>
            </a:r>
            <a:r>
              <a:rPr b="1" i="0" lang="en-US" sz="2000" u="none" strike="noStrike">
                <a:solidFill>
                  <a:srgbClr val="000000"/>
                </a:solidFill>
              </a:rPr>
              <a:t>Analýza dotačních zdrojů, </a:t>
            </a:r>
            <a:r>
              <a:rPr b="0" i="0" lang="en-US" sz="2000" u="none" strike="noStrike">
                <a:solidFill>
                  <a:srgbClr val="000000"/>
                </a:solidFill>
              </a:rPr>
              <a:t>jsou uvedeny Nástroje pro </a:t>
            </a:r>
            <a:r>
              <a:rPr b="1" i="0" lang="en-US" sz="2000" u="none" strike="noStrike">
                <a:solidFill>
                  <a:srgbClr val="000000"/>
                </a:solidFill>
              </a:rPr>
              <a:t>financování inovací </a:t>
            </a:r>
            <a:r>
              <a:rPr b="0" i="0" lang="en-US" sz="2000" u="none" strike="noStrike">
                <a:solidFill>
                  <a:srgbClr val="000000"/>
                </a:solidFill>
              </a:rPr>
              <a:t>a </a:t>
            </a:r>
            <a:r>
              <a:rPr b="1" i="0" lang="en-US" sz="2000" u="none" strike="noStrike">
                <a:solidFill>
                  <a:srgbClr val="000000"/>
                </a:solidFill>
              </a:rPr>
              <a:t>Veřejné </a:t>
            </a:r>
            <a:r>
              <a:rPr b="1" i="0" lang="en-US" sz="2000" u="none" strike="noStrike">
                <a:solidFill>
                  <a:srgbClr val="000000"/>
                </a:solidFill>
              </a:rPr>
              <a:t>zakázky. </a:t>
            </a:r>
            <a:endParaRPr sz="20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184556" y="741219"/>
            <a:ext cx="307875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b="1" lang="en-US" sz="3200">
                <a:solidFill>
                  <a:srgbClr val="FF0000"/>
                </a:solidFill>
              </a:rPr>
              <a:t>Identifikace a definice projektu </a:t>
            </a:r>
            <a:endParaRPr b="1" sz="3200">
              <a:solidFill>
                <a:srgbClr val="FF0000"/>
              </a:solidFill>
            </a:endParaRPr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4304145" y="741219"/>
            <a:ext cx="7398327" cy="14594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b="0" i="0" lang="en-US" sz="2000" u="none" strike="noStrike">
                <a:solidFill>
                  <a:srgbClr val="000000"/>
                </a:solidFill>
              </a:rPr>
              <a:t>Před zahájením prací na projektu je prvním krokem </a:t>
            </a:r>
            <a:r>
              <a:rPr b="1" i="0" lang="en-US" sz="2000" u="none" strike="noStrike">
                <a:solidFill>
                  <a:srgbClr val="000000"/>
                </a:solidFill>
              </a:rPr>
              <a:t>identifikace projektu, </a:t>
            </a:r>
            <a:r>
              <a:rPr i="0" lang="en-US" sz="2000" u="none" strike="noStrike">
                <a:solidFill>
                  <a:srgbClr val="000000"/>
                </a:solidFill>
              </a:rPr>
              <a:t>při níž </a:t>
            </a:r>
            <a:r>
              <a:rPr b="1" i="0" lang="en-US" sz="2000" u="none" strike="noStrike">
                <a:solidFill>
                  <a:srgbClr val="000000"/>
                </a:solidFill>
              </a:rPr>
              <a:t>posuzujeme </a:t>
            </a:r>
            <a:r>
              <a:rPr b="0" i="0" lang="en-US" sz="2000" u="none" strike="noStrike">
                <a:solidFill>
                  <a:srgbClr val="000000"/>
                </a:solidFill>
              </a:rPr>
              <a:t>každý projektový záměr a </a:t>
            </a:r>
            <a:r>
              <a:rPr b="1" i="0" lang="en-US" sz="2000" u="none" strike="noStrike">
                <a:solidFill>
                  <a:srgbClr val="000000"/>
                </a:solidFill>
              </a:rPr>
              <a:t>vybíráme </a:t>
            </a:r>
            <a:r>
              <a:rPr b="0" i="0" lang="en-US" sz="2000" u="none" strike="noStrike">
                <a:solidFill>
                  <a:srgbClr val="000000"/>
                </a:solidFill>
              </a:rPr>
              <a:t>projekt s </a:t>
            </a:r>
            <a:r>
              <a:rPr b="1" i="0" lang="en-US" sz="2000" u="none" strike="noStrike">
                <a:solidFill>
                  <a:srgbClr val="000000"/>
                </a:solidFill>
              </a:rPr>
              <a:t>nejvyšší prioritou, </a:t>
            </a:r>
            <a:r>
              <a:rPr b="0" i="0" lang="en-US" sz="2000" u="none" strike="noStrike">
                <a:solidFill>
                  <a:srgbClr val="000000"/>
                </a:solidFill>
              </a:rPr>
              <a:t>přičemž bereme v úvahu </a:t>
            </a:r>
            <a:r>
              <a:rPr b="1" i="0" lang="en-US" sz="2000" u="none" strike="noStrike">
                <a:solidFill>
                  <a:srgbClr val="000000"/>
                </a:solidFill>
              </a:rPr>
              <a:t>kapacity </a:t>
            </a:r>
            <a:r>
              <a:rPr b="0" i="0" lang="en-US" sz="2000" u="none" strike="noStrike">
                <a:solidFill>
                  <a:srgbClr val="000000"/>
                </a:solidFill>
              </a:rPr>
              <a:t>a </a:t>
            </a:r>
            <a:r>
              <a:rPr b="1" i="0" lang="en-US" sz="2000" u="none" strike="noStrike">
                <a:solidFill>
                  <a:srgbClr val="000000"/>
                </a:solidFill>
              </a:rPr>
              <a:t>možnosti </a:t>
            </a:r>
            <a:r>
              <a:rPr b="0" i="0" lang="en-US" sz="2000" u="none" strike="noStrike">
                <a:solidFill>
                  <a:srgbClr val="000000"/>
                </a:solidFill>
              </a:rPr>
              <a:t>zdrojů. Následuje zahájení projektu. </a:t>
            </a:r>
            <a:endParaRPr b="0" i="0" sz="2000" u="none" strike="noStrike">
              <a:solidFill>
                <a:srgbClr val="000000"/>
              </a:solidFill>
            </a:endParaRPr>
          </a:p>
        </p:txBody>
      </p:sp>
      <p:sp>
        <p:nvSpPr>
          <p:cNvPr id="104" name="Google Shape;104;p4"/>
          <p:cNvSpPr txBox="1"/>
          <p:nvPr/>
        </p:nvSpPr>
        <p:spPr>
          <a:xfrm>
            <a:off x="184556" y="2371041"/>
            <a:ext cx="307875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75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Zahájení projektu </a:t>
            </a:r>
            <a:endParaRPr b="1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184555" y="4346397"/>
            <a:ext cx="307875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75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Calibri"/>
              <a:buNone/>
            </a:pPr>
            <a:r>
              <a:rPr b="1" i="0" lang="en-US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Charta projektu </a:t>
            </a:r>
            <a:endParaRPr b="1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4"/>
          <p:cNvSpPr txBox="1"/>
          <p:nvPr/>
        </p:nvSpPr>
        <p:spPr>
          <a:xfrm>
            <a:off x="4304145" y="2371041"/>
            <a:ext cx="7398327" cy="165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6059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Často se začíná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obchodním případem,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který popisuje cíle, účel a výsledky navrhovaného projektu. Identifikují se zainteresované strany a zdokumentují se požadavky projektu. Kromě vysvětlení obchodní hodnoty projektu jsou v chartě uvedeny cíle, rozsah, zdroje a rozpočet projektu. V této fázi by také mělo proběhnout případné testování proveditelnosti.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4"/>
          <p:cNvSpPr txBox="1"/>
          <p:nvPr/>
        </p:nvSpPr>
        <p:spPr>
          <a:xfrm>
            <a:off x="4304145" y="4346397"/>
            <a:ext cx="7398327" cy="1656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6377" lvl="0" marL="2286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Hlavním výstupem této fáze je tzv.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projektová charta</a:t>
            </a: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Tento klíčový výstup pomáhá při plánování ve fázi 3: návrh, protože definuje a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zdůvodňuje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projekt a jeho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rozsah, zajišťuje financování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projektu (pokud je to nutné) a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definuje role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odpovědnosti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účastníků projektu, kteří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odpovídají na klíčové otázky: Co? Proč? Kdo? Jak? Kdy? </a:t>
            </a:r>
            <a:endParaRPr b="0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184558" y="808185"/>
            <a:ext cx="307875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b="1" lang="en-US">
                <a:solidFill>
                  <a:srgbClr val="FF0000"/>
                </a:solidFill>
              </a:rPr>
              <a:t>Účel projektu </a:t>
            </a:r>
            <a:endParaRPr b="1">
              <a:solidFill>
                <a:srgbClr val="FF0000"/>
              </a:solidFill>
            </a:endParaRPr>
          </a:p>
        </p:txBody>
      </p:sp>
      <p:sp>
        <p:nvSpPr>
          <p:cNvPr id="113" name="Google Shape;113;p5"/>
          <p:cNvSpPr txBox="1"/>
          <p:nvPr>
            <p:ph idx="1" type="body"/>
          </p:nvPr>
        </p:nvSpPr>
        <p:spPr>
          <a:xfrm>
            <a:off x="4488873" y="808186"/>
            <a:ext cx="7176653" cy="53687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en-US" sz="1800" u="none" strike="noStrike">
                <a:solidFill>
                  <a:srgbClr val="000000"/>
                </a:solidFill>
              </a:rPr>
              <a:t>Účel projektu vysvětluje </a:t>
            </a:r>
            <a:r>
              <a:rPr b="1" i="0" lang="en-US" sz="1800" u="none" strike="noStrike">
                <a:solidFill>
                  <a:srgbClr val="000000"/>
                </a:solidFill>
              </a:rPr>
              <a:t>důvod </a:t>
            </a:r>
            <a:r>
              <a:rPr b="0" i="0" lang="en-US" sz="1800" u="none" strike="noStrike">
                <a:solidFill>
                  <a:srgbClr val="000000"/>
                </a:solidFill>
              </a:rPr>
              <a:t>jeho existence. Je to smysl toho, co se dělá, ambice nebo sen, který projekt sleduje. Účel projektu tedy odpovídá na důležitou otázku, </a:t>
            </a:r>
            <a:r>
              <a:rPr b="1" i="0" lang="en-US" sz="1800" u="none" strike="noStrike">
                <a:solidFill>
                  <a:srgbClr val="000000"/>
                </a:solidFill>
              </a:rPr>
              <a:t>proč projekt existuje</a:t>
            </a:r>
            <a:r>
              <a:rPr b="0" i="0" lang="en-US" sz="1800" u="none" strike="noStrike">
                <a:solidFill>
                  <a:srgbClr val="000000"/>
                </a:solidFill>
              </a:rPr>
              <a:t>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en-US" sz="1800" u="none" strike="noStrike">
                <a:solidFill>
                  <a:srgbClr val="000000"/>
                </a:solidFill>
              </a:rPr>
              <a:t>Účelem projektu je vytvořit </a:t>
            </a:r>
            <a:r>
              <a:rPr b="1" i="0" lang="en-US" sz="1800" u="none" strike="noStrike">
                <a:solidFill>
                  <a:srgbClr val="000000"/>
                </a:solidFill>
              </a:rPr>
              <a:t>jasnou </a:t>
            </a:r>
            <a:r>
              <a:rPr b="0" i="0" lang="en-US" sz="1800" u="none" strike="noStrike">
                <a:solidFill>
                  <a:srgbClr val="000000"/>
                </a:solidFill>
              </a:rPr>
              <a:t>a </a:t>
            </a:r>
            <a:r>
              <a:rPr b="1" i="0" lang="en-US" sz="1800" u="none" strike="noStrike">
                <a:solidFill>
                  <a:srgbClr val="000000"/>
                </a:solidFill>
              </a:rPr>
              <a:t>správnou představu o </a:t>
            </a:r>
            <a:r>
              <a:rPr b="0" i="0" lang="en-US" sz="1800" u="none" strike="noStrike">
                <a:solidFill>
                  <a:srgbClr val="000000"/>
                </a:solidFill>
              </a:rPr>
              <a:t>projektu v myslích lidí, zúčastněných stran, kteří se podílejí na procesu plánování a vývoje. Účel je prohlášení, </a:t>
            </a:r>
            <a:r>
              <a:rPr b="1" i="0" lang="en-US" sz="1800" u="none" strike="noStrike">
                <a:solidFill>
                  <a:srgbClr val="000000"/>
                </a:solidFill>
              </a:rPr>
              <a:t>deklarativní věta, </a:t>
            </a:r>
            <a:r>
              <a:rPr b="0" i="0" lang="en-US" sz="1800" u="none" strike="noStrike">
                <a:solidFill>
                  <a:srgbClr val="000000"/>
                </a:solidFill>
              </a:rPr>
              <a:t>která </a:t>
            </a:r>
            <a:r>
              <a:rPr b="1" i="0" lang="en-US" sz="1800" u="none" strike="noStrike">
                <a:solidFill>
                  <a:srgbClr val="000000"/>
                </a:solidFill>
              </a:rPr>
              <a:t>shrnuje konkrétní cíle </a:t>
            </a:r>
            <a:r>
              <a:rPr b="0" i="0" lang="en-US" sz="1800" u="none" strike="noStrike">
                <a:solidFill>
                  <a:srgbClr val="000000"/>
                </a:solidFill>
              </a:rPr>
              <a:t>projektu. 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b="0" i="0" lang="en-US" sz="1800" u="none" strike="noStrike">
                <a:solidFill>
                  <a:srgbClr val="000000"/>
                </a:solidFill>
              </a:rPr>
              <a:t>Aby bylo toto </a:t>
            </a:r>
            <a:r>
              <a:rPr b="1" i="0" lang="en-US" sz="1800" u="none" strike="noStrike">
                <a:solidFill>
                  <a:srgbClr val="000000"/>
                </a:solidFill>
              </a:rPr>
              <a:t>prohlášení o </a:t>
            </a:r>
            <a:r>
              <a:rPr b="0" i="0" lang="en-US" sz="1800" u="none" strike="noStrike">
                <a:solidFill>
                  <a:srgbClr val="000000"/>
                </a:solidFill>
              </a:rPr>
              <a:t>účelu </a:t>
            </a:r>
            <a:r>
              <a:rPr b="1" i="0" lang="en-US" sz="1800" u="none" strike="noStrike">
                <a:solidFill>
                  <a:srgbClr val="000000"/>
                </a:solidFill>
              </a:rPr>
              <a:t>účinné, </a:t>
            </a:r>
            <a:r>
              <a:rPr b="0" i="0" lang="en-US" sz="1800" u="none" strike="noStrike">
                <a:solidFill>
                  <a:srgbClr val="000000"/>
                </a:solidFill>
              </a:rPr>
              <a:t>mělo by být: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i="0" lang="en-US" sz="1800" u="none" strike="noStrike">
                <a:solidFill>
                  <a:srgbClr val="000000"/>
                </a:solidFill>
              </a:rPr>
              <a:t>Stručné a výjimečné</a:t>
            </a:r>
            <a:endParaRPr b="0" i="0" sz="1800" u="none" strike="noStrike">
              <a:solidFill>
                <a:srgbClr val="000000"/>
              </a:solidFill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i="0" lang="en-US" sz="1800" u="none" strike="noStrike">
                <a:solidFill>
                  <a:srgbClr val="000000"/>
                </a:solidFill>
              </a:rPr>
              <a:t>Konkrétní a přesné</a:t>
            </a:r>
            <a:endParaRPr b="0" i="0" sz="1800" u="none" strike="noStrike">
              <a:solidFill>
                <a:srgbClr val="000000"/>
              </a:solidFill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lang="en-US" sz="1800">
                <a:solidFill>
                  <a:srgbClr val="000000"/>
                </a:solidFill>
              </a:rPr>
              <a:t>Orientované </a:t>
            </a:r>
            <a:r>
              <a:rPr b="1" i="0" lang="en-US" sz="1800" u="none" strike="noStrike">
                <a:solidFill>
                  <a:srgbClr val="000000"/>
                </a:solidFill>
              </a:rPr>
              <a:t>na cíl </a:t>
            </a:r>
            <a:endParaRPr sz="1800">
              <a:solidFill>
                <a:srgbClr val="000000"/>
              </a:solidFill>
            </a:endParaRPr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i="0" lang="en-US" sz="1800" u="none" strike="noStrike">
                <a:solidFill>
                  <a:srgbClr val="000000"/>
                </a:solidFill>
              </a:rPr>
              <a:t>Přehledn</a:t>
            </a:r>
            <a:r>
              <a:rPr b="1" lang="en-US" sz="1800">
                <a:solidFill>
                  <a:srgbClr val="000000"/>
                </a:solidFill>
              </a:rPr>
              <a:t>é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i="0" lang="en-US" sz="1800" u="none" strike="noStrike">
                <a:solidFill>
                  <a:srgbClr val="000000"/>
                </a:solidFill>
              </a:rPr>
              <a:t>Kompletní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i="0" lang="en-US" sz="1800" u="none" strike="noStrike">
                <a:solidFill>
                  <a:srgbClr val="000000"/>
                </a:solidFill>
              </a:rPr>
              <a:t>Věrohodné</a:t>
            </a:r>
            <a:endParaRPr b="0" i="0" sz="1800" u="none" strike="noStrike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idx="1" type="body"/>
          </p:nvPr>
        </p:nvSpPr>
        <p:spPr>
          <a:xfrm>
            <a:off x="3362036" y="1330036"/>
            <a:ext cx="7991763" cy="3842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Cíl projektu 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je konkrétní vyjádření toho, čeho by měl projekt </a:t>
            </a:r>
            <a:r>
              <a:rPr b="1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dosáhnout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b="0" i="0" sz="18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Ukazuje </a:t>
            </a:r>
            <a:r>
              <a:rPr b="1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jasný směr 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b="1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dodává motivaci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Hmatatelné výsledky, které 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tento cíl podporují, jsou </a:t>
            </a:r>
            <a:r>
              <a:rPr b="1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cíli 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projektu.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Cíle 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projektu v podstatě </a:t>
            </a:r>
            <a:r>
              <a:rPr b="0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definují, jak bude výsledek projektu vypadat. </a:t>
            </a:r>
            <a:r>
              <a:rPr b="1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Cíle </a:t>
            </a:r>
            <a:r>
              <a:rPr b="0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jsou obvykle širším nebo obecným vyjádřením toho, čeho má projekt dosáhnout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Cíle 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(vyšší cíle) by měly být </a:t>
            </a:r>
            <a:r>
              <a:rPr b="1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konkrétní 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b="1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měřitelné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Při stanovování cílů lze použít metodu SMART a také </a:t>
            </a: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techniku Logical Framework Approach.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en-US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KPI </a:t>
            </a: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lze také definovat jako cíle projektu. </a:t>
            </a:r>
            <a:endParaRPr/>
          </a:p>
        </p:txBody>
      </p:sp>
      <p:sp>
        <p:nvSpPr>
          <p:cNvPr id="119" name="Google Shape;119;p6"/>
          <p:cNvSpPr txBox="1"/>
          <p:nvPr/>
        </p:nvSpPr>
        <p:spPr>
          <a:xfrm>
            <a:off x="109057" y="2127773"/>
            <a:ext cx="249153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ct val="100000"/>
              <a:buFont typeface="Calibri"/>
              <a:buNone/>
            </a:pPr>
            <a:r>
              <a:rPr b="1" i="0" lang="en-US" sz="36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Cíle projektu a otázky </a:t>
            </a:r>
            <a:endParaRPr b="1" i="0" sz="36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3289924" y="3429000"/>
            <a:ext cx="8543636" cy="172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0" lvl="0" marL="0" rtl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b="0" i="1" lang="en-US" sz="3300" u="none" strike="noStrike">
                <a:solidFill>
                  <a:srgbClr val="000000"/>
                </a:solidFill>
              </a:rPr>
              <a:t>Dodávky projektu jsou definovány </a:t>
            </a:r>
            <a:r>
              <a:rPr b="1" i="1" lang="en-US" sz="3300" u="none" strike="noStrike">
                <a:solidFill>
                  <a:srgbClr val="000000"/>
                </a:solidFill>
              </a:rPr>
              <a:t>hmatatelným výsledkem nebo výstupem </a:t>
            </a:r>
            <a:r>
              <a:rPr b="0" i="1" lang="en-US" sz="3300" u="none" strike="noStrike">
                <a:solidFill>
                  <a:srgbClr val="000000"/>
                </a:solidFill>
              </a:rPr>
              <a:t>daného projektu, ať už intelektuálním/logickým nebo fyzickým</a:t>
            </a:r>
            <a:r>
              <a:rPr b="0" i="0" lang="en-US" sz="3300" u="none" strike="noStrike">
                <a:solidFill>
                  <a:srgbClr val="000000"/>
                </a:solidFill>
              </a:rPr>
              <a:t>. </a:t>
            </a:r>
            <a:endParaRPr/>
          </a:p>
          <a:p>
            <a:pPr indent="0" lvl="0" marL="0" rtl="0" algn="just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b="0" i="0" lang="en-US" sz="3300" u="none" strike="noStrike">
                <a:solidFill>
                  <a:srgbClr val="000000"/>
                </a:solidFill>
              </a:rPr>
              <a:t>Dodávky se mohou lišit v závislosti na specifikacích projektu a požadavcích zúčastněných stran. </a:t>
            </a:r>
            <a:r>
              <a:rPr b="0" i="1" lang="en-US" sz="3300" u="none" strike="noStrike">
                <a:solidFill>
                  <a:srgbClr val="000000"/>
                </a:solidFill>
              </a:rPr>
              <a:t>Výstup projektu je jakýkoli konkrétní výstup vytvořený jako výsledek práce provedené během životního cyklu projektu. Dodávky jsou konečné výstupy, které jsou předávány třetí straně mimo projekt.</a:t>
            </a:r>
            <a:endParaRPr b="0" i="1" sz="3300" u="none" strike="noStrike">
              <a:solidFill>
                <a:srgbClr val="000000"/>
              </a:solidFill>
            </a:endParaRPr>
          </a:p>
          <a:p>
            <a:pPr indent="-14414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25" name="Google Shape;125;p7"/>
          <p:cNvSpPr txBox="1"/>
          <p:nvPr/>
        </p:nvSpPr>
        <p:spPr>
          <a:xfrm>
            <a:off x="201421" y="3432409"/>
            <a:ext cx="249153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ct val="100000"/>
              <a:buFont typeface="Calibri"/>
              <a:buNone/>
            </a:pPr>
            <a:r>
              <a:rPr b="1" i="0" lang="en-US" sz="44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Výsledky projektu (výstupy a výsledky)</a:t>
            </a:r>
            <a:endParaRPr b="1" i="0" sz="44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7"/>
          <p:cNvSpPr txBox="1"/>
          <p:nvPr/>
        </p:nvSpPr>
        <p:spPr>
          <a:xfrm>
            <a:off x="201421" y="1097918"/>
            <a:ext cx="249153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Rozsah projektu </a:t>
            </a:r>
            <a:endParaRPr b="1" i="0" sz="28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7"/>
          <p:cNvSpPr txBox="1"/>
          <p:nvPr/>
        </p:nvSpPr>
        <p:spPr>
          <a:xfrm>
            <a:off x="3289924" y="873404"/>
            <a:ext cx="8700655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Aby byl plán projektu přesný, je třeba nejprve definovat rozsah projektu. Jedná se o </a:t>
            </a: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souhrn účelu, vize a pracovního úsilí 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daného projektu a je definován jako soubor prací, celkových úkolů, činností a rozhodnutí, které musí být provedeny, aby bylo zajištěno splnění cílů a výstupů projektu. 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Prohlášení o rozsahu projektu je </a:t>
            </a:r>
            <a:r>
              <a:rPr b="1" i="1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písemný dokument, </a:t>
            </a:r>
            <a:r>
              <a:rPr b="0" i="1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který </a:t>
            </a:r>
            <a:r>
              <a:rPr b="1" i="1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obsahuje všechny požadované informace pro vytvoření výstupů projektu</a:t>
            </a:r>
            <a:r>
              <a:rPr b="0" i="1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Cíle a úkoly, které nejsou uvedeny v prohlášení o rozsahu projektu, by měly být považovány za úkoly mimo rozsah projektu. Projektoví manažeři mohou také uvést konkrétní práce, které nebudou součástí projektu. </a:t>
            </a:r>
            <a:r>
              <a:rPr b="0" i="1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>
            <p:ph type="title"/>
          </p:nvPr>
        </p:nvSpPr>
        <p:spPr>
          <a:xfrm>
            <a:off x="184558" y="1122943"/>
            <a:ext cx="3078759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FF0000"/>
                </a:solidFill>
              </a:rPr>
              <a:t>Počáteční rozpočet projektu </a:t>
            </a:r>
            <a:endParaRPr b="1" sz="3600">
              <a:solidFill>
                <a:srgbClr val="FF0000"/>
              </a:solidFill>
            </a:endParaRPr>
          </a:p>
        </p:txBody>
      </p:sp>
      <p:sp>
        <p:nvSpPr>
          <p:cNvPr id="133" name="Google Shape;133;p8"/>
          <p:cNvSpPr txBox="1"/>
          <p:nvPr>
            <p:ph idx="1" type="body"/>
          </p:nvPr>
        </p:nvSpPr>
        <p:spPr>
          <a:xfrm>
            <a:off x="4366134" y="1122943"/>
            <a:ext cx="7641308" cy="46121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i="0" lang="en-US" sz="1800" u="none" strike="noStrike">
                <a:solidFill>
                  <a:srgbClr val="000000"/>
                </a:solidFill>
              </a:rPr>
              <a:t>Rozpočet projektu </a:t>
            </a:r>
            <a:r>
              <a:rPr b="0" i="0" lang="en-US" sz="1800" u="none" strike="noStrike">
                <a:solidFill>
                  <a:srgbClr val="000000"/>
                </a:solidFill>
              </a:rPr>
              <a:t>je nástroj, který používají projektoví manažeři k </a:t>
            </a:r>
            <a:r>
              <a:rPr b="1" i="0" lang="en-US" sz="1800" u="none" strike="noStrike">
                <a:solidFill>
                  <a:srgbClr val="000000"/>
                </a:solidFill>
              </a:rPr>
              <a:t>odhadu celkových nákladů </a:t>
            </a:r>
            <a:r>
              <a:rPr b="0" i="0" lang="en-US" sz="1800" u="none" strike="noStrike">
                <a:solidFill>
                  <a:srgbClr val="000000"/>
                </a:solidFill>
              </a:rPr>
              <a:t>projektu. Jedná se o podrobný odhad všech nákladů potřebných k dokončení projektu a navíc o odhad toho, co dalšího se pravděpodobně objeví před dokončením projektu a během definovaného období životního cyklu projektu.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0" i="0" lang="en-US" sz="1800" u="none" strike="noStrike">
                <a:solidFill>
                  <a:srgbClr val="000000"/>
                </a:solidFill>
              </a:rPr>
              <a:t>Samotný rozpočet projektu je </a:t>
            </a:r>
            <a:r>
              <a:rPr b="1" i="0" lang="en-US" sz="1800" u="none" strike="noStrike">
                <a:solidFill>
                  <a:srgbClr val="000000"/>
                </a:solidFill>
              </a:rPr>
              <a:t>dynamický dokument, který </a:t>
            </a:r>
            <a:r>
              <a:rPr b="0" i="0" lang="en-US" sz="1800" u="none" strike="noStrike">
                <a:solidFill>
                  <a:srgbClr val="000000"/>
                </a:solidFill>
              </a:rPr>
              <a:t>slouží k odhadu nákladů na každou fázi projektu. V průběhu projektu je </a:t>
            </a:r>
            <a:r>
              <a:rPr b="1" i="0" lang="en-US" sz="1800" u="none" strike="noStrike">
                <a:solidFill>
                  <a:srgbClr val="000000"/>
                </a:solidFill>
              </a:rPr>
              <a:t>průběžně revidován, upravován a aktualizován.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0" i="0" lang="en-US" sz="1800" u="none" strike="noStrike">
                <a:solidFill>
                  <a:srgbClr val="000000"/>
                </a:solidFill>
              </a:rPr>
              <a:t>Rozpočet projektu představuje </a:t>
            </a:r>
            <a:r>
              <a:rPr b="1" i="0" lang="en-US" sz="1800" u="none" strike="noStrike">
                <a:solidFill>
                  <a:srgbClr val="000000"/>
                </a:solidFill>
              </a:rPr>
              <a:t>souhrn nákladů na všechny činnosti, úkoly a milníky, které </a:t>
            </a:r>
            <a:r>
              <a:rPr b="0" i="0" lang="en-US" sz="1800" u="none" strike="noStrike">
                <a:solidFill>
                  <a:srgbClr val="000000"/>
                </a:solidFill>
              </a:rPr>
              <a:t>musí projekt splnit, a zahrnuje aspekty, jako jsou mzdové náklady, náklady na pořízení materiálu a provozní náklady.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idx="1" type="body"/>
          </p:nvPr>
        </p:nvSpPr>
        <p:spPr>
          <a:xfrm>
            <a:off x="3334328" y="932873"/>
            <a:ext cx="8543636" cy="43595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1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Zainteresované strany projektu </a:t>
            </a:r>
            <a:r>
              <a:rPr b="0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jsou lidé (nebo skupiny), kteří mohou ovlivnit, být ovlivněni, nebo se domnívají, že </a:t>
            </a:r>
            <a:r>
              <a:rPr i="1" lang="en-US" sz="1800">
                <a:solidFill>
                  <a:srgbClr val="000000"/>
                </a:solidFill>
              </a:rPr>
              <a:t>mohou být </a:t>
            </a:r>
            <a:r>
              <a:rPr b="0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ovlivněni rozhodnutími a/nebo činnostmi prováděnými během životního cyklu projektu a/nebo jeho výstupy a výsledky. </a:t>
            </a:r>
            <a:endParaRPr b="0" i="1" sz="180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22860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Vliv může být skutečný nebo vnímaný.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0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Zainteresované strany projektu jsou </a:t>
            </a:r>
            <a:r>
              <a:rPr b="1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subjekty, které mají zájem na daném projektu, </a:t>
            </a:r>
            <a:r>
              <a:rPr b="0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mohou být přímo zapojeny do práce na projektu (</a:t>
            </a:r>
            <a:r>
              <a:rPr b="1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interní)</a:t>
            </a:r>
            <a:r>
              <a:rPr b="0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být členy jiných interních organizací nebo být </a:t>
            </a:r>
            <a:r>
              <a:rPr b="1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externími členy </a:t>
            </a:r>
            <a:r>
              <a:rPr b="0" i="1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organizace a mohou mít pozitivní nebo negativní vliv na dokončení projektu.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Aby byl projekt úspěšně dokončen, je třeba všechny tyto zúčastněné strany řídit a naplnit jejich vyhlídky. </a:t>
            </a:r>
            <a:endParaRPr/>
          </a:p>
          <a:p>
            <a:pPr indent="-228600" lvl="0" marL="22860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b="0" i="0" lang="en-US" sz="180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Proto je třeba je identifikovat a za tímto účelem provést analýzu zainteresovaných stran, která určí všechny zainteresované strany.</a:t>
            </a:r>
            <a:endParaRPr sz="1800"/>
          </a:p>
        </p:txBody>
      </p:sp>
      <p:sp>
        <p:nvSpPr>
          <p:cNvPr id="139" name="Google Shape;139;p9"/>
          <p:cNvSpPr txBox="1"/>
          <p:nvPr/>
        </p:nvSpPr>
        <p:spPr>
          <a:xfrm>
            <a:off x="0" y="2127773"/>
            <a:ext cx="2655277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24591"/>
              </a:buClr>
              <a:buSzPts val="3600"/>
              <a:buFont typeface="Calibri"/>
              <a:buNone/>
            </a:pPr>
            <a:r>
              <a:rPr b="1" lang="en-US" sz="3600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Zainteresované </a:t>
            </a:r>
            <a:r>
              <a:rPr b="1" i="0" lang="en-US" sz="3600" u="none" cap="none" strike="noStrike">
                <a:solidFill>
                  <a:srgbClr val="124591"/>
                </a:solidFill>
                <a:latin typeface="Calibri"/>
                <a:ea typeface="Calibri"/>
                <a:cs typeface="Calibri"/>
                <a:sym typeface="Calibri"/>
              </a:rPr>
              <a:t>strany projektu</a:t>
            </a:r>
            <a:endParaRPr b="1" i="0" sz="3600" u="none" cap="none" strike="noStrike">
              <a:solidFill>
                <a:srgbClr val="12459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465513" y="4160734"/>
            <a:ext cx="3097259" cy="2342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