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61" r:id="rId3"/>
    <p:sldId id="262" r:id="rId4"/>
    <p:sldId id="263" r:id="rId5"/>
    <p:sldId id="265" r:id="rId6"/>
    <p:sldId id="267" r:id="rId7"/>
    <p:sldId id="268" r:id="rId8"/>
    <p:sldId id="269" r:id="rId9"/>
    <p:sldId id="273" r:id="rId10"/>
    <p:sldId id="271" r:id="rId11"/>
    <p:sldId id="272" r:id="rId12"/>
    <p:sldId id="260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ain" id="{46C46C17-ABBA-414F-8EB4-5E8B07933DFE}">
          <p14:sldIdLst>
            <p14:sldId id="258"/>
            <p14:sldId id="261"/>
            <p14:sldId id="262"/>
            <p14:sldId id="263"/>
            <p14:sldId id="265"/>
            <p14:sldId id="267"/>
            <p14:sldId id="268"/>
            <p14:sldId id="269"/>
            <p14:sldId id="273"/>
            <p14:sldId id="271"/>
            <p14:sldId id="272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45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12B5B-AE0C-468E-9A84-A24D186D016E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8441B-DE97-403D-8CCE-B841FF7277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53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17D826-0136-4607-BBE8-1FA5B19974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53D300-80CD-4BF5-B7F6-5743CF1C1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820BBF-952D-4133-930D-A5EEBA4E7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5A1E-ECD2-44B8-8A9E-13EA05D14551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5B2D86-9FFE-4885-AA9E-CC4F8CC8F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FE72D5-2B87-4D75-A2F2-6D473EF03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598F-F237-4D49-AC55-29BEE9DE216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328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1A2775-04AE-47C4-9401-98097723D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1616323-C22A-450F-881D-EE62FB357C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4069A7-588F-4012-A45D-1A6E15AD0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5A1E-ECD2-44B8-8A9E-13EA05D14551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ADB5BF-69E8-4343-9D35-FC3FC54E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4912995-AB74-4882-AFFB-E0EEB8F5C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598F-F237-4D49-AC55-29BEE9DE216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836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DC41695-720A-47F2-973C-549982F4C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FC9F5DB-1900-4EF0-B049-22605B226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5F30AE-4F79-40A7-95BB-03B402CEA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5A1E-ECD2-44B8-8A9E-13EA05D14551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C359DA-2B20-45A5-9EBB-F337502B9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DCC15F-D6D7-4D81-AEDC-1F331460F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598F-F237-4D49-AC55-29BEE9DE216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848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7D845D-909B-4E0D-A103-1C32B008A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E6BF1-C0C0-42D6-9223-2DA6252F8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F943574-99DD-4EBA-A3E6-42BA05BEB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5A1E-ECD2-44B8-8A9E-13EA05D14551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9530F7-18CB-4EAA-80B9-2D471FEAF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45B8DF-5715-4F84-9019-D6887069F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598F-F237-4D49-AC55-29BEE9DE216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034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525E89-FE82-4A24-ABE3-992116BC1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FE127F0-C410-4E8C-855D-47D70AAA4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3315DD-4ED1-4149-8FEC-24CC8EDF2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5A1E-ECD2-44B8-8A9E-13EA05D14551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A22F79-D3B6-4F4D-9F39-2FC9C0B15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D5D171-5307-4D59-87BC-BC04A13F4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598F-F237-4D49-AC55-29BEE9DE216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426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E3D801-324E-477B-BB7C-091779B7D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38127A-82EE-4467-BDDC-19B94F6C1C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CE695F6-73B9-4167-A7BF-E417FB5F85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017F27-2DF6-4E29-96BB-BC922C69A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5A1E-ECD2-44B8-8A9E-13EA05D14551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86394B-CEC0-4451-99DC-BB817943E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0A101B1-FA33-42BE-AD05-6052F7D2B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598F-F237-4D49-AC55-29BEE9DE216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0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8A0192-34E2-4161-AEC4-094DB890A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A75E22E-7850-492C-9018-7C6A0EC1F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5FAC549-4C55-4E00-A03C-513670C0C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97DEAC4-206F-49AD-A6FF-9B6F8C3FE0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0FAF147-0BB3-4E39-BB01-FACE380318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470E240-0B0B-4F1D-A1FD-EF6B7768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5A1E-ECD2-44B8-8A9E-13EA05D14551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6CF5078-D438-454F-A6CB-03DCEE669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9C49064-1F21-4B22-A39C-1B4EF566B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598F-F237-4D49-AC55-29BEE9DE216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0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092BC-D88C-4E95-9231-8D8762226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3822EE6-4710-4EAD-8172-A902AEFD1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5A1E-ECD2-44B8-8A9E-13EA05D14551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1438A1A-C9E5-4DAA-9EAC-FFED22E8A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875E897-357B-4301-AFF7-470F66332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598F-F237-4D49-AC55-29BEE9DE216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22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F0EF0DA-FB14-4886-A929-7C91FC656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5A1E-ECD2-44B8-8A9E-13EA05D14551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70CFD96-05C4-47BA-9677-9F54FF37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F911AFB-906F-4B97-9D97-40319485F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598F-F237-4D49-AC55-29BEE9DE216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01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79CC13-D5A8-4F2A-83C4-F7990F023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98753A-8CD1-4EA2-A649-83EA5A435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E6C6703-B762-4A13-9F7B-F716D0A4EF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4D991B-114A-475A-B431-6DDEEB0D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5A1E-ECD2-44B8-8A9E-13EA05D14551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6196E3C-5099-4357-A714-44098DA4F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147AF1-C80D-4EBA-AEA0-322F2C391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598F-F237-4D49-AC55-29BEE9DE216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371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E8106D-6B74-4D8C-BA2E-585352B77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7277BFA-A4C8-4BAE-A531-02B38871B0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DA39C23-5838-448D-83D2-748873DA8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35C018A-0364-46ED-A1AD-47078F927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55A1E-ECD2-44B8-8A9E-13EA05D14551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4B477D-9CA7-4B13-85B0-1B9522832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7E4D50-DF92-4D3A-A748-741836E92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E598F-F237-4D49-AC55-29BEE9DE216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68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495E883-E764-413A-9B10-0A5EF33C4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9E1BEA7-ABAF-44EE-83BB-8CA020E90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7030C8-8246-463E-8C5E-BDEBF38E1B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A1E-ECD2-44B8-8A9E-13EA05D14551}" type="datetimeFigureOut">
              <a:rPr lang="cs-CZ" smtClean="0"/>
              <a:t>10.08.2022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4DB98E-34DB-4DD3-9A9E-6D6BC2EB51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BAF79E-DFC9-4420-ACFB-ACCF7FF0DF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E598F-F237-4D49-AC55-29BEE9DE216D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21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.docx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2BDA4-C249-4A8E-9FC9-9473E81E2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948" y="2300139"/>
            <a:ext cx="10316852" cy="795142"/>
          </a:xfrm>
        </p:spPr>
        <p:txBody>
          <a:bodyPr/>
          <a:lstStyle/>
          <a:p>
            <a:pPr algn="ctr"/>
            <a:r>
              <a:rPr lang="es-ES" b="1" dirty="0">
                <a:solidFill>
                  <a:srgbClr val="124591"/>
                </a:solidFill>
              </a:rPr>
              <a:t>C</a:t>
            </a:r>
            <a:r>
              <a:rPr lang="cs-CZ" b="1" dirty="0">
                <a:solidFill>
                  <a:srgbClr val="124591"/>
                </a:solidFill>
              </a:rPr>
              <a:t>urs</a:t>
            </a:r>
            <a:r>
              <a:rPr lang="es-ES" b="1" dirty="0">
                <a:solidFill>
                  <a:srgbClr val="124591"/>
                </a:solidFill>
              </a:rPr>
              <a:t>o de Gestión de Proyectos de Innovación</a:t>
            </a:r>
            <a:endParaRPr lang="en-GB" b="1" dirty="0">
              <a:solidFill>
                <a:srgbClr val="12459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E98ACE-E3AB-4932-BD01-927A7B1A6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6886" y="3165050"/>
            <a:ext cx="10316852" cy="1040123"/>
          </a:xfrm>
        </p:spPr>
        <p:txBody>
          <a:bodyPr/>
          <a:lstStyle/>
          <a:p>
            <a:pPr marL="0" indent="0" algn="ctr">
              <a:buNone/>
            </a:pPr>
            <a:r>
              <a:rPr lang="en-GB" b="1" noProof="1"/>
              <a:t>Módulo 2: Concepto del Curso InnoPro</a:t>
            </a:r>
          </a:p>
          <a:p>
            <a:pPr marL="0" indent="0" algn="ctr">
              <a:buNone/>
            </a:pPr>
            <a:r>
              <a:rPr lang="cs-CZ" dirty="0"/>
              <a:t>Lukáš Melecký</a:t>
            </a:r>
            <a:r>
              <a:rPr lang="en-US" dirty="0"/>
              <a:t> &amp; </a:t>
            </a:r>
            <a:r>
              <a:rPr lang="en-US" dirty="0" err="1"/>
              <a:t>Mi</a:t>
            </a:r>
            <a:r>
              <a:rPr lang="cs-CZ" dirty="0" err="1"/>
              <a:t>chaela</a:t>
            </a:r>
            <a:r>
              <a:rPr lang="cs-CZ" dirty="0"/>
              <a:t> Staníčková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40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E98ACE-E3AB-4932-BD01-927A7B1A6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658" y="914398"/>
            <a:ext cx="10574593" cy="693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rgbClr val="124591"/>
                </a:solidFill>
              </a:rPr>
              <a:t>5. </a:t>
            </a:r>
            <a:r>
              <a:rPr lang="es-ES" sz="3200" b="1" dirty="0">
                <a:solidFill>
                  <a:srgbClr val="124591"/>
                </a:solidFill>
              </a:rPr>
              <a:t>Modelo AIDIC: Desglose y Estructura</a:t>
            </a:r>
          </a:p>
          <a:p>
            <a:pPr marL="0" indent="0">
              <a:buClr>
                <a:schemeClr val="tx1"/>
              </a:buClr>
              <a:buNone/>
            </a:pP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CBA7BE23-93FD-5887-164F-A2D12EDA6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0617" y="204788"/>
            <a:ext cx="4753321" cy="636587"/>
          </a:xfrm>
        </p:spPr>
        <p:txBody>
          <a:bodyPr>
            <a:noAutofit/>
          </a:bodyPr>
          <a:lstStyle/>
          <a:p>
            <a:r>
              <a:rPr lang="es-ES" sz="3200" b="1" dirty="0">
                <a:solidFill>
                  <a:srgbClr val="124591"/>
                </a:solidFill>
              </a:rPr>
              <a:t>Concepto del Curso </a:t>
            </a:r>
            <a:r>
              <a:rPr lang="es-ES" sz="3200" b="1" dirty="0" err="1">
                <a:solidFill>
                  <a:srgbClr val="124591"/>
                </a:solidFill>
              </a:rPr>
              <a:t>Innopro</a:t>
            </a:r>
            <a:endParaRPr lang="es-ES" sz="3200" b="1" dirty="0">
              <a:solidFill>
                <a:srgbClr val="124591"/>
              </a:solidFill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042C3A1F-04DC-B62C-F09F-13AC9260F1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4340" y="1401874"/>
            <a:ext cx="10356574" cy="3342598"/>
          </a:xfrm>
          <a:prstGeom prst="rect">
            <a:avLst/>
          </a:prstGeom>
        </p:spPr>
      </p:pic>
      <p:sp>
        <p:nvSpPr>
          <p:cNvPr id="10" name="Obdélník 4">
            <a:extLst>
              <a:ext uri="{FF2B5EF4-FFF2-40B4-BE49-F238E27FC236}">
                <a16:creationId xmlns:a16="http://schemas.microsoft.com/office/drawing/2014/main" id="{2C138A56-8581-563F-22FB-A3268AB0B43F}"/>
              </a:ext>
            </a:extLst>
          </p:cNvPr>
          <p:cNvSpPr/>
          <p:nvPr/>
        </p:nvSpPr>
        <p:spPr>
          <a:xfrm>
            <a:off x="942731" y="4728110"/>
            <a:ext cx="53954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ea typeface="Times New Roman" panose="02020603050405020304" pitchFamily="18" charset="0"/>
              </a:rPr>
              <a:t>Fuente: </a:t>
            </a:r>
            <a:r>
              <a:rPr lang="es-ES" sz="1000" dirty="0">
                <a:solidFill>
                  <a:srgbClr val="000000"/>
                </a:solidFill>
                <a:ea typeface="Times New Roman" panose="02020603050405020304" pitchFamily="18" charset="0"/>
              </a:rPr>
              <a:t>Elaborado por los autores </a:t>
            </a:r>
            <a:r>
              <a:rPr lang="en-GB" sz="1000" dirty="0">
                <a:solidFill>
                  <a:srgbClr val="000000"/>
                </a:solidFill>
                <a:ea typeface="Times New Roman" panose="02020603050405020304" pitchFamily="18" charset="0"/>
              </a:rPr>
              <a:t>(2020)</a:t>
            </a:r>
          </a:p>
        </p:txBody>
      </p:sp>
    </p:spTree>
    <p:extLst>
      <p:ext uri="{BB962C8B-B14F-4D97-AF65-F5344CB8AC3E}">
        <p14:creationId xmlns:p14="http://schemas.microsoft.com/office/powerpoint/2010/main" val="970255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E98ACE-E3AB-4932-BD01-927A7B1A6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658" y="914398"/>
            <a:ext cx="10574593" cy="693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rgbClr val="124591"/>
                </a:solidFill>
              </a:rPr>
              <a:t>5. </a:t>
            </a:r>
            <a:r>
              <a:rPr lang="es-ES" sz="3200" b="1" dirty="0">
                <a:solidFill>
                  <a:srgbClr val="124591"/>
                </a:solidFill>
              </a:rPr>
              <a:t>Modelo AIDIC: Desglose y Estructura</a:t>
            </a:r>
          </a:p>
          <a:p>
            <a:pPr marL="0" indent="0">
              <a:buClr>
                <a:schemeClr val="tx1"/>
              </a:buClr>
              <a:buNone/>
            </a:pP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CBA7BE23-93FD-5887-164F-A2D12EDA6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0617" y="204788"/>
            <a:ext cx="4753321" cy="636587"/>
          </a:xfrm>
        </p:spPr>
        <p:txBody>
          <a:bodyPr>
            <a:noAutofit/>
          </a:bodyPr>
          <a:lstStyle/>
          <a:p>
            <a:r>
              <a:rPr lang="es-ES" sz="3200" b="1" dirty="0">
                <a:solidFill>
                  <a:srgbClr val="124591"/>
                </a:solidFill>
              </a:rPr>
              <a:t>Concepto del Curso </a:t>
            </a:r>
            <a:r>
              <a:rPr lang="es-ES" sz="3200" b="1" dirty="0" err="1">
                <a:solidFill>
                  <a:srgbClr val="124591"/>
                </a:solidFill>
              </a:rPr>
              <a:t>Innopro</a:t>
            </a:r>
            <a:endParaRPr lang="es-ES" sz="3200" b="1" dirty="0">
              <a:solidFill>
                <a:srgbClr val="124591"/>
              </a:solidFill>
            </a:endParaRPr>
          </a:p>
        </p:txBody>
      </p:sp>
      <p:sp>
        <p:nvSpPr>
          <p:cNvPr id="10" name="Obdélník 4">
            <a:extLst>
              <a:ext uri="{FF2B5EF4-FFF2-40B4-BE49-F238E27FC236}">
                <a16:creationId xmlns:a16="http://schemas.microsoft.com/office/drawing/2014/main" id="{2C138A56-8581-563F-22FB-A3268AB0B43F}"/>
              </a:ext>
            </a:extLst>
          </p:cNvPr>
          <p:cNvSpPr/>
          <p:nvPr/>
        </p:nvSpPr>
        <p:spPr>
          <a:xfrm>
            <a:off x="942731" y="4996470"/>
            <a:ext cx="53954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ea typeface="Times New Roman" panose="02020603050405020304" pitchFamily="18" charset="0"/>
              </a:rPr>
              <a:t>Fuente: </a:t>
            </a:r>
            <a:r>
              <a:rPr lang="es-ES" sz="1000" dirty="0">
                <a:solidFill>
                  <a:srgbClr val="000000"/>
                </a:solidFill>
                <a:ea typeface="Times New Roman" panose="02020603050405020304" pitchFamily="18" charset="0"/>
              </a:rPr>
              <a:t>Elaborado por los autores </a:t>
            </a:r>
            <a:r>
              <a:rPr lang="en-GB" sz="1000" dirty="0">
                <a:solidFill>
                  <a:srgbClr val="000000"/>
                </a:solidFill>
                <a:ea typeface="Times New Roman" panose="02020603050405020304" pitchFamily="18" charset="0"/>
              </a:rPr>
              <a:t>(2020)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15FA5B8-E58D-E29A-FFC2-9D5FEFCE04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731" y="1402587"/>
            <a:ext cx="10366430" cy="360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03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A02872-5B6C-4CAD-9F0F-C887BEB59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0249" y="2371082"/>
            <a:ext cx="6385874" cy="16220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5400" dirty="0"/>
              <a:t>GRACIAS POR SU ATENCIÓN</a:t>
            </a:r>
            <a:endParaRPr lang="cs-CZ" sz="5400" dirty="0"/>
          </a:p>
        </p:txBody>
      </p:sp>
    </p:spTree>
    <p:extLst>
      <p:ext uri="{BB962C8B-B14F-4D97-AF65-F5344CB8AC3E}">
        <p14:creationId xmlns:p14="http://schemas.microsoft.com/office/powerpoint/2010/main" val="34522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B2BDA4-C249-4A8E-9FC9-9473E81E2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0253" y="205052"/>
            <a:ext cx="4693426" cy="635544"/>
          </a:xfrm>
        </p:spPr>
        <p:txBody>
          <a:bodyPr>
            <a:noAutofit/>
          </a:bodyPr>
          <a:lstStyle/>
          <a:p>
            <a:r>
              <a:rPr lang="en-GB" sz="3200" b="1" dirty="0" err="1">
                <a:solidFill>
                  <a:srgbClr val="124591"/>
                </a:solidFill>
              </a:rPr>
              <a:t>Concepto</a:t>
            </a:r>
            <a:r>
              <a:rPr lang="en-GB" sz="3200" b="1" dirty="0">
                <a:solidFill>
                  <a:srgbClr val="124591"/>
                </a:solidFill>
              </a:rPr>
              <a:t> del </a:t>
            </a:r>
            <a:r>
              <a:rPr lang="en-GB" sz="3200" b="1" dirty="0" err="1">
                <a:solidFill>
                  <a:srgbClr val="124591"/>
                </a:solidFill>
              </a:rPr>
              <a:t>Curso</a:t>
            </a:r>
            <a:r>
              <a:rPr lang="en-GB" sz="3200" b="1" dirty="0">
                <a:solidFill>
                  <a:srgbClr val="124591"/>
                </a:solidFill>
              </a:rPr>
              <a:t> </a:t>
            </a:r>
            <a:r>
              <a:rPr lang="en-GB" sz="3200" b="1" dirty="0" err="1">
                <a:solidFill>
                  <a:srgbClr val="124591"/>
                </a:solidFill>
              </a:rPr>
              <a:t>Innopro</a:t>
            </a:r>
            <a:endParaRPr lang="en-GB" sz="3200" b="1" dirty="0">
              <a:solidFill>
                <a:srgbClr val="124591"/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E98ACE-E3AB-4932-BD01-927A7B1A6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948" y="1240465"/>
            <a:ext cx="10316852" cy="4936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124591"/>
                </a:solidFill>
              </a:rPr>
              <a:t>1. </a:t>
            </a:r>
            <a:r>
              <a:rPr lang="en-GB" sz="3200" b="1" dirty="0">
                <a:solidFill>
                  <a:srgbClr val="124591"/>
                </a:solidFill>
              </a:rPr>
              <a:t>Base </a:t>
            </a:r>
            <a:r>
              <a:rPr lang="en-GB" sz="3200" b="1" dirty="0" err="1">
                <a:solidFill>
                  <a:srgbClr val="124591"/>
                </a:solidFill>
              </a:rPr>
              <a:t>Teórica</a:t>
            </a:r>
            <a:r>
              <a:rPr lang="en-GB" sz="3200" b="1" dirty="0">
                <a:solidFill>
                  <a:srgbClr val="124591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2000" b="1" dirty="0">
              <a:solidFill>
                <a:srgbClr val="124591"/>
              </a:solidFill>
            </a:endParaRPr>
          </a:p>
          <a:p>
            <a:pPr>
              <a:buClr>
                <a:schemeClr val="tx1"/>
              </a:buClr>
            </a:pPr>
            <a:r>
              <a:rPr lang="en-GB" b="1" dirty="0" err="1">
                <a:solidFill>
                  <a:srgbClr val="C00000"/>
                </a:solidFill>
              </a:rPr>
              <a:t>Cuestiones</a:t>
            </a:r>
            <a:r>
              <a:rPr lang="en-GB" b="1" dirty="0">
                <a:solidFill>
                  <a:srgbClr val="C00000"/>
                </a:solidFill>
              </a:rPr>
              <a:t> de </a:t>
            </a:r>
            <a:r>
              <a:rPr lang="en-GB" b="1" dirty="0" err="1">
                <a:solidFill>
                  <a:srgbClr val="C00000"/>
                </a:solidFill>
              </a:rPr>
              <a:t>concepto</a:t>
            </a:r>
            <a:r>
              <a:rPr lang="en-GB" b="1" dirty="0">
                <a:solidFill>
                  <a:srgbClr val="C00000"/>
                </a:solidFill>
              </a:rPr>
              <a:t> del </a:t>
            </a:r>
            <a:r>
              <a:rPr lang="en-GB" b="1" dirty="0" err="1">
                <a:solidFill>
                  <a:srgbClr val="C00000"/>
                </a:solidFill>
              </a:rPr>
              <a:t>curso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Innopro</a:t>
            </a:r>
            <a:r>
              <a:rPr lang="en-GB" b="1" dirty="0">
                <a:solidFill>
                  <a:srgbClr val="C00000"/>
                </a:solidFill>
              </a:rPr>
              <a:t>:</a:t>
            </a:r>
          </a:p>
          <a:p>
            <a:pPr lvl="1" algn="just">
              <a:buClr>
                <a:schemeClr val="tx1"/>
              </a:buClr>
            </a:pPr>
            <a:r>
              <a:rPr lang="en-GB" b="1" dirty="0" err="1">
                <a:solidFill>
                  <a:srgbClr val="124591"/>
                </a:solidFill>
              </a:rPr>
              <a:t>Cómo</a:t>
            </a:r>
            <a:r>
              <a:rPr lang="en-GB" dirty="0"/>
              <a:t> ser </a:t>
            </a:r>
            <a:r>
              <a:rPr lang="en-GB" i="1" dirty="0" err="1"/>
              <a:t>innovador</a:t>
            </a:r>
            <a:r>
              <a:rPr lang="en-GB" dirty="0"/>
              <a:t> </a:t>
            </a:r>
            <a:r>
              <a:rPr lang="en-GB" dirty="0" err="1"/>
              <a:t>en</a:t>
            </a:r>
            <a:r>
              <a:rPr lang="en-GB" dirty="0"/>
              <a:t> la </a:t>
            </a:r>
            <a:r>
              <a:rPr lang="en-GB" dirty="0" err="1"/>
              <a:t>enseñanza</a:t>
            </a:r>
            <a:r>
              <a:rPr lang="en-GB" dirty="0"/>
              <a:t> y </a:t>
            </a:r>
            <a:r>
              <a:rPr lang="en-GB" dirty="0" err="1"/>
              <a:t>entrenamiento</a:t>
            </a:r>
            <a:r>
              <a:rPr lang="en-GB" dirty="0"/>
              <a:t> </a:t>
            </a:r>
            <a:r>
              <a:rPr lang="en-GB" dirty="0" err="1"/>
              <a:t>dentro</a:t>
            </a:r>
            <a:r>
              <a:rPr lang="en-GB" dirty="0"/>
              <a:t> de la </a:t>
            </a:r>
            <a:r>
              <a:rPr lang="en-GB" dirty="0" err="1"/>
              <a:t>disciplina</a:t>
            </a:r>
            <a:r>
              <a:rPr lang="en-GB" dirty="0"/>
              <a:t> de </a:t>
            </a:r>
            <a:r>
              <a:rPr lang="en-GB" dirty="0" err="1"/>
              <a:t>gestión</a:t>
            </a:r>
            <a:r>
              <a:rPr lang="en-GB" dirty="0"/>
              <a:t> de </a:t>
            </a:r>
            <a:r>
              <a:rPr lang="en-GB" dirty="0" err="1"/>
              <a:t>proyectos</a:t>
            </a:r>
            <a:r>
              <a:rPr lang="en-GB" dirty="0"/>
              <a:t>?</a:t>
            </a:r>
          </a:p>
          <a:p>
            <a:pPr lvl="1" algn="just">
              <a:buClr>
                <a:schemeClr val="tx1"/>
              </a:buClr>
            </a:pPr>
            <a:r>
              <a:rPr lang="en-GB" b="1" i="1" dirty="0" err="1">
                <a:solidFill>
                  <a:srgbClr val="124591"/>
                </a:solidFill>
              </a:rPr>
              <a:t>Qué</a:t>
            </a:r>
            <a:r>
              <a:rPr lang="en-GB" b="1" i="1" dirty="0">
                <a:solidFill>
                  <a:srgbClr val="124591"/>
                </a:solidFill>
              </a:rPr>
              <a:t> </a:t>
            </a:r>
            <a:r>
              <a:rPr lang="en-GB" i="1" dirty="0" err="1"/>
              <a:t>enfoque</a:t>
            </a:r>
            <a:r>
              <a:rPr lang="en-GB" dirty="0"/>
              <a:t> y </a:t>
            </a:r>
            <a:r>
              <a:rPr lang="en-GB" dirty="0" err="1"/>
              <a:t>metodología</a:t>
            </a:r>
            <a:r>
              <a:rPr lang="en-GB" dirty="0"/>
              <a:t> de </a:t>
            </a:r>
            <a:r>
              <a:rPr lang="en-GB" dirty="0" err="1"/>
              <a:t>gestión</a:t>
            </a:r>
            <a:r>
              <a:rPr lang="en-GB" dirty="0"/>
              <a:t> de </a:t>
            </a:r>
            <a:r>
              <a:rPr lang="en-GB" dirty="0" err="1"/>
              <a:t>proyectos</a:t>
            </a:r>
            <a:r>
              <a:rPr lang="en-GB" dirty="0"/>
              <a:t> se </a:t>
            </a:r>
            <a:r>
              <a:rPr lang="en-GB" dirty="0" err="1"/>
              <a:t>puede</a:t>
            </a:r>
            <a:r>
              <a:rPr lang="en-GB" dirty="0"/>
              <a:t> </a:t>
            </a:r>
            <a:r>
              <a:rPr lang="en-GB" dirty="0" err="1"/>
              <a:t>utilizar</a:t>
            </a:r>
            <a:r>
              <a:rPr lang="en-GB" dirty="0"/>
              <a:t> para </a:t>
            </a:r>
            <a:r>
              <a:rPr lang="en-GB" dirty="0" err="1"/>
              <a:t>hacer</a:t>
            </a:r>
            <a:r>
              <a:rPr lang="en-GB" dirty="0"/>
              <a:t> </a:t>
            </a:r>
            <a:r>
              <a:rPr lang="en-GB" dirty="0" err="1"/>
              <a:t>más</a:t>
            </a:r>
            <a:r>
              <a:rPr lang="en-GB" dirty="0"/>
              <a:t> </a:t>
            </a:r>
            <a:r>
              <a:rPr lang="en-GB" dirty="0" err="1"/>
              <a:t>interesante</a:t>
            </a:r>
            <a:r>
              <a:rPr lang="en-GB" dirty="0"/>
              <a:t> </a:t>
            </a:r>
            <a:r>
              <a:rPr lang="en-GB" dirty="0" err="1"/>
              <a:t>estas</a:t>
            </a:r>
            <a:r>
              <a:rPr lang="en-GB" dirty="0"/>
              <a:t> </a:t>
            </a:r>
            <a:r>
              <a:rPr lang="en-GB" dirty="0" err="1"/>
              <a:t>tareas</a:t>
            </a:r>
            <a:r>
              <a:rPr lang="en-GB" dirty="0"/>
              <a:t>? </a:t>
            </a:r>
          </a:p>
          <a:p>
            <a:pPr lvl="1" algn="just">
              <a:buClr>
                <a:schemeClr val="tx1"/>
              </a:buClr>
            </a:pPr>
            <a:r>
              <a:rPr lang="en-GB" b="1" dirty="0" err="1">
                <a:solidFill>
                  <a:srgbClr val="124591"/>
                </a:solidFill>
              </a:rPr>
              <a:t>Cómo</a:t>
            </a:r>
            <a:r>
              <a:rPr lang="en-GB" dirty="0"/>
              <a:t> </a:t>
            </a:r>
            <a:r>
              <a:rPr lang="en-GB" i="1" dirty="0" err="1"/>
              <a:t>diseñar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curso</a:t>
            </a:r>
            <a:r>
              <a:rPr lang="en-GB" dirty="0"/>
              <a:t> </a:t>
            </a:r>
            <a:r>
              <a:rPr lang="en-GB" dirty="0" err="1"/>
              <a:t>InnoPro</a:t>
            </a:r>
            <a:r>
              <a:rPr lang="en-GB" dirty="0"/>
              <a:t> para </a:t>
            </a:r>
            <a:r>
              <a:rPr lang="en-GB" dirty="0" err="1"/>
              <a:t>incluir</a:t>
            </a:r>
            <a:r>
              <a:rPr lang="en-GB" dirty="0"/>
              <a:t> y </a:t>
            </a:r>
            <a:r>
              <a:rPr lang="en-GB" dirty="0" err="1"/>
              <a:t>encajar</a:t>
            </a:r>
            <a:r>
              <a:rPr lang="en-GB" dirty="0"/>
              <a:t> </a:t>
            </a:r>
            <a:r>
              <a:rPr lang="en-GB" dirty="0" err="1"/>
              <a:t>todos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</a:t>
            </a:r>
            <a:r>
              <a:rPr lang="en-GB" dirty="0" err="1"/>
              <a:t>materiales</a:t>
            </a:r>
            <a:r>
              <a:rPr lang="en-GB" dirty="0"/>
              <a:t> que </a:t>
            </a:r>
            <a:r>
              <a:rPr lang="en-GB" dirty="0" err="1"/>
              <a:t>constituyen</a:t>
            </a:r>
            <a:r>
              <a:rPr lang="en-GB" dirty="0"/>
              <a:t> </a:t>
            </a:r>
            <a:r>
              <a:rPr lang="en-GB" dirty="0" err="1"/>
              <a:t>los</a:t>
            </a:r>
            <a:r>
              <a:rPr lang="en-GB" dirty="0"/>
              <a:t> outputs </a:t>
            </a:r>
            <a:r>
              <a:rPr lang="en-GB" dirty="0" err="1"/>
              <a:t>intelectuales</a:t>
            </a:r>
            <a:r>
              <a:rPr lang="en-GB" dirty="0"/>
              <a:t> del </a:t>
            </a:r>
            <a:r>
              <a:rPr lang="en-GB" dirty="0" err="1"/>
              <a:t>proyecto</a:t>
            </a:r>
            <a:r>
              <a:rPr lang="en-GB" dirty="0"/>
              <a:t> (</a:t>
            </a:r>
            <a:r>
              <a:rPr lang="en-GB" dirty="0" err="1"/>
              <a:t>teóricos</a:t>
            </a:r>
            <a:r>
              <a:rPr lang="en-GB" dirty="0"/>
              <a:t>, </a:t>
            </a:r>
            <a:r>
              <a:rPr lang="en-GB" dirty="0" err="1"/>
              <a:t>prácticos</a:t>
            </a:r>
            <a:r>
              <a:rPr lang="en-GB" dirty="0"/>
              <a:t>, Moodle…)?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 rot="16200000">
            <a:off x="1408588" y="4905170"/>
            <a:ext cx="789992" cy="1282184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ovéPole 4"/>
          <p:cNvSpPr txBox="1"/>
          <p:nvPr/>
        </p:nvSpPr>
        <p:spPr>
          <a:xfrm>
            <a:off x="2570220" y="5315429"/>
            <a:ext cx="7899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SOLUCIÓN:</a:t>
            </a:r>
            <a:r>
              <a:rPr lang="en-GB" sz="2400" dirty="0"/>
              <a:t> </a:t>
            </a:r>
            <a:r>
              <a:rPr lang="en-GB" sz="2400" dirty="0" err="1"/>
              <a:t>Enfoque</a:t>
            </a:r>
            <a:r>
              <a:rPr lang="en-GB" sz="2400" dirty="0"/>
              <a:t> de la Gestión del </a:t>
            </a:r>
            <a:r>
              <a:rPr lang="en-GB" sz="2400" dirty="0" err="1"/>
              <a:t>Ciclo</a:t>
            </a:r>
            <a:r>
              <a:rPr lang="en-GB" sz="2400" dirty="0"/>
              <a:t> de Proyecto, </a:t>
            </a:r>
            <a:r>
              <a:rPr lang="en-GB" sz="2400" b="1" dirty="0"/>
              <a:t>Project Cycle Management (PCM) 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D15E22B1-B088-48F3-ACE6-759F2BCF7A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4069" y="5093496"/>
            <a:ext cx="1009731" cy="108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528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E98ACE-E3AB-4932-BD01-927A7B1A6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154" y="840596"/>
            <a:ext cx="10425223" cy="532309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124591"/>
                </a:solidFill>
              </a:rPr>
              <a:t>1. </a:t>
            </a:r>
            <a:r>
              <a:rPr lang="en-GB" sz="3200" b="1" dirty="0">
                <a:solidFill>
                  <a:srgbClr val="124591"/>
                </a:solidFill>
              </a:rPr>
              <a:t>Base </a:t>
            </a:r>
            <a:r>
              <a:rPr lang="en-GB" sz="3200" b="1" dirty="0" err="1">
                <a:solidFill>
                  <a:srgbClr val="124591"/>
                </a:solidFill>
              </a:rPr>
              <a:t>Teórica</a:t>
            </a:r>
            <a:r>
              <a:rPr lang="en-GB" sz="3200" b="1" dirty="0">
                <a:solidFill>
                  <a:srgbClr val="124591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2000" b="1" dirty="0">
              <a:solidFill>
                <a:srgbClr val="12459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GB" b="1" dirty="0">
                <a:solidFill>
                  <a:srgbClr val="C00000"/>
                </a:solidFill>
              </a:rPr>
              <a:t>PCM: </a:t>
            </a:r>
            <a:r>
              <a:rPr lang="en-GB" b="1" dirty="0" err="1">
                <a:solidFill>
                  <a:srgbClr val="C00000"/>
                </a:solidFill>
              </a:rPr>
              <a:t>Enfoque</a:t>
            </a:r>
            <a:r>
              <a:rPr lang="en-GB" b="1" dirty="0">
                <a:solidFill>
                  <a:srgbClr val="C00000"/>
                </a:solidFill>
              </a:rPr>
              <a:t> para </a:t>
            </a:r>
            <a:r>
              <a:rPr lang="en-GB" b="1" dirty="0" err="1">
                <a:solidFill>
                  <a:srgbClr val="C00000"/>
                </a:solidFill>
              </a:rPr>
              <a:t>encontrar</a:t>
            </a:r>
            <a:r>
              <a:rPr lang="en-GB" b="1" dirty="0">
                <a:solidFill>
                  <a:srgbClr val="C00000"/>
                </a:solidFill>
              </a:rPr>
              <a:t> un </a:t>
            </a:r>
            <a:r>
              <a:rPr lang="en-GB" b="1" dirty="0" err="1">
                <a:solidFill>
                  <a:srgbClr val="C00000"/>
                </a:solidFill>
              </a:rPr>
              <a:t>modelo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innovador</a:t>
            </a:r>
            <a:r>
              <a:rPr lang="en-GB" b="1" dirty="0">
                <a:solidFill>
                  <a:srgbClr val="C00000"/>
                </a:solidFill>
              </a:rPr>
              <a:t> </a:t>
            </a:r>
            <a:r>
              <a:rPr lang="en-GB" b="1" dirty="0" err="1">
                <a:solidFill>
                  <a:srgbClr val="C00000"/>
                </a:solidFill>
              </a:rPr>
              <a:t>apropiado</a:t>
            </a:r>
            <a:r>
              <a:rPr lang="en-GB" b="1" dirty="0">
                <a:solidFill>
                  <a:srgbClr val="C00000"/>
                </a:solidFill>
              </a:rPr>
              <a:t> de Gestión de Proyectos</a:t>
            </a:r>
          </a:p>
          <a:p>
            <a:pPr lvl="1">
              <a:buClr>
                <a:schemeClr val="tx1"/>
              </a:buClr>
            </a:pPr>
            <a:r>
              <a:rPr lang="en-GB" sz="2600" b="1" dirty="0">
                <a:solidFill>
                  <a:srgbClr val="124591"/>
                </a:solidFill>
              </a:rPr>
              <a:t>Gestion del </a:t>
            </a:r>
            <a:r>
              <a:rPr lang="en-GB" sz="2600" b="1" dirty="0" err="1">
                <a:solidFill>
                  <a:srgbClr val="124591"/>
                </a:solidFill>
              </a:rPr>
              <a:t>Ciclo</a:t>
            </a:r>
            <a:r>
              <a:rPr lang="en-GB" sz="2600" b="1" dirty="0">
                <a:solidFill>
                  <a:srgbClr val="124591"/>
                </a:solidFill>
              </a:rPr>
              <a:t> de Vida, Project Cycle Management (PCM) </a:t>
            </a:r>
          </a:p>
          <a:p>
            <a:pPr lvl="2">
              <a:lnSpc>
                <a:spcPct val="100000"/>
              </a:lnSpc>
              <a:buClr>
                <a:schemeClr val="tx1"/>
              </a:buClr>
            </a:pPr>
            <a:r>
              <a:rPr lang="en-GB" sz="2200" dirty="0" err="1">
                <a:solidFill>
                  <a:srgbClr val="124591"/>
                </a:solidFill>
              </a:rPr>
              <a:t>Enfoque</a:t>
            </a:r>
            <a:r>
              <a:rPr lang="en-GB" sz="2200" dirty="0">
                <a:solidFill>
                  <a:srgbClr val="124591"/>
                </a:solidFill>
              </a:rPr>
              <a:t> de Gestión de Proyectos </a:t>
            </a:r>
            <a:r>
              <a:rPr lang="en-GB" sz="2200" dirty="0"/>
              <a:t>que </a:t>
            </a:r>
            <a:r>
              <a:rPr lang="en-GB" sz="2200" dirty="0" err="1"/>
              <a:t>aborda</a:t>
            </a:r>
            <a:r>
              <a:rPr lang="en-GB" sz="2200" dirty="0"/>
              <a:t> las </a:t>
            </a:r>
            <a:r>
              <a:rPr lang="en-GB" sz="2200" dirty="0" err="1"/>
              <a:t>complejidades</a:t>
            </a:r>
            <a:r>
              <a:rPr lang="en-GB" sz="2200" dirty="0"/>
              <a:t> de un </a:t>
            </a:r>
            <a:r>
              <a:rPr lang="en-GB" sz="2200" dirty="0" err="1"/>
              <a:t>proyecto</a:t>
            </a:r>
            <a:r>
              <a:rPr lang="en-GB" sz="2200" dirty="0"/>
              <a:t> a lo largo de </a:t>
            </a:r>
            <a:r>
              <a:rPr lang="en-GB" sz="2200" dirty="0" err="1"/>
              <a:t>todas</a:t>
            </a:r>
            <a:r>
              <a:rPr lang="en-GB" sz="2200" dirty="0"/>
              <a:t> sus </a:t>
            </a:r>
            <a:r>
              <a:rPr lang="en-GB" sz="2200" dirty="0" err="1"/>
              <a:t>fases</a:t>
            </a:r>
            <a:r>
              <a:rPr lang="en-GB" sz="2200" dirty="0"/>
              <a:t>, </a:t>
            </a:r>
            <a:r>
              <a:rPr lang="en-GB" sz="2200" dirty="0" err="1"/>
              <a:t>en</a:t>
            </a:r>
            <a:r>
              <a:rPr lang="en-GB" sz="2200" dirty="0"/>
              <a:t> tanto se </a:t>
            </a:r>
            <a:r>
              <a:rPr lang="en-GB" sz="2200" dirty="0" err="1"/>
              <a:t>mantiene</a:t>
            </a:r>
            <a:r>
              <a:rPr lang="en-GB" sz="2200" dirty="0"/>
              <a:t> </a:t>
            </a:r>
            <a:r>
              <a:rPr lang="en-GB" sz="2200" dirty="0" err="1"/>
              <a:t>alineado</a:t>
            </a:r>
            <a:r>
              <a:rPr lang="en-GB" sz="2200" dirty="0"/>
              <a:t> con </a:t>
            </a:r>
            <a:r>
              <a:rPr lang="en-GB" sz="2200" dirty="0" err="1"/>
              <a:t>los</a:t>
            </a:r>
            <a:r>
              <a:rPr lang="en-GB" sz="2200" dirty="0"/>
              <a:t> </a:t>
            </a:r>
            <a:r>
              <a:rPr lang="en-GB" sz="2200" dirty="0" err="1"/>
              <a:t>objetivos</a:t>
            </a:r>
            <a:r>
              <a:rPr lang="en-GB" sz="2200" dirty="0"/>
              <a:t> y </a:t>
            </a:r>
            <a:r>
              <a:rPr lang="en-GB" sz="2200" dirty="0" err="1"/>
              <a:t>estrategia</a:t>
            </a:r>
            <a:r>
              <a:rPr lang="en-GB" sz="2200" dirty="0"/>
              <a:t> </a:t>
            </a:r>
            <a:r>
              <a:rPr lang="en-GB" sz="2200" dirty="0" err="1"/>
              <a:t>acordados</a:t>
            </a:r>
            <a:r>
              <a:rPr lang="en-GB" sz="2200" dirty="0"/>
              <a:t> </a:t>
            </a:r>
            <a:r>
              <a:rPr lang="en-GB" sz="2200" dirty="0" err="1"/>
              <a:t>por</a:t>
            </a:r>
            <a:r>
              <a:rPr lang="en-GB" sz="2200" dirty="0"/>
              <a:t> </a:t>
            </a:r>
            <a:r>
              <a:rPr lang="en-GB" sz="2200" dirty="0" err="1"/>
              <a:t>todas</a:t>
            </a:r>
            <a:r>
              <a:rPr lang="en-GB" sz="2200" dirty="0"/>
              <a:t> las </a:t>
            </a:r>
            <a:r>
              <a:rPr lang="en-GB" sz="2200" dirty="0" err="1"/>
              <a:t>partes</a:t>
            </a:r>
            <a:r>
              <a:rPr lang="en-GB" sz="2200" dirty="0"/>
              <a:t> </a:t>
            </a:r>
            <a:r>
              <a:rPr lang="en-GB" sz="2200" dirty="0" err="1"/>
              <a:t>interesadas</a:t>
            </a:r>
            <a:r>
              <a:rPr lang="en-GB" sz="2200" dirty="0"/>
              <a:t> al </a:t>
            </a:r>
            <a:r>
              <a:rPr lang="en-GB" sz="2200" dirty="0" err="1"/>
              <a:t>inicio</a:t>
            </a:r>
            <a:r>
              <a:rPr lang="en-GB" sz="2200" dirty="0"/>
              <a:t>.</a:t>
            </a:r>
          </a:p>
          <a:p>
            <a:pPr lvl="2">
              <a:lnSpc>
                <a:spcPct val="100000"/>
              </a:lnSpc>
              <a:buClr>
                <a:schemeClr val="tx1"/>
              </a:buClr>
            </a:pPr>
            <a:r>
              <a:rPr lang="en-GB" sz="2200" dirty="0" err="1">
                <a:solidFill>
                  <a:srgbClr val="124591"/>
                </a:solidFill>
              </a:rPr>
              <a:t>Methodología</a:t>
            </a:r>
            <a:r>
              <a:rPr lang="en-GB" sz="2200" dirty="0">
                <a:solidFill>
                  <a:srgbClr val="124591"/>
                </a:solidFill>
              </a:rPr>
              <a:t> </a:t>
            </a:r>
            <a:r>
              <a:rPr lang="en-GB" sz="2200" dirty="0"/>
              <a:t>para la </a:t>
            </a:r>
            <a:r>
              <a:rPr lang="en-GB" sz="2200" dirty="0" err="1"/>
              <a:t>gestión</a:t>
            </a:r>
            <a:r>
              <a:rPr lang="en-GB" sz="2200" dirty="0"/>
              <a:t> de </a:t>
            </a:r>
            <a:r>
              <a:rPr lang="en-GB" sz="2200" dirty="0" err="1"/>
              <a:t>proyectos</a:t>
            </a:r>
            <a:r>
              <a:rPr lang="cs-CZ" sz="2200" dirty="0"/>
              <a:t>-</a:t>
            </a:r>
            <a:r>
              <a:rPr lang="es-ES" sz="2200" dirty="0"/>
              <a:t> Proporciona estructura al proceso</a:t>
            </a:r>
            <a:r>
              <a:rPr lang="en-GB" sz="2200" dirty="0"/>
              <a:t>, </a:t>
            </a:r>
            <a:r>
              <a:rPr lang="en-GB" sz="2200" dirty="0" err="1"/>
              <a:t>pero</a:t>
            </a:r>
            <a:r>
              <a:rPr lang="en-GB" sz="2200" dirty="0"/>
              <a:t> </a:t>
            </a:r>
            <a:r>
              <a:rPr lang="en-GB" sz="2200" dirty="0" err="1"/>
              <a:t>también</a:t>
            </a:r>
            <a:r>
              <a:rPr lang="en-GB" sz="2200" dirty="0"/>
              <a:t> </a:t>
            </a:r>
            <a:r>
              <a:rPr lang="en-GB" sz="2200" dirty="0" err="1"/>
              <a:t>proporciona</a:t>
            </a:r>
            <a:r>
              <a:rPr lang="en-GB" sz="2200" dirty="0"/>
              <a:t> </a:t>
            </a:r>
            <a:r>
              <a:rPr lang="en-GB" sz="2200" dirty="0" err="1"/>
              <a:t>apoyo</a:t>
            </a:r>
            <a:r>
              <a:rPr lang="en-GB" sz="2200" dirty="0"/>
              <a:t> a las </a:t>
            </a:r>
            <a:r>
              <a:rPr lang="en-GB" sz="2200" dirty="0" err="1"/>
              <a:t>partes</a:t>
            </a:r>
            <a:r>
              <a:rPr lang="en-GB" sz="2200" dirty="0"/>
              <a:t> </a:t>
            </a:r>
            <a:r>
              <a:rPr lang="en-GB" sz="2200" dirty="0" err="1"/>
              <a:t>interesadas</a:t>
            </a:r>
            <a:r>
              <a:rPr lang="en-GB" sz="2200" dirty="0"/>
              <a:t> y les </a:t>
            </a:r>
            <a:r>
              <a:rPr lang="en-GB" sz="2200" dirty="0" err="1"/>
              <a:t>proporciona</a:t>
            </a:r>
            <a:r>
              <a:rPr lang="en-GB" sz="2200" dirty="0"/>
              <a:t> </a:t>
            </a:r>
            <a:r>
              <a:rPr lang="en-GB" sz="2200" dirty="0" err="1"/>
              <a:t>información</a:t>
            </a:r>
            <a:r>
              <a:rPr lang="en-GB" sz="2200" dirty="0"/>
              <a:t> </a:t>
            </a:r>
            <a:r>
              <a:rPr lang="en-GB" sz="2200" dirty="0" err="1"/>
              <a:t>relevante</a:t>
            </a:r>
            <a:r>
              <a:rPr lang="en-GB" sz="2200" dirty="0"/>
              <a:t> a lo largo de </a:t>
            </a:r>
            <a:r>
              <a:rPr lang="en-GB" sz="2200" dirty="0" err="1"/>
              <a:t>todo</a:t>
            </a:r>
            <a:r>
              <a:rPr lang="en-GB" sz="2200" dirty="0"/>
              <a:t> </a:t>
            </a:r>
            <a:r>
              <a:rPr lang="en-GB" sz="2200" dirty="0" err="1"/>
              <a:t>el</a:t>
            </a:r>
            <a:r>
              <a:rPr lang="en-GB" sz="2200" dirty="0"/>
              <a:t> </a:t>
            </a:r>
            <a:r>
              <a:rPr lang="en-GB" sz="2200" dirty="0" err="1"/>
              <a:t>ciclo</a:t>
            </a:r>
            <a:r>
              <a:rPr lang="en-GB" sz="2200" dirty="0"/>
              <a:t> de </a:t>
            </a:r>
            <a:r>
              <a:rPr lang="en-GB" sz="2200" dirty="0" err="1"/>
              <a:t>vida</a:t>
            </a:r>
            <a:r>
              <a:rPr lang="en-GB" sz="2200" dirty="0"/>
              <a:t> del Proyecto. </a:t>
            </a:r>
            <a:r>
              <a:rPr lang="en-GB" sz="2200" dirty="0" err="1"/>
              <a:t>Esto</a:t>
            </a:r>
            <a:r>
              <a:rPr lang="en-GB" sz="2200" dirty="0"/>
              <a:t> </a:t>
            </a:r>
            <a:r>
              <a:rPr lang="en-GB" sz="2200" dirty="0" err="1"/>
              <a:t>ayuda</a:t>
            </a:r>
            <a:r>
              <a:rPr lang="en-GB" sz="2200" dirty="0"/>
              <a:t> a </a:t>
            </a:r>
            <a:r>
              <a:rPr lang="en-GB" sz="2200" dirty="0" err="1"/>
              <a:t>identificar</a:t>
            </a:r>
            <a:r>
              <a:rPr lang="en-GB" sz="2200" dirty="0"/>
              <a:t> las </a:t>
            </a:r>
            <a:r>
              <a:rPr lang="en-GB" sz="2200" dirty="0" err="1"/>
              <a:t>mejores</a:t>
            </a:r>
            <a:r>
              <a:rPr lang="en-GB" sz="2200" dirty="0"/>
              <a:t> </a:t>
            </a:r>
            <a:r>
              <a:rPr lang="en-GB" sz="2200" dirty="0" err="1"/>
              <a:t>decisiones</a:t>
            </a:r>
            <a:r>
              <a:rPr lang="en-GB" sz="2200" dirty="0"/>
              <a:t> </a:t>
            </a:r>
            <a:r>
              <a:rPr lang="en-GB" sz="2200" dirty="0" err="1"/>
              <a:t>posibles</a:t>
            </a:r>
            <a:r>
              <a:rPr lang="en-GB" sz="2200" dirty="0"/>
              <a:t>.</a:t>
            </a:r>
          </a:p>
          <a:p>
            <a:pPr marL="457200" lvl="1" indent="0">
              <a:buClr>
                <a:schemeClr val="tx1"/>
              </a:buClr>
              <a:buNone/>
            </a:pPr>
            <a:endParaRPr lang="cs-CZ" sz="1100" dirty="0">
              <a:solidFill>
                <a:srgbClr val="124591"/>
              </a:solidFill>
            </a:endParaRPr>
          </a:p>
          <a:p>
            <a:pPr lvl="1">
              <a:buClr>
                <a:schemeClr val="tx1"/>
              </a:buClr>
            </a:pPr>
            <a:r>
              <a:rPr lang="en-GB" sz="2600" dirty="0">
                <a:solidFill>
                  <a:srgbClr val="124591"/>
                </a:solidFill>
              </a:rPr>
              <a:t>El </a:t>
            </a:r>
            <a:r>
              <a:rPr lang="en-GB" sz="2600" dirty="0" err="1">
                <a:solidFill>
                  <a:srgbClr val="124591"/>
                </a:solidFill>
              </a:rPr>
              <a:t>ciclo</a:t>
            </a:r>
            <a:r>
              <a:rPr lang="en-GB" sz="2600" dirty="0">
                <a:solidFill>
                  <a:srgbClr val="124591"/>
                </a:solidFill>
              </a:rPr>
              <a:t> de </a:t>
            </a:r>
            <a:r>
              <a:rPr lang="en-GB" sz="2600" dirty="0" err="1">
                <a:solidFill>
                  <a:srgbClr val="124591"/>
                </a:solidFill>
              </a:rPr>
              <a:t>operaciones</a:t>
            </a:r>
            <a:r>
              <a:rPr lang="en-GB" sz="2600" dirty="0">
                <a:solidFill>
                  <a:srgbClr val="124591"/>
                </a:solidFill>
              </a:rPr>
              <a:t> </a:t>
            </a:r>
            <a:r>
              <a:rPr lang="en-GB" sz="2600" dirty="0" err="1"/>
              <a:t>dentro</a:t>
            </a:r>
            <a:r>
              <a:rPr lang="en-GB" sz="2600" dirty="0">
                <a:solidFill>
                  <a:srgbClr val="124591"/>
                </a:solidFill>
              </a:rPr>
              <a:t> </a:t>
            </a:r>
            <a:r>
              <a:rPr lang="en-GB" sz="2600" dirty="0"/>
              <a:t>del PCM se divide </a:t>
            </a:r>
            <a:r>
              <a:rPr lang="en-GB" sz="2600" dirty="0" err="1"/>
              <a:t>en</a:t>
            </a:r>
            <a:r>
              <a:rPr lang="en-GB" sz="2600" dirty="0"/>
              <a:t> </a:t>
            </a:r>
            <a:r>
              <a:rPr lang="en-GB" sz="2600" dirty="0" err="1"/>
              <a:t>cinco</a:t>
            </a:r>
            <a:r>
              <a:rPr lang="en-GB" sz="2600" dirty="0"/>
              <a:t> </a:t>
            </a:r>
            <a:r>
              <a:rPr lang="en-GB" sz="2600" dirty="0" err="1"/>
              <a:t>etapas</a:t>
            </a:r>
            <a:r>
              <a:rPr lang="en-GB" dirty="0"/>
              <a:t>:</a:t>
            </a:r>
            <a:endParaRPr lang="cs-CZ" dirty="0"/>
          </a:p>
          <a:p>
            <a:pPr marL="914400" lvl="2" indent="0">
              <a:buClr>
                <a:schemeClr val="tx1"/>
              </a:buClr>
              <a:buNone/>
            </a:pPr>
            <a:endParaRPr lang="en-GB" sz="900" dirty="0"/>
          </a:p>
          <a:p>
            <a:pPr marL="2424113" indent="-354013">
              <a:buFont typeface="+mj-lt"/>
              <a:buAutoNum type="arabicPeriod"/>
            </a:pPr>
            <a:r>
              <a:rPr lang="en-GB" sz="2200" b="1" dirty="0" err="1"/>
              <a:t>Programación</a:t>
            </a:r>
            <a:r>
              <a:rPr lang="cs-CZ" sz="2200" b="1" dirty="0"/>
              <a:t>.</a:t>
            </a:r>
            <a:endParaRPr lang="en-GB" sz="2200" b="1" dirty="0"/>
          </a:p>
          <a:p>
            <a:pPr marL="2424113" indent="-354013">
              <a:buFont typeface="+mj-lt"/>
              <a:buAutoNum type="arabicPeriod"/>
            </a:pPr>
            <a:r>
              <a:rPr lang="en-GB" sz="2200" b="1" dirty="0" err="1"/>
              <a:t>Identificación</a:t>
            </a:r>
            <a:r>
              <a:rPr lang="cs-CZ" sz="2200" b="1" dirty="0"/>
              <a:t>.</a:t>
            </a:r>
            <a:endParaRPr lang="en-GB" sz="2200" b="1" dirty="0"/>
          </a:p>
          <a:p>
            <a:pPr marL="2424113" indent="-354013">
              <a:buFont typeface="+mj-lt"/>
              <a:buAutoNum type="arabicPeriod"/>
            </a:pPr>
            <a:r>
              <a:rPr lang="en-GB" sz="2200" b="1" dirty="0" err="1"/>
              <a:t>Formulación</a:t>
            </a:r>
            <a:r>
              <a:rPr lang="cs-CZ" sz="2200" b="1" dirty="0"/>
              <a:t>.</a:t>
            </a:r>
            <a:endParaRPr lang="en-GB" sz="2200" b="1" dirty="0"/>
          </a:p>
          <a:p>
            <a:pPr marL="2424113" indent="-354013">
              <a:buFont typeface="+mj-lt"/>
              <a:buAutoNum type="arabicPeriod"/>
            </a:pPr>
            <a:r>
              <a:rPr lang="en-GB" sz="2200" b="1" dirty="0" err="1"/>
              <a:t>Implementación</a:t>
            </a:r>
            <a:r>
              <a:rPr lang="cs-CZ" sz="2200" b="1" dirty="0"/>
              <a:t>.</a:t>
            </a:r>
            <a:endParaRPr lang="en-GB" sz="2200" b="1" dirty="0"/>
          </a:p>
          <a:p>
            <a:pPr marL="2424113" indent="-354013">
              <a:buFont typeface="+mj-lt"/>
              <a:buAutoNum type="arabicPeriod"/>
            </a:pPr>
            <a:r>
              <a:rPr lang="en-GB" sz="2200" b="1" dirty="0" err="1"/>
              <a:t>Evaluación</a:t>
            </a:r>
            <a:r>
              <a:rPr lang="en-GB" sz="2200" b="1" dirty="0"/>
              <a:t> &amp; </a:t>
            </a:r>
            <a:r>
              <a:rPr lang="en-GB" sz="2200" b="1" dirty="0" err="1"/>
              <a:t>Auditoría</a:t>
            </a:r>
            <a:r>
              <a:rPr lang="cs-CZ" sz="2200" b="1" dirty="0"/>
              <a:t>.</a:t>
            </a:r>
            <a:endParaRPr lang="en-GB" sz="2200" b="1" dirty="0"/>
          </a:p>
          <a:p>
            <a:endParaRPr lang="en-GB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4962" y="4318710"/>
            <a:ext cx="3168504" cy="1773231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6237766" y="6014421"/>
            <a:ext cx="316850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>
                <a:solidFill>
                  <a:srgbClr val="000000"/>
                </a:solidFill>
                <a:ea typeface="Times New Roman" panose="02020603050405020304" pitchFamily="18" charset="0"/>
              </a:rPr>
              <a:t>Fuente</a:t>
            </a:r>
            <a:r>
              <a:rPr lang="cs-CZ" sz="1200" dirty="0">
                <a:solidFill>
                  <a:srgbClr val="000000"/>
                </a:solidFill>
                <a:ea typeface="Times New Roman" panose="02020603050405020304" pitchFamily="18" charset="0"/>
              </a:rPr>
              <a:t>: </a:t>
            </a:r>
            <a:r>
              <a:rPr lang="en-GB" sz="1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Comisión</a:t>
            </a:r>
            <a:r>
              <a:rPr lang="en-GB" sz="12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GB" sz="12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Europea</a:t>
            </a:r>
            <a:r>
              <a:rPr lang="en-GB" sz="1200" dirty="0">
                <a:solidFill>
                  <a:srgbClr val="000000"/>
                </a:solidFill>
                <a:ea typeface="Times New Roman" panose="02020603050405020304" pitchFamily="18" charset="0"/>
              </a:rPr>
              <a:t> [online] (2004)</a:t>
            </a:r>
            <a:endParaRPr lang="en-GB" sz="1200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FAAD0337-BBF0-8BD3-6A8E-E2EC6B124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1104" y="204788"/>
            <a:ext cx="4832834" cy="636587"/>
          </a:xfrm>
        </p:spPr>
        <p:txBody>
          <a:bodyPr>
            <a:noAutofit/>
          </a:bodyPr>
          <a:lstStyle/>
          <a:p>
            <a:r>
              <a:rPr lang="en-GB" sz="3200" b="1" dirty="0" err="1">
                <a:solidFill>
                  <a:srgbClr val="124591"/>
                </a:solidFill>
              </a:rPr>
              <a:t>Concepto</a:t>
            </a:r>
            <a:r>
              <a:rPr lang="en-GB" sz="3200" b="1" dirty="0">
                <a:solidFill>
                  <a:srgbClr val="124591"/>
                </a:solidFill>
              </a:rPr>
              <a:t> del </a:t>
            </a:r>
            <a:r>
              <a:rPr lang="en-GB" sz="3200" b="1" dirty="0" err="1">
                <a:solidFill>
                  <a:srgbClr val="124591"/>
                </a:solidFill>
              </a:rPr>
              <a:t>Curso</a:t>
            </a:r>
            <a:r>
              <a:rPr lang="en-GB" sz="3200" b="1" dirty="0">
                <a:solidFill>
                  <a:srgbClr val="124591"/>
                </a:solidFill>
              </a:rPr>
              <a:t> </a:t>
            </a:r>
            <a:r>
              <a:rPr lang="en-GB" sz="3200" b="1" dirty="0" err="1">
                <a:solidFill>
                  <a:srgbClr val="124591"/>
                </a:solidFill>
              </a:rPr>
              <a:t>Innopro</a:t>
            </a:r>
            <a:endParaRPr lang="en-GB" sz="3200" b="1" dirty="0">
              <a:solidFill>
                <a:srgbClr val="1245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055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E98ACE-E3AB-4932-BD01-927A7B1A6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8455" y="928577"/>
            <a:ext cx="10425223" cy="5323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124591"/>
                </a:solidFill>
              </a:rPr>
              <a:t>2. </a:t>
            </a:r>
            <a:r>
              <a:rPr lang="es-ES" sz="3200" b="1" dirty="0">
                <a:solidFill>
                  <a:srgbClr val="124591"/>
                </a:solidFill>
              </a:rPr>
              <a:t>Enfoque del Ciclo de Vida del Proyecto</a:t>
            </a:r>
            <a:endParaRPr lang="en-GB" sz="3200" b="1" dirty="0">
              <a:solidFill>
                <a:srgbClr val="124591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1100" b="1" dirty="0">
              <a:solidFill>
                <a:srgbClr val="12459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Modelo</a:t>
            </a:r>
            <a:r>
              <a:rPr lang="en-GB" sz="2400" b="1" dirty="0">
                <a:solidFill>
                  <a:srgbClr val="C00000"/>
                </a:solidFill>
              </a:rPr>
              <a:t> IPEC/ </a:t>
            </a:r>
            <a:r>
              <a:rPr lang="en-GB" sz="2400" b="1" dirty="0" err="1">
                <a:solidFill>
                  <a:srgbClr val="C00000"/>
                </a:solidFill>
              </a:rPr>
              <a:t>Modelo</a:t>
            </a:r>
            <a:r>
              <a:rPr lang="en-GB" sz="2400" b="1" dirty="0">
                <a:solidFill>
                  <a:srgbClr val="C00000"/>
                </a:solidFill>
              </a:rPr>
              <a:t> IPECC: </a:t>
            </a:r>
            <a:r>
              <a:rPr lang="en-GB" sz="2400" b="1" dirty="0" err="1">
                <a:solidFill>
                  <a:srgbClr val="C00000"/>
                </a:solidFill>
              </a:rPr>
              <a:t>Buscando</a:t>
            </a:r>
            <a:r>
              <a:rPr lang="en-GB" sz="2400" b="1" dirty="0">
                <a:solidFill>
                  <a:srgbClr val="C00000"/>
                </a:solidFill>
              </a:rPr>
              <a:t> un </a:t>
            </a:r>
            <a:r>
              <a:rPr lang="en-GB" sz="2400" b="1" dirty="0" err="1">
                <a:solidFill>
                  <a:srgbClr val="C00000"/>
                </a:solidFill>
              </a:rPr>
              <a:t>Modelo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adecuado</a:t>
            </a:r>
            <a:r>
              <a:rPr lang="en-GB" sz="2400" b="1" dirty="0">
                <a:solidFill>
                  <a:srgbClr val="C00000"/>
                </a:solidFill>
              </a:rPr>
              <a:t> de Gestión de Proyectos</a:t>
            </a:r>
          </a:p>
          <a:p>
            <a:pPr lvl="1">
              <a:buClr>
                <a:schemeClr val="tx1"/>
              </a:buClr>
            </a:pPr>
            <a:r>
              <a:rPr lang="en-GB" sz="2200" dirty="0"/>
              <a:t>Los </a:t>
            </a:r>
            <a:r>
              <a:rPr lang="en-GB" sz="2200" dirty="0" err="1"/>
              <a:t>enfoques</a:t>
            </a:r>
            <a:r>
              <a:rPr lang="en-GB" sz="2200" dirty="0"/>
              <a:t> ‘</a:t>
            </a:r>
            <a:r>
              <a:rPr lang="en-GB" sz="2200" dirty="0" err="1"/>
              <a:t>Clásicos</a:t>
            </a:r>
            <a:r>
              <a:rPr lang="en-GB" sz="2200" dirty="0"/>
              <a:t>’ de </a:t>
            </a:r>
            <a:r>
              <a:rPr lang="en-GB" sz="2200" dirty="0" err="1"/>
              <a:t>gestión</a:t>
            </a:r>
            <a:r>
              <a:rPr lang="en-GB" sz="2200" dirty="0"/>
              <a:t> de </a:t>
            </a:r>
            <a:r>
              <a:rPr lang="en-GB" sz="2200" dirty="0" err="1"/>
              <a:t>proyectos</a:t>
            </a:r>
            <a:r>
              <a:rPr lang="en-GB" sz="2200" dirty="0"/>
              <a:t> </a:t>
            </a:r>
            <a:r>
              <a:rPr lang="en-GB" sz="2200" dirty="0" err="1"/>
              <a:t>están</a:t>
            </a:r>
            <a:r>
              <a:rPr lang="en-GB" sz="2200" dirty="0"/>
              <a:t> </a:t>
            </a:r>
            <a:r>
              <a:rPr lang="en-GB" sz="2200" dirty="0" err="1"/>
              <a:t>basados</a:t>
            </a:r>
            <a:r>
              <a:rPr lang="en-GB" sz="2200" dirty="0"/>
              <a:t> </a:t>
            </a:r>
            <a:r>
              <a:rPr lang="en-GB" sz="2200" dirty="0" err="1"/>
              <a:t>en</a:t>
            </a:r>
            <a:r>
              <a:rPr lang="en-GB" sz="2200" dirty="0"/>
              <a:t> la </a:t>
            </a:r>
            <a:r>
              <a:rPr lang="en-GB" sz="2200" dirty="0" err="1">
                <a:solidFill>
                  <a:srgbClr val="124591"/>
                </a:solidFill>
              </a:rPr>
              <a:t>metodología</a:t>
            </a:r>
            <a:r>
              <a:rPr lang="en-GB" sz="2200" dirty="0">
                <a:solidFill>
                  <a:srgbClr val="124591"/>
                </a:solidFill>
              </a:rPr>
              <a:t> </a:t>
            </a:r>
            <a:br>
              <a:rPr lang="cs-CZ" sz="2200" dirty="0">
                <a:solidFill>
                  <a:srgbClr val="124591"/>
                </a:solidFill>
              </a:rPr>
            </a:br>
            <a:r>
              <a:rPr lang="en-GB" sz="2200" dirty="0">
                <a:solidFill>
                  <a:srgbClr val="124591"/>
                </a:solidFill>
              </a:rPr>
              <a:t>de la </a:t>
            </a:r>
            <a:r>
              <a:rPr lang="en-GB" sz="2200" dirty="0" err="1">
                <a:solidFill>
                  <a:srgbClr val="124591"/>
                </a:solidFill>
              </a:rPr>
              <a:t>Comisión</a:t>
            </a:r>
            <a:r>
              <a:rPr lang="en-GB" sz="2200" dirty="0">
                <a:solidFill>
                  <a:srgbClr val="124591"/>
                </a:solidFill>
              </a:rPr>
              <a:t> </a:t>
            </a:r>
            <a:r>
              <a:rPr lang="en-GB" sz="2200" dirty="0" err="1">
                <a:solidFill>
                  <a:srgbClr val="124591"/>
                </a:solidFill>
              </a:rPr>
              <a:t>Europea</a:t>
            </a:r>
            <a:r>
              <a:rPr lang="en-GB" sz="2200" dirty="0">
                <a:solidFill>
                  <a:srgbClr val="124591"/>
                </a:solidFill>
              </a:rPr>
              <a:t> </a:t>
            </a:r>
            <a:r>
              <a:rPr lang="en-GB" sz="2200" dirty="0"/>
              <a:t>(Centro de </a:t>
            </a:r>
            <a:r>
              <a:rPr lang="en-GB" sz="2200" dirty="0" err="1"/>
              <a:t>Excelencia</a:t>
            </a:r>
            <a:r>
              <a:rPr lang="en-GB" sz="2200" dirty="0"/>
              <a:t> </a:t>
            </a:r>
            <a:r>
              <a:rPr lang="en-GB" sz="2200" dirty="0" err="1"/>
              <a:t>en</a:t>
            </a:r>
            <a:r>
              <a:rPr lang="en-GB" sz="2200" dirty="0"/>
              <a:t> Gestión de Proyectos) </a:t>
            </a:r>
            <a:br>
              <a:rPr lang="cs-CZ" sz="2200" dirty="0"/>
            </a:br>
            <a:r>
              <a:rPr lang="en-GB" sz="2200" dirty="0">
                <a:cs typeface="Calibri" panose="020F0502020204030204" pitchFamily="34" charset="0"/>
              </a:rPr>
              <a:t>→ </a:t>
            </a:r>
            <a:r>
              <a:rPr lang="en-GB" sz="2200" dirty="0" err="1">
                <a:solidFill>
                  <a:srgbClr val="124591"/>
                </a:solidFill>
                <a:cs typeface="Calibri" panose="020F0502020204030204" pitchFamily="34" charset="0"/>
              </a:rPr>
              <a:t>Metodología</a:t>
            </a:r>
            <a:r>
              <a:rPr lang="en-GB" sz="2200" dirty="0">
                <a:solidFill>
                  <a:srgbClr val="124591"/>
                </a:solidFill>
                <a:cs typeface="Calibri" panose="020F0502020204030204" pitchFamily="34" charset="0"/>
              </a:rPr>
              <a:t> de Gestión de Proyectos PM²</a:t>
            </a:r>
            <a:r>
              <a:rPr lang="en-GB" sz="2200" dirty="0">
                <a:cs typeface="Calibri" panose="020F0502020204030204" pitchFamily="34" charset="0"/>
              </a:rPr>
              <a:t>.</a:t>
            </a:r>
            <a:endParaRPr lang="en-GB" sz="2200" dirty="0"/>
          </a:p>
          <a:p>
            <a:pPr lvl="1">
              <a:buClr>
                <a:schemeClr val="tx1"/>
              </a:buClr>
            </a:pPr>
            <a:r>
              <a:rPr lang="en-GB" sz="2200" b="1" dirty="0"/>
              <a:t>El </a:t>
            </a:r>
            <a:r>
              <a:rPr lang="en-GB" sz="2200" b="1" dirty="0" err="1"/>
              <a:t>modelo</a:t>
            </a:r>
            <a:r>
              <a:rPr lang="en-GB" sz="2200" b="1" dirty="0"/>
              <a:t> de </a:t>
            </a:r>
            <a:r>
              <a:rPr lang="en-GB" sz="2200" b="1" dirty="0" err="1"/>
              <a:t>Ciclo</a:t>
            </a:r>
            <a:r>
              <a:rPr lang="en-GB" sz="2200" b="1" dirty="0"/>
              <a:t> de Vida de Proyectos IPEC </a:t>
            </a:r>
            <a:r>
              <a:rPr lang="en-GB" sz="2200" dirty="0" err="1"/>
              <a:t>tiene</a:t>
            </a:r>
            <a:r>
              <a:rPr lang="en-GB" sz="2200" dirty="0"/>
              <a:t> </a:t>
            </a:r>
            <a:r>
              <a:rPr lang="en-GB" sz="2200" dirty="0">
                <a:solidFill>
                  <a:srgbClr val="124591"/>
                </a:solidFill>
              </a:rPr>
              <a:t>cuatro </a:t>
            </a:r>
            <a:r>
              <a:rPr lang="en-GB" sz="2200" dirty="0" err="1">
                <a:solidFill>
                  <a:srgbClr val="124591"/>
                </a:solidFill>
              </a:rPr>
              <a:t>fases</a:t>
            </a:r>
            <a:r>
              <a:rPr lang="en-GB" sz="2200" dirty="0">
                <a:solidFill>
                  <a:srgbClr val="124591"/>
                </a:solidFill>
              </a:rPr>
              <a:t> </a:t>
            </a:r>
            <a:r>
              <a:rPr lang="en-GB" sz="2200" dirty="0"/>
              <a:t>con un </a:t>
            </a:r>
            <a:r>
              <a:rPr lang="en-GB" sz="2200" dirty="0" err="1"/>
              <a:t>tipo</a:t>
            </a:r>
            <a:r>
              <a:rPr lang="en-GB" sz="2200" dirty="0"/>
              <a:t> </a:t>
            </a:r>
            <a:r>
              <a:rPr lang="en-GB" sz="2200" dirty="0" err="1"/>
              <a:t>diferente</a:t>
            </a:r>
            <a:r>
              <a:rPr lang="en-GB" sz="2200" dirty="0"/>
              <a:t> de </a:t>
            </a:r>
            <a:r>
              <a:rPr lang="en-GB" sz="2200" dirty="0" err="1"/>
              <a:t>actividad</a:t>
            </a:r>
            <a:r>
              <a:rPr lang="en-GB" sz="2200" dirty="0"/>
              <a:t> </a:t>
            </a:r>
            <a:r>
              <a:rPr lang="en-GB" sz="2200" dirty="0" err="1"/>
              <a:t>predominante</a:t>
            </a:r>
            <a:r>
              <a:rPr lang="en-GB" sz="2200" dirty="0"/>
              <a:t> </a:t>
            </a:r>
            <a:r>
              <a:rPr lang="en-GB" sz="2200" dirty="0" err="1"/>
              <a:t>en</a:t>
            </a:r>
            <a:r>
              <a:rPr lang="en-GB" sz="2200" dirty="0"/>
              <a:t> </a:t>
            </a:r>
            <a:r>
              <a:rPr lang="en-GB" sz="2200" dirty="0" err="1"/>
              <a:t>cada</a:t>
            </a:r>
            <a:r>
              <a:rPr lang="en-GB" sz="2200" dirty="0"/>
              <a:t> </a:t>
            </a:r>
            <a:r>
              <a:rPr lang="en-GB" sz="2200" dirty="0" err="1"/>
              <a:t>fase</a:t>
            </a:r>
            <a:r>
              <a:rPr lang="en-GB" sz="2200" dirty="0"/>
              <a:t>:</a:t>
            </a:r>
          </a:p>
          <a:p>
            <a:pPr lvl="2">
              <a:buClr>
                <a:schemeClr val="tx1"/>
              </a:buClr>
            </a:pPr>
            <a:r>
              <a:rPr lang="en-GB" dirty="0"/>
              <a:t>1. </a:t>
            </a:r>
            <a:r>
              <a:rPr lang="en-GB" b="1" dirty="0" err="1">
                <a:solidFill>
                  <a:srgbClr val="C00000"/>
                </a:solidFill>
              </a:rPr>
              <a:t>I</a:t>
            </a:r>
            <a:r>
              <a:rPr lang="en-GB" b="1" dirty="0" err="1"/>
              <a:t>niciación</a:t>
            </a:r>
            <a:r>
              <a:rPr lang="en-GB" dirty="0"/>
              <a:t>,</a:t>
            </a:r>
            <a:r>
              <a:rPr lang="en-GB" b="1" dirty="0"/>
              <a:t> </a:t>
            </a:r>
            <a:r>
              <a:rPr lang="en-GB" dirty="0"/>
              <a:t>2.</a:t>
            </a:r>
            <a:r>
              <a:rPr lang="en-GB" b="1" dirty="0"/>
              <a:t> </a:t>
            </a:r>
            <a:r>
              <a:rPr lang="en-GB" b="1" dirty="0">
                <a:solidFill>
                  <a:srgbClr val="C00000"/>
                </a:solidFill>
              </a:rPr>
              <a:t>P</a:t>
            </a:r>
            <a:r>
              <a:rPr lang="en-GB" b="1" dirty="0"/>
              <a:t>lanificación</a:t>
            </a:r>
            <a:r>
              <a:rPr lang="en-GB" dirty="0"/>
              <a:t>,</a:t>
            </a:r>
            <a:r>
              <a:rPr lang="en-GB" b="1" dirty="0"/>
              <a:t> </a:t>
            </a:r>
            <a:r>
              <a:rPr lang="en-GB" dirty="0"/>
              <a:t>3.</a:t>
            </a:r>
            <a:r>
              <a:rPr lang="en-GB" b="1" dirty="0"/>
              <a:t> </a:t>
            </a:r>
            <a:r>
              <a:rPr lang="en-GB" b="1" dirty="0" err="1">
                <a:solidFill>
                  <a:srgbClr val="C00000"/>
                </a:solidFill>
              </a:rPr>
              <a:t>E</a:t>
            </a:r>
            <a:r>
              <a:rPr lang="en-GB" b="1" dirty="0" err="1"/>
              <a:t>xecución</a:t>
            </a:r>
            <a:r>
              <a:rPr lang="en-GB" dirty="0"/>
              <a:t>,</a:t>
            </a:r>
            <a:r>
              <a:rPr lang="en-GB" b="1" dirty="0"/>
              <a:t> </a:t>
            </a:r>
            <a:r>
              <a:rPr lang="en-GB" dirty="0"/>
              <a:t>4.</a:t>
            </a:r>
            <a:r>
              <a:rPr lang="en-GB" b="1" dirty="0"/>
              <a:t> </a:t>
            </a:r>
            <a:r>
              <a:rPr lang="en-GB" b="1" dirty="0" err="1">
                <a:solidFill>
                  <a:srgbClr val="C00000"/>
                </a:solidFill>
              </a:rPr>
              <a:t>C</a:t>
            </a:r>
            <a:r>
              <a:rPr lang="en-GB" b="1" dirty="0" err="1"/>
              <a:t>ierre</a:t>
            </a:r>
            <a:r>
              <a:rPr lang="en-GB" dirty="0"/>
              <a:t>.</a:t>
            </a:r>
          </a:p>
          <a:p>
            <a:pPr lvl="1">
              <a:buClr>
                <a:schemeClr val="tx1"/>
              </a:buClr>
            </a:pPr>
            <a:r>
              <a:rPr lang="en-GB" sz="2200" b="1" dirty="0"/>
              <a:t>El </a:t>
            </a:r>
            <a:r>
              <a:rPr lang="en-GB" sz="2200" b="1" dirty="0" err="1"/>
              <a:t>modelo</a:t>
            </a:r>
            <a:r>
              <a:rPr lang="en-GB" sz="2200" b="1" dirty="0"/>
              <a:t> de </a:t>
            </a:r>
            <a:r>
              <a:rPr lang="en-GB" sz="2200" b="1" dirty="0" err="1"/>
              <a:t>Ciclo</a:t>
            </a:r>
            <a:r>
              <a:rPr lang="en-GB" sz="2200" b="1" dirty="0"/>
              <a:t> de Vida de Proyectos IPECC </a:t>
            </a:r>
            <a:r>
              <a:rPr lang="en-GB" sz="2200" dirty="0" err="1"/>
              <a:t>tiene</a:t>
            </a:r>
            <a:r>
              <a:rPr lang="en-GB" sz="2200" b="1" dirty="0"/>
              <a:t> </a:t>
            </a:r>
            <a:r>
              <a:rPr lang="en-GB" sz="2200" dirty="0" err="1"/>
              <a:t>cinco</a:t>
            </a:r>
            <a:r>
              <a:rPr lang="en-GB" sz="2200" dirty="0"/>
              <a:t> </a:t>
            </a:r>
            <a:r>
              <a:rPr lang="en-GB" sz="2200" dirty="0" err="1"/>
              <a:t>fases</a:t>
            </a:r>
            <a:r>
              <a:rPr lang="en-GB" sz="2200" dirty="0"/>
              <a:t>:</a:t>
            </a:r>
          </a:p>
          <a:p>
            <a:pPr lvl="2">
              <a:buClr>
                <a:schemeClr val="tx1"/>
              </a:buClr>
            </a:pPr>
            <a:r>
              <a:rPr lang="en-GB" sz="1800" dirty="0"/>
              <a:t> </a:t>
            </a:r>
            <a:r>
              <a:rPr lang="en-GB" dirty="0"/>
              <a:t>1. </a:t>
            </a:r>
            <a:r>
              <a:rPr lang="en-GB" b="1" dirty="0" err="1">
                <a:solidFill>
                  <a:srgbClr val="C00000"/>
                </a:solidFill>
              </a:rPr>
              <a:t>I</a:t>
            </a:r>
            <a:r>
              <a:rPr lang="en-GB" b="1" dirty="0" err="1"/>
              <a:t>niciación</a:t>
            </a:r>
            <a:r>
              <a:rPr lang="en-GB" dirty="0"/>
              <a:t>,</a:t>
            </a:r>
            <a:r>
              <a:rPr lang="en-GB" b="1" dirty="0"/>
              <a:t> </a:t>
            </a:r>
            <a:r>
              <a:rPr lang="en-GB" dirty="0"/>
              <a:t>2.</a:t>
            </a:r>
            <a:r>
              <a:rPr lang="en-GB" b="1" dirty="0"/>
              <a:t> </a:t>
            </a:r>
            <a:r>
              <a:rPr lang="en-GB" b="1" dirty="0">
                <a:solidFill>
                  <a:srgbClr val="C00000"/>
                </a:solidFill>
              </a:rPr>
              <a:t>P</a:t>
            </a:r>
            <a:r>
              <a:rPr lang="en-GB" b="1" dirty="0"/>
              <a:t>lanificación</a:t>
            </a:r>
            <a:r>
              <a:rPr lang="en-GB" dirty="0"/>
              <a:t>,</a:t>
            </a:r>
            <a:r>
              <a:rPr lang="en-GB" b="1" dirty="0"/>
              <a:t> </a:t>
            </a:r>
            <a:r>
              <a:rPr lang="en-GB" dirty="0"/>
              <a:t>3.</a:t>
            </a:r>
            <a:r>
              <a:rPr lang="en-GB" b="1" dirty="0"/>
              <a:t> </a:t>
            </a:r>
            <a:r>
              <a:rPr lang="en-GB" b="1" dirty="0" err="1">
                <a:solidFill>
                  <a:srgbClr val="C00000"/>
                </a:solidFill>
              </a:rPr>
              <a:t>E</a:t>
            </a:r>
            <a:r>
              <a:rPr lang="en-GB" b="1" dirty="0" err="1"/>
              <a:t>xecución</a:t>
            </a:r>
            <a:r>
              <a:rPr lang="en-GB" dirty="0"/>
              <a:t>,</a:t>
            </a:r>
            <a:r>
              <a:rPr lang="en-GB" b="1" dirty="0"/>
              <a:t> </a:t>
            </a:r>
            <a:r>
              <a:rPr lang="en-GB" dirty="0"/>
              <a:t>4.</a:t>
            </a:r>
            <a:r>
              <a:rPr lang="en-GB" b="1" dirty="0"/>
              <a:t> </a:t>
            </a:r>
            <a:r>
              <a:rPr lang="en-GB" b="1" dirty="0" err="1">
                <a:solidFill>
                  <a:srgbClr val="C00000"/>
                </a:solidFill>
              </a:rPr>
              <a:t>C</a:t>
            </a:r>
            <a:r>
              <a:rPr lang="en-GB" b="1" dirty="0" err="1"/>
              <a:t>ierre</a:t>
            </a:r>
            <a:r>
              <a:rPr lang="en-GB" b="1" dirty="0"/>
              <a:t>, </a:t>
            </a:r>
            <a:r>
              <a:rPr lang="en-GB" dirty="0"/>
              <a:t>5.</a:t>
            </a:r>
            <a:r>
              <a:rPr lang="en-GB" b="1" dirty="0"/>
              <a:t> </a:t>
            </a:r>
            <a:r>
              <a:rPr lang="en-GB" b="1" dirty="0">
                <a:solidFill>
                  <a:srgbClr val="C00000"/>
                </a:solidFill>
              </a:rPr>
              <a:t>C</a:t>
            </a:r>
            <a:r>
              <a:rPr lang="en-GB" b="1" dirty="0"/>
              <a:t>ontrol</a:t>
            </a:r>
            <a:r>
              <a:rPr lang="en-GB" dirty="0"/>
              <a:t>.</a:t>
            </a:r>
            <a:r>
              <a:rPr lang="en-GB" b="1" dirty="0"/>
              <a:t> </a:t>
            </a:r>
          </a:p>
          <a:p>
            <a:pPr lvl="2">
              <a:buClr>
                <a:schemeClr val="tx1"/>
              </a:buClr>
            </a:pPr>
            <a:endParaRPr lang="en-GB" sz="1600" dirty="0"/>
          </a:p>
          <a:p>
            <a:pPr marL="914400" lvl="2" indent="0">
              <a:buClr>
                <a:schemeClr val="tx1"/>
              </a:buClr>
              <a:buNone/>
            </a:pPr>
            <a:endParaRPr lang="en-GB" sz="9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6030" y="4481586"/>
            <a:ext cx="2227648" cy="1591177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055DA89E-4C88-EF74-9097-3D794E6C7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0739" y="204788"/>
            <a:ext cx="4773199" cy="636587"/>
          </a:xfrm>
        </p:spPr>
        <p:txBody>
          <a:bodyPr>
            <a:noAutofit/>
          </a:bodyPr>
          <a:lstStyle/>
          <a:p>
            <a:r>
              <a:rPr lang="en-GB" sz="3200" b="1" dirty="0" err="1">
                <a:solidFill>
                  <a:srgbClr val="124591"/>
                </a:solidFill>
              </a:rPr>
              <a:t>Concepto</a:t>
            </a:r>
            <a:r>
              <a:rPr lang="en-GB" sz="3200" b="1" dirty="0">
                <a:solidFill>
                  <a:srgbClr val="124591"/>
                </a:solidFill>
              </a:rPr>
              <a:t> del </a:t>
            </a:r>
            <a:r>
              <a:rPr lang="en-GB" sz="3200" b="1" dirty="0" err="1">
                <a:solidFill>
                  <a:srgbClr val="124591"/>
                </a:solidFill>
              </a:rPr>
              <a:t>Curso</a:t>
            </a:r>
            <a:r>
              <a:rPr lang="en-GB" sz="3200" b="1" dirty="0">
                <a:solidFill>
                  <a:srgbClr val="124591"/>
                </a:solidFill>
              </a:rPr>
              <a:t> </a:t>
            </a:r>
            <a:r>
              <a:rPr lang="en-GB" sz="3200" b="1" dirty="0" err="1">
                <a:solidFill>
                  <a:srgbClr val="124591"/>
                </a:solidFill>
              </a:rPr>
              <a:t>Innopro</a:t>
            </a:r>
            <a:endParaRPr lang="en-GB" sz="3200" b="1" dirty="0">
              <a:solidFill>
                <a:srgbClr val="1245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80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E98ACE-E3AB-4932-BD01-927A7B1A6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754" y="928577"/>
            <a:ext cx="10084924" cy="1549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124591"/>
                </a:solidFill>
              </a:rPr>
              <a:t>2. </a:t>
            </a:r>
            <a:r>
              <a:rPr lang="en-GB" sz="3200" b="1" dirty="0" err="1">
                <a:solidFill>
                  <a:srgbClr val="124591"/>
                </a:solidFill>
              </a:rPr>
              <a:t>Enfoque</a:t>
            </a:r>
            <a:r>
              <a:rPr lang="en-GB" sz="3200" b="1" dirty="0">
                <a:solidFill>
                  <a:srgbClr val="124591"/>
                </a:solidFill>
              </a:rPr>
              <a:t> del </a:t>
            </a:r>
            <a:r>
              <a:rPr lang="en-GB" sz="3200" b="1" dirty="0" err="1">
                <a:solidFill>
                  <a:srgbClr val="124591"/>
                </a:solidFill>
              </a:rPr>
              <a:t>Ciclo</a:t>
            </a:r>
            <a:r>
              <a:rPr lang="en-GB" sz="3200" b="1" dirty="0">
                <a:solidFill>
                  <a:srgbClr val="124591"/>
                </a:solidFill>
              </a:rPr>
              <a:t> de Vida de Proyectos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1100" b="1" dirty="0">
              <a:solidFill>
                <a:srgbClr val="12459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GB" sz="2400" b="1" dirty="0" err="1">
                <a:solidFill>
                  <a:srgbClr val="C00000"/>
                </a:solidFill>
              </a:rPr>
              <a:t>Modelo</a:t>
            </a:r>
            <a:r>
              <a:rPr lang="en-GB" sz="2400" b="1" dirty="0">
                <a:solidFill>
                  <a:srgbClr val="C00000"/>
                </a:solidFill>
              </a:rPr>
              <a:t> IPECC: </a:t>
            </a:r>
            <a:r>
              <a:rPr lang="en-GB" sz="2400" b="1" dirty="0" err="1">
                <a:solidFill>
                  <a:srgbClr val="C00000"/>
                </a:solidFill>
              </a:rPr>
              <a:t>Encontrando</a:t>
            </a:r>
            <a:r>
              <a:rPr lang="en-GB" sz="2400" b="1" dirty="0">
                <a:solidFill>
                  <a:srgbClr val="C00000"/>
                </a:solidFill>
              </a:rPr>
              <a:t> un </a:t>
            </a:r>
            <a:r>
              <a:rPr lang="en-GB" sz="2400" b="1" dirty="0" err="1">
                <a:solidFill>
                  <a:srgbClr val="C00000"/>
                </a:solidFill>
              </a:rPr>
              <a:t>modelo</a:t>
            </a:r>
            <a:r>
              <a:rPr lang="en-GB" sz="2400" b="1" dirty="0">
                <a:solidFill>
                  <a:srgbClr val="C00000"/>
                </a:solidFill>
              </a:rPr>
              <a:t> </a:t>
            </a:r>
            <a:r>
              <a:rPr lang="en-GB" sz="2400" b="1" dirty="0" err="1">
                <a:solidFill>
                  <a:srgbClr val="C00000"/>
                </a:solidFill>
              </a:rPr>
              <a:t>adecuado</a:t>
            </a:r>
            <a:r>
              <a:rPr lang="en-GB" sz="2400" b="1" dirty="0">
                <a:solidFill>
                  <a:srgbClr val="C00000"/>
                </a:solidFill>
              </a:rPr>
              <a:t> de Gestión de Proyectos (PM)</a:t>
            </a:r>
          </a:p>
          <a:p>
            <a:pPr marL="265113" lvl="1" indent="0">
              <a:buClr>
                <a:schemeClr val="tx1"/>
              </a:buClr>
              <a:buNone/>
            </a:pPr>
            <a:r>
              <a:rPr lang="en-GB" b="1" dirty="0" err="1">
                <a:solidFill>
                  <a:srgbClr val="124591"/>
                </a:solidFill>
              </a:rPr>
              <a:t>Fases</a:t>
            </a:r>
            <a:r>
              <a:rPr lang="en-GB" b="1" dirty="0">
                <a:solidFill>
                  <a:srgbClr val="124591"/>
                </a:solidFill>
              </a:rPr>
              <a:t> del </a:t>
            </a:r>
            <a:r>
              <a:rPr lang="en-GB" b="1" dirty="0" err="1">
                <a:solidFill>
                  <a:srgbClr val="124591"/>
                </a:solidFill>
              </a:rPr>
              <a:t>Ciclo</a:t>
            </a:r>
            <a:r>
              <a:rPr lang="en-GB" b="1" dirty="0">
                <a:solidFill>
                  <a:srgbClr val="124591"/>
                </a:solidFill>
              </a:rPr>
              <a:t> de Vida del Proyecto </a:t>
            </a:r>
            <a:r>
              <a:rPr lang="en-GB" b="1" dirty="0" err="1">
                <a:solidFill>
                  <a:srgbClr val="124591"/>
                </a:solidFill>
              </a:rPr>
              <a:t>basadas</a:t>
            </a:r>
            <a:r>
              <a:rPr lang="en-GB" b="1" dirty="0">
                <a:solidFill>
                  <a:srgbClr val="124591"/>
                </a:solidFill>
              </a:rPr>
              <a:t> </a:t>
            </a:r>
            <a:r>
              <a:rPr lang="en-GB" b="1" dirty="0" err="1">
                <a:solidFill>
                  <a:srgbClr val="124591"/>
                </a:solidFill>
              </a:rPr>
              <a:t>en</a:t>
            </a:r>
            <a:r>
              <a:rPr lang="en-GB" b="1" dirty="0">
                <a:solidFill>
                  <a:srgbClr val="124591"/>
                </a:solidFill>
              </a:rPr>
              <a:t> la </a:t>
            </a:r>
            <a:r>
              <a:rPr lang="en-GB" b="1" dirty="0" err="1">
                <a:solidFill>
                  <a:srgbClr val="124591"/>
                </a:solidFill>
              </a:rPr>
              <a:t>metodología</a:t>
            </a:r>
            <a:r>
              <a:rPr lang="en-GB" b="1" dirty="0">
                <a:solidFill>
                  <a:srgbClr val="124591"/>
                </a:solidFill>
              </a:rPr>
              <a:t> PM²  de Gestión de Proyectos</a:t>
            </a:r>
            <a:endParaRPr lang="en-GB" dirty="0">
              <a:solidFill>
                <a:srgbClr val="124591"/>
              </a:solidFill>
            </a:endParaRPr>
          </a:p>
          <a:p>
            <a:pPr marL="457200" lvl="1" indent="0">
              <a:buClr>
                <a:schemeClr val="tx1"/>
              </a:buClr>
              <a:buNone/>
            </a:pPr>
            <a:endParaRPr lang="en-GB" sz="1600" dirty="0"/>
          </a:p>
          <a:p>
            <a:pPr marL="914400" lvl="2" indent="0">
              <a:buClr>
                <a:schemeClr val="tx1"/>
              </a:buClr>
              <a:buNone/>
            </a:pPr>
            <a:endParaRPr lang="en-GB" sz="9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284" y="2774824"/>
            <a:ext cx="4995247" cy="279922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Obdélník 9"/>
          <p:cNvSpPr/>
          <p:nvPr/>
        </p:nvSpPr>
        <p:spPr>
          <a:xfrm>
            <a:off x="1247554" y="5577261"/>
            <a:ext cx="53954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</a:rPr>
              <a:t>Fuente: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Comisión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Europea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</a:rPr>
              <a:t>. Centro de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Excelencia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</a:rPr>
              <a:t> </a:t>
            </a:r>
            <a:r>
              <a:rPr lang="en-US" sz="10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en</a:t>
            </a:r>
            <a:r>
              <a:rPr lang="en-US" sz="1000" dirty="0">
                <a:solidFill>
                  <a:srgbClr val="000000"/>
                </a:solidFill>
                <a:ea typeface="Times New Roman" panose="02020603050405020304" pitchFamily="18" charset="0"/>
              </a:rPr>
              <a:t> Gestión de Proyectos (2018)</a:t>
            </a: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E6636355-04FC-9D26-6987-5BC7446CD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5213" y="204788"/>
            <a:ext cx="4748725" cy="636587"/>
          </a:xfrm>
        </p:spPr>
        <p:txBody>
          <a:bodyPr>
            <a:noAutofit/>
          </a:bodyPr>
          <a:lstStyle/>
          <a:p>
            <a:r>
              <a:rPr lang="en-GB" sz="3200" b="1" dirty="0" err="1">
                <a:solidFill>
                  <a:srgbClr val="124591"/>
                </a:solidFill>
              </a:rPr>
              <a:t>Concepto</a:t>
            </a:r>
            <a:r>
              <a:rPr lang="en-GB" sz="3200" b="1" dirty="0">
                <a:solidFill>
                  <a:srgbClr val="124591"/>
                </a:solidFill>
              </a:rPr>
              <a:t> del </a:t>
            </a:r>
            <a:r>
              <a:rPr lang="en-GB" sz="3200" b="1" dirty="0" err="1">
                <a:solidFill>
                  <a:srgbClr val="124591"/>
                </a:solidFill>
              </a:rPr>
              <a:t>Curso</a:t>
            </a:r>
            <a:r>
              <a:rPr lang="en-GB" sz="3200" b="1" dirty="0">
                <a:solidFill>
                  <a:srgbClr val="124591"/>
                </a:solidFill>
              </a:rPr>
              <a:t> </a:t>
            </a:r>
            <a:r>
              <a:rPr lang="en-GB" sz="3200" b="1" dirty="0" err="1">
                <a:solidFill>
                  <a:srgbClr val="124591"/>
                </a:solidFill>
              </a:rPr>
              <a:t>Innopro</a:t>
            </a:r>
            <a:endParaRPr lang="en-GB" sz="3200" b="1" dirty="0">
              <a:solidFill>
                <a:srgbClr val="124591"/>
              </a:solidFill>
            </a:endParaRP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3B5114DC-EC72-DCDC-8C48-551BFF04C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29412"/>
              </p:ext>
            </p:extLst>
          </p:nvPr>
        </p:nvGraphicFramePr>
        <p:xfrm>
          <a:off x="1171888" y="2774824"/>
          <a:ext cx="5262396" cy="29732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6089889" imgH="3223073" progId="Word.Document.12">
                  <p:embed/>
                </p:oleObj>
              </mc:Choice>
              <mc:Fallback>
                <p:oleObj name="Document" r:id="rId4" imgW="6089889" imgH="32230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1888" y="2774824"/>
                        <a:ext cx="5262396" cy="29732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787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E98ACE-E3AB-4932-BD01-927A7B1A6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948" y="1240465"/>
            <a:ext cx="10316852" cy="137737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200" b="1" dirty="0">
                <a:solidFill>
                  <a:srgbClr val="124591"/>
                </a:solidFill>
              </a:rPr>
              <a:t>3. </a:t>
            </a:r>
            <a:r>
              <a:rPr lang="es-ES" sz="3200" b="1" dirty="0">
                <a:solidFill>
                  <a:srgbClr val="124591"/>
                </a:solidFill>
              </a:rPr>
              <a:t>Enfoque del concepto del curso </a:t>
            </a:r>
            <a:r>
              <a:rPr lang="en-GB" sz="3200" b="1" dirty="0" err="1">
                <a:solidFill>
                  <a:srgbClr val="124591"/>
                </a:solidFill>
              </a:rPr>
              <a:t>InnoPro</a:t>
            </a:r>
            <a:r>
              <a:rPr lang="en-GB" sz="3200" b="1" dirty="0">
                <a:solidFill>
                  <a:srgbClr val="124591"/>
                </a:solidFill>
              </a:rPr>
              <a:t>: </a:t>
            </a:r>
            <a:r>
              <a:rPr lang="en-GB" sz="3200" b="1" dirty="0" err="1">
                <a:solidFill>
                  <a:srgbClr val="124591"/>
                </a:solidFill>
              </a:rPr>
              <a:t>Modelo</a:t>
            </a:r>
            <a:r>
              <a:rPr lang="en-GB" sz="3200" b="1" dirty="0">
                <a:solidFill>
                  <a:srgbClr val="124591"/>
                </a:solidFill>
              </a:rPr>
              <a:t> AIDIC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cs-CZ" sz="2000" b="1" dirty="0">
              <a:solidFill>
                <a:srgbClr val="124591"/>
              </a:solidFill>
            </a:endParaRPr>
          </a:p>
          <a:p>
            <a:pPr>
              <a:buClr>
                <a:schemeClr val="tx1"/>
              </a:buClr>
            </a:pPr>
            <a:r>
              <a:rPr lang="en-GB" dirty="0" err="1"/>
              <a:t>Enfoque</a:t>
            </a:r>
            <a:r>
              <a:rPr lang="en-GB" dirty="0"/>
              <a:t> de </a:t>
            </a:r>
            <a:r>
              <a:rPr lang="en-GB" dirty="0" err="1"/>
              <a:t>gestión</a:t>
            </a:r>
            <a:r>
              <a:rPr lang="en-GB" dirty="0"/>
              <a:t> del </a:t>
            </a:r>
            <a:r>
              <a:rPr lang="en-GB" dirty="0" err="1"/>
              <a:t>ciclo</a:t>
            </a:r>
            <a:r>
              <a:rPr lang="en-GB" dirty="0"/>
              <a:t> de Proyecto del </a:t>
            </a:r>
            <a:r>
              <a:rPr lang="en-GB" dirty="0" err="1"/>
              <a:t>curso</a:t>
            </a:r>
            <a:r>
              <a:rPr lang="en-GB" dirty="0"/>
              <a:t> </a:t>
            </a:r>
            <a:r>
              <a:rPr lang="en-GB" dirty="0" err="1"/>
              <a:t>InnoPro</a:t>
            </a:r>
            <a:r>
              <a:rPr lang="en-GB" dirty="0"/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→ del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modelo</a:t>
            </a:r>
            <a:r>
              <a:rPr lang="en-GB" dirty="0"/>
              <a:t> </a:t>
            </a:r>
            <a:r>
              <a:rPr lang="en-GB" b="1" dirty="0">
                <a:solidFill>
                  <a:srgbClr val="C00000"/>
                </a:solidFill>
              </a:rPr>
              <a:t>IPEC</a:t>
            </a:r>
            <a:r>
              <a:rPr lang="en-GB" dirty="0"/>
              <a:t> al </a:t>
            </a:r>
            <a:r>
              <a:rPr lang="en-GB" dirty="0" err="1"/>
              <a:t>modelo</a:t>
            </a:r>
            <a:r>
              <a:rPr lang="en-GB" dirty="0"/>
              <a:t> </a:t>
            </a:r>
            <a:r>
              <a:rPr lang="en-GB" b="1" dirty="0">
                <a:solidFill>
                  <a:srgbClr val="C00000"/>
                </a:solidFill>
              </a:rPr>
              <a:t>AIDIC</a:t>
            </a:r>
            <a:r>
              <a:rPr lang="en-GB" dirty="0"/>
              <a:t>.</a:t>
            </a:r>
          </a:p>
          <a:p>
            <a:pPr marL="0" indent="0">
              <a:buClr>
                <a:schemeClr val="tx1"/>
              </a:buClr>
              <a:buNone/>
            </a:pPr>
            <a:endParaRPr lang="en-GB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93661" y="2853813"/>
            <a:ext cx="4033684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145999"/>
                </a:solidFill>
              </a:rPr>
              <a:t>Modelo</a:t>
            </a:r>
            <a:r>
              <a:rPr lang="en-GB" sz="2400" b="1" dirty="0">
                <a:solidFill>
                  <a:srgbClr val="145999"/>
                </a:solidFill>
              </a:rPr>
              <a:t> AIDIC: </a:t>
            </a:r>
            <a:r>
              <a:rPr lang="en-GB" sz="2400" b="1" dirty="0" err="1">
                <a:solidFill>
                  <a:srgbClr val="145999"/>
                </a:solidFill>
              </a:rPr>
              <a:t>Etapas</a:t>
            </a:r>
            <a:r>
              <a:rPr lang="en-GB" sz="2400" b="1" dirty="0">
                <a:solidFill>
                  <a:srgbClr val="145999"/>
                </a:solidFill>
              </a:rPr>
              <a:t> </a:t>
            </a:r>
          </a:p>
          <a:p>
            <a:pPr marL="342900" lvl="0" indent="-166688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C00000"/>
                </a:solidFill>
              </a:rPr>
              <a:t>A</a:t>
            </a:r>
            <a:r>
              <a:rPr lang="en-GB" b="1" dirty="0"/>
              <a:t>ssessment</a:t>
            </a:r>
            <a:r>
              <a:rPr lang="en-GB" dirty="0"/>
              <a:t> = Define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problema</a:t>
            </a:r>
            <a:r>
              <a:rPr lang="en-GB" dirty="0"/>
              <a:t>.</a:t>
            </a:r>
          </a:p>
          <a:p>
            <a:pPr marL="342900" lvl="0" indent="-166688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C00000"/>
                </a:solidFill>
              </a:rPr>
              <a:t>I</a:t>
            </a:r>
            <a:r>
              <a:rPr lang="en-GB" b="1" dirty="0"/>
              <a:t>nitiation</a:t>
            </a:r>
            <a:r>
              <a:rPr lang="en-GB" dirty="0"/>
              <a:t> = </a:t>
            </a:r>
            <a:r>
              <a:rPr lang="en-GB" dirty="0" err="1"/>
              <a:t>Desarrolla</a:t>
            </a:r>
            <a:r>
              <a:rPr lang="en-GB" dirty="0"/>
              <a:t> </a:t>
            </a:r>
            <a:r>
              <a:rPr lang="en-GB" dirty="0" err="1"/>
              <a:t>Optiones</a:t>
            </a:r>
            <a:r>
              <a:rPr lang="en-GB" dirty="0"/>
              <a:t> de </a:t>
            </a:r>
            <a:r>
              <a:rPr lang="en-GB" dirty="0" err="1"/>
              <a:t>Solución</a:t>
            </a:r>
            <a:r>
              <a:rPr lang="en-GB" dirty="0"/>
              <a:t>.</a:t>
            </a:r>
          </a:p>
          <a:p>
            <a:pPr marL="342900" lvl="0" indent="-166688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C00000"/>
                </a:solidFill>
              </a:rPr>
              <a:t>D</a:t>
            </a:r>
            <a:r>
              <a:rPr lang="en-GB" b="1" dirty="0"/>
              <a:t>esign</a:t>
            </a:r>
            <a:r>
              <a:rPr lang="en-GB" dirty="0"/>
              <a:t> = </a:t>
            </a:r>
            <a:r>
              <a:rPr lang="en-GB" dirty="0" err="1"/>
              <a:t>Planifica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Proyecto.</a:t>
            </a:r>
          </a:p>
          <a:p>
            <a:pPr marL="342900" lvl="0" indent="-166688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C00000"/>
                </a:solidFill>
              </a:rPr>
              <a:t>I</a:t>
            </a:r>
            <a:r>
              <a:rPr lang="en-GB" b="1" dirty="0"/>
              <a:t>mplementation</a:t>
            </a:r>
            <a:r>
              <a:rPr lang="en-GB" dirty="0"/>
              <a:t> = </a:t>
            </a:r>
            <a:r>
              <a:rPr lang="en-GB" dirty="0" err="1"/>
              <a:t>Ejecuta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Plan.</a:t>
            </a:r>
          </a:p>
          <a:p>
            <a:pPr marL="342900" lvl="0" indent="-166688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C00000"/>
                </a:solidFill>
              </a:rPr>
              <a:t>C</a:t>
            </a:r>
            <a:r>
              <a:rPr lang="en-GB" b="1" dirty="0"/>
              <a:t>losure</a:t>
            </a:r>
            <a:r>
              <a:rPr lang="en-GB" dirty="0"/>
              <a:t> = </a:t>
            </a:r>
            <a:r>
              <a:rPr lang="en-GB" dirty="0" err="1"/>
              <a:t>Evalúa</a:t>
            </a:r>
            <a:r>
              <a:rPr lang="en-GB" dirty="0"/>
              <a:t>, </a:t>
            </a:r>
            <a:r>
              <a:rPr lang="en-GB" dirty="0" err="1"/>
              <a:t>Controla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</a:t>
            </a:r>
            <a:r>
              <a:rPr lang="en-GB" dirty="0" err="1"/>
              <a:t>Progreso</a:t>
            </a:r>
            <a:r>
              <a:rPr lang="cs-CZ" dirty="0"/>
              <a:t>,</a:t>
            </a:r>
            <a:r>
              <a:rPr lang="es-ES" dirty="0"/>
              <a:t> </a:t>
            </a:r>
            <a:r>
              <a:rPr lang="cs-CZ" dirty="0"/>
              <a:t>C</a:t>
            </a:r>
            <a:r>
              <a:rPr lang="en-GB" dirty="0" err="1"/>
              <a:t>ierra</a:t>
            </a:r>
            <a:r>
              <a:rPr lang="en-GB" dirty="0"/>
              <a:t> </a:t>
            </a:r>
            <a:r>
              <a:rPr lang="en-GB" dirty="0" err="1"/>
              <a:t>el</a:t>
            </a:r>
            <a:r>
              <a:rPr lang="en-GB" dirty="0"/>
              <a:t> Proyecto.</a:t>
            </a:r>
            <a:r>
              <a:rPr lang="cs-CZ" dirty="0"/>
              <a:t> </a:t>
            </a:r>
            <a:endParaRPr lang="en-GB" dirty="0"/>
          </a:p>
        </p:txBody>
      </p:sp>
      <p:sp>
        <p:nvSpPr>
          <p:cNvPr id="8" name="TextovéPole 7"/>
          <p:cNvSpPr txBox="1"/>
          <p:nvPr/>
        </p:nvSpPr>
        <p:spPr>
          <a:xfrm>
            <a:off x="5127345" y="2470034"/>
            <a:ext cx="6349181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>
                <a:solidFill>
                  <a:srgbClr val="145999"/>
                </a:solidFill>
              </a:rPr>
              <a:t>Modelo</a:t>
            </a:r>
            <a:r>
              <a:rPr lang="en-GB" sz="2400" b="1" dirty="0">
                <a:solidFill>
                  <a:srgbClr val="145999"/>
                </a:solidFill>
              </a:rPr>
              <a:t> AIDIC: background de la </a:t>
            </a:r>
            <a:r>
              <a:rPr lang="en-GB" sz="2400" b="1" dirty="0" err="1">
                <a:solidFill>
                  <a:srgbClr val="145999"/>
                </a:solidFill>
              </a:rPr>
              <a:t>metodología</a:t>
            </a:r>
            <a:r>
              <a:rPr lang="en-GB" sz="2400" b="1" dirty="0">
                <a:solidFill>
                  <a:srgbClr val="145999"/>
                </a:solidFill>
              </a:rPr>
              <a:t> de </a:t>
            </a:r>
            <a:r>
              <a:rPr lang="en-GB" sz="2400" b="1" dirty="0" err="1">
                <a:solidFill>
                  <a:srgbClr val="145999"/>
                </a:solidFill>
              </a:rPr>
              <a:t>gestión</a:t>
            </a:r>
            <a:r>
              <a:rPr lang="en-GB" sz="2400" b="1" dirty="0">
                <a:solidFill>
                  <a:srgbClr val="145999"/>
                </a:solidFill>
              </a:rPr>
              <a:t> de </a:t>
            </a:r>
            <a:r>
              <a:rPr lang="en-GB" sz="2400" b="1" dirty="0" err="1">
                <a:solidFill>
                  <a:srgbClr val="145999"/>
                </a:solidFill>
              </a:rPr>
              <a:t>proyectos</a:t>
            </a:r>
            <a:endParaRPr lang="cs-CZ" sz="2400" b="1" dirty="0">
              <a:solidFill>
                <a:srgbClr val="145999"/>
              </a:solidFill>
            </a:endParaRPr>
          </a:p>
          <a:p>
            <a:pPr marL="342900" lvl="0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dirty="0"/>
              <a:t>Instituto  de Gestión de Proyectos</a:t>
            </a:r>
            <a:r>
              <a:rPr lang="en-GB" dirty="0"/>
              <a:t> (PMI) – </a:t>
            </a:r>
            <a:r>
              <a:rPr lang="en-GB" i="1" dirty="0"/>
              <a:t>Cuerpo de Conocimiento de la Gestión de Proyectos</a:t>
            </a:r>
            <a:r>
              <a:rPr lang="en-GB" dirty="0"/>
              <a:t> </a:t>
            </a:r>
            <a:r>
              <a:rPr lang="en-GB" i="1" dirty="0"/>
              <a:t>(PMBOK® Guide)</a:t>
            </a:r>
            <a:r>
              <a:rPr lang="en-GB" dirty="0"/>
              <a:t>.</a:t>
            </a:r>
          </a:p>
          <a:p>
            <a:pPr marL="342900" lvl="0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dirty="0"/>
              <a:t>Asociación International de Gestión de Proyectos</a:t>
            </a:r>
            <a:r>
              <a:rPr lang="en-GB" dirty="0"/>
              <a:t>(IPMA) </a:t>
            </a:r>
            <a:br>
              <a:rPr lang="cs-CZ" dirty="0"/>
            </a:br>
            <a:r>
              <a:rPr lang="en-GB" dirty="0"/>
              <a:t>– </a:t>
            </a:r>
            <a:r>
              <a:rPr lang="en-GB" i="1" dirty="0" err="1"/>
              <a:t>Línea</a:t>
            </a:r>
            <a:r>
              <a:rPr lang="en-GB" i="1" dirty="0"/>
              <a:t> de Base de </a:t>
            </a:r>
            <a:r>
              <a:rPr lang="en-GB" i="1" dirty="0" err="1"/>
              <a:t>Competencia</a:t>
            </a:r>
            <a:r>
              <a:rPr lang="en-GB" i="1" dirty="0"/>
              <a:t> Individual (ICB4</a:t>
            </a:r>
            <a:r>
              <a:rPr lang="cs-CZ" i="1" dirty="0"/>
              <a:t>.0</a:t>
            </a:r>
            <a:r>
              <a:rPr lang="en-GB" i="1" dirty="0"/>
              <a:t>)</a:t>
            </a:r>
            <a:r>
              <a:rPr lang="en-GB" dirty="0"/>
              <a:t>. </a:t>
            </a:r>
          </a:p>
          <a:p>
            <a:pPr marL="342900" lvl="0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dirty="0"/>
              <a:t>Centro de </a:t>
            </a:r>
            <a:r>
              <a:rPr lang="en-GB" b="1" dirty="0" err="1"/>
              <a:t>Excelencia</a:t>
            </a:r>
            <a:r>
              <a:rPr lang="en-GB" b="1" dirty="0"/>
              <a:t> </a:t>
            </a:r>
            <a:r>
              <a:rPr lang="en-GB" b="1" dirty="0" err="1"/>
              <a:t>en</a:t>
            </a:r>
            <a:r>
              <a:rPr lang="en-GB" b="1" dirty="0"/>
              <a:t> Gestión de Proyectos de la </a:t>
            </a:r>
            <a:r>
              <a:rPr lang="en-GB" b="1" dirty="0" err="1"/>
              <a:t>Comisión</a:t>
            </a:r>
            <a:r>
              <a:rPr lang="en-GB" b="1" dirty="0"/>
              <a:t> </a:t>
            </a:r>
            <a:r>
              <a:rPr lang="en-GB" b="1" dirty="0" err="1"/>
              <a:t>Europea</a:t>
            </a:r>
            <a:r>
              <a:rPr lang="en-GB" b="1" dirty="0"/>
              <a:t> </a:t>
            </a:r>
            <a:r>
              <a:rPr lang="en-GB" dirty="0"/>
              <a:t>(CoEPM²) – </a:t>
            </a:r>
            <a:r>
              <a:rPr lang="en-GB" i="1" dirty="0" err="1"/>
              <a:t>Metodología</a:t>
            </a:r>
            <a:r>
              <a:rPr lang="en-GB" i="1" dirty="0"/>
              <a:t> de Gestión de Proyectos PM²</a:t>
            </a:r>
            <a:r>
              <a:rPr lang="en-GB" dirty="0"/>
              <a:t>.</a:t>
            </a:r>
          </a:p>
          <a:p>
            <a:pPr marL="342900" lvl="0" indent="-1666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b="1" dirty="0"/>
              <a:t>Oficina de </a:t>
            </a:r>
            <a:r>
              <a:rPr lang="en-GB" b="1" dirty="0" err="1"/>
              <a:t>Cooperación</a:t>
            </a:r>
            <a:r>
              <a:rPr lang="en-GB" b="1" dirty="0"/>
              <a:t> EuropeAid de la </a:t>
            </a:r>
            <a:r>
              <a:rPr lang="en-GB" b="1" dirty="0" err="1"/>
              <a:t>Comisión</a:t>
            </a:r>
            <a:r>
              <a:rPr lang="en-GB" b="1" dirty="0"/>
              <a:t> </a:t>
            </a:r>
            <a:r>
              <a:rPr lang="en-GB" b="1" dirty="0" err="1"/>
              <a:t>Europea</a:t>
            </a:r>
            <a:r>
              <a:rPr lang="en-GB" b="1" dirty="0"/>
              <a:t> </a:t>
            </a:r>
            <a:r>
              <a:rPr lang="en-GB" dirty="0"/>
              <a:t>(</a:t>
            </a:r>
            <a:r>
              <a:rPr lang="en-GB" dirty="0" err="1"/>
              <a:t>EuropeAID</a:t>
            </a:r>
            <a:r>
              <a:rPr lang="en-GB" dirty="0"/>
              <a:t>) – </a:t>
            </a:r>
            <a:r>
              <a:rPr lang="en-GB" i="1" dirty="0"/>
              <a:t>Directrices para la Gestión del </a:t>
            </a:r>
            <a:r>
              <a:rPr lang="en-GB" i="1" dirty="0" err="1"/>
              <a:t>Ciclo</a:t>
            </a:r>
            <a:r>
              <a:rPr lang="en-GB" i="1" dirty="0"/>
              <a:t> de Proyecto (PCM)</a:t>
            </a:r>
            <a:r>
              <a:rPr lang="en-GB" dirty="0"/>
              <a:t>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40B9C4E6-F5B1-1A7C-E3E3-63B5EAE49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0922" y="204788"/>
            <a:ext cx="4803016" cy="636587"/>
          </a:xfrm>
        </p:spPr>
        <p:txBody>
          <a:bodyPr>
            <a:noAutofit/>
          </a:bodyPr>
          <a:lstStyle/>
          <a:p>
            <a:r>
              <a:rPr lang="en-GB" sz="3200" b="1" dirty="0" err="1">
                <a:solidFill>
                  <a:srgbClr val="124591"/>
                </a:solidFill>
              </a:rPr>
              <a:t>Concepto</a:t>
            </a:r>
            <a:r>
              <a:rPr lang="en-GB" sz="3200" b="1" dirty="0">
                <a:solidFill>
                  <a:srgbClr val="124591"/>
                </a:solidFill>
              </a:rPr>
              <a:t> del </a:t>
            </a:r>
            <a:r>
              <a:rPr lang="en-GB" sz="3200" b="1" dirty="0" err="1">
                <a:solidFill>
                  <a:srgbClr val="124591"/>
                </a:solidFill>
              </a:rPr>
              <a:t>Curso</a:t>
            </a:r>
            <a:r>
              <a:rPr lang="en-GB" sz="3200" b="1" dirty="0">
                <a:solidFill>
                  <a:srgbClr val="124591"/>
                </a:solidFill>
              </a:rPr>
              <a:t> </a:t>
            </a:r>
            <a:r>
              <a:rPr lang="en-GB" sz="3200" b="1" dirty="0" err="1">
                <a:solidFill>
                  <a:srgbClr val="124591"/>
                </a:solidFill>
              </a:rPr>
              <a:t>Innopro</a:t>
            </a:r>
            <a:endParaRPr lang="en-GB" sz="3200" b="1" dirty="0">
              <a:solidFill>
                <a:srgbClr val="1245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800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E98ACE-E3AB-4932-BD01-927A7B1A6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658" y="914398"/>
            <a:ext cx="10574593" cy="536841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4500" b="1" dirty="0">
                <a:solidFill>
                  <a:srgbClr val="124591"/>
                </a:solidFill>
              </a:rPr>
              <a:t>4. </a:t>
            </a:r>
            <a:r>
              <a:rPr lang="en-GB" sz="4500" b="1" dirty="0" err="1">
                <a:solidFill>
                  <a:srgbClr val="124591"/>
                </a:solidFill>
              </a:rPr>
              <a:t>Modelo</a:t>
            </a:r>
            <a:r>
              <a:rPr lang="en-GB" sz="4500" b="1" dirty="0">
                <a:solidFill>
                  <a:srgbClr val="124591"/>
                </a:solidFill>
              </a:rPr>
              <a:t> AIDIC : Base </a:t>
            </a:r>
            <a:r>
              <a:rPr lang="en-GB" sz="4500" b="1" dirty="0" err="1">
                <a:solidFill>
                  <a:srgbClr val="124591"/>
                </a:solidFill>
              </a:rPr>
              <a:t>Teórica</a:t>
            </a:r>
            <a:endParaRPr lang="en-GB" sz="1100" b="1" dirty="0">
              <a:solidFill>
                <a:srgbClr val="124591"/>
              </a:solidFill>
            </a:endParaRPr>
          </a:p>
          <a:p>
            <a:pPr>
              <a:buClr>
                <a:schemeClr val="tx1"/>
              </a:buClr>
            </a:pPr>
            <a:r>
              <a:rPr lang="en-GB" sz="3200" b="1" dirty="0">
                <a:solidFill>
                  <a:srgbClr val="124591"/>
                </a:solidFill>
              </a:rPr>
              <a:t>Etapa 1: </a:t>
            </a:r>
            <a:r>
              <a:rPr lang="en-GB" sz="3200" b="1" dirty="0" err="1">
                <a:solidFill>
                  <a:srgbClr val="124591"/>
                </a:solidFill>
              </a:rPr>
              <a:t>Evaluación</a:t>
            </a:r>
            <a:endParaRPr lang="en-GB" sz="3200" dirty="0">
              <a:solidFill>
                <a:srgbClr val="124591"/>
              </a:solidFill>
            </a:endParaRPr>
          </a:p>
          <a:p>
            <a:pPr lvl="1" algn="just"/>
            <a:r>
              <a:rPr lang="en-GB" sz="2700" b="1" dirty="0"/>
              <a:t>Define </a:t>
            </a:r>
            <a:r>
              <a:rPr lang="en-GB" sz="2700" b="1" dirty="0" err="1"/>
              <a:t>el</a:t>
            </a:r>
            <a:r>
              <a:rPr lang="en-GB" sz="2700" b="1" dirty="0"/>
              <a:t> </a:t>
            </a:r>
            <a:r>
              <a:rPr lang="en-GB" sz="2700" b="1" dirty="0" err="1"/>
              <a:t>Problema</a:t>
            </a:r>
            <a:r>
              <a:rPr lang="en-GB" sz="2700" dirty="0"/>
              <a:t>: H</a:t>
            </a:r>
            <a:r>
              <a:rPr lang="es-ES" sz="2700" dirty="0"/>
              <a:t>ay que identificar el problema que debe resolver el proyecto. Ayuda a visualizar el resultado deseado. ¿Qué será diferente? ¿Qué se verá, oirá, probará, tocará u olerá? ¿Qué necesidad del cliente va a satisfacer el proyecto?</a:t>
            </a:r>
          </a:p>
          <a:p>
            <a:pPr algn="just"/>
            <a:r>
              <a:rPr lang="en-GB" sz="3200" b="1" dirty="0">
                <a:solidFill>
                  <a:srgbClr val="124591"/>
                </a:solidFill>
              </a:rPr>
              <a:t>Etapa 2: </a:t>
            </a:r>
            <a:r>
              <a:rPr lang="en-GB" sz="3200" b="1" dirty="0" err="1">
                <a:solidFill>
                  <a:srgbClr val="124591"/>
                </a:solidFill>
              </a:rPr>
              <a:t>Iniciación</a:t>
            </a:r>
            <a:endParaRPr lang="en-GB" sz="3200" dirty="0">
              <a:solidFill>
                <a:srgbClr val="124591"/>
              </a:solidFill>
            </a:endParaRPr>
          </a:p>
          <a:p>
            <a:pPr lvl="1" algn="just"/>
            <a:r>
              <a:rPr lang="en-GB" sz="2700" b="1" dirty="0" err="1"/>
              <a:t>Desarrolla</a:t>
            </a:r>
            <a:r>
              <a:rPr lang="en-GB" sz="2700" b="1" dirty="0"/>
              <a:t> </a:t>
            </a:r>
            <a:r>
              <a:rPr lang="en-GB" sz="2700" b="1" dirty="0" err="1"/>
              <a:t>Opciones</a:t>
            </a:r>
            <a:r>
              <a:rPr lang="en-GB" sz="2700" b="1" dirty="0"/>
              <a:t> de </a:t>
            </a:r>
            <a:r>
              <a:rPr lang="en-GB" sz="2700" b="1" dirty="0" err="1"/>
              <a:t>Solución</a:t>
            </a:r>
            <a:r>
              <a:rPr lang="en-GB" sz="2700" dirty="0"/>
              <a:t>:</a:t>
            </a:r>
            <a:r>
              <a:rPr lang="es-E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s-ES" sz="2700" dirty="0"/>
              <a:t>¿Cuántas formas diferentes de resolver el problema se pueden aplicar? Haz una lluvia de ideas sobre las alternativas de solución (puedes hacerlo solo o en grupo). De las alternativas disponibles, ¿cuál crees que resolverá mejor el problema? ¿Es más o menos costosa que otras opciones adecuadas? ¿Resultará una solución completa o sólo parcial?</a:t>
            </a:r>
            <a:endParaRPr lang="en-GB" sz="2700" dirty="0"/>
          </a:p>
          <a:p>
            <a:pPr algn="just">
              <a:buClr>
                <a:schemeClr val="tx1"/>
              </a:buClr>
            </a:pPr>
            <a:r>
              <a:rPr lang="en-GB" sz="3200" b="1" dirty="0">
                <a:solidFill>
                  <a:srgbClr val="124591"/>
                </a:solidFill>
              </a:rPr>
              <a:t>Etapa 3: </a:t>
            </a:r>
            <a:r>
              <a:rPr lang="en-GB" sz="3200" b="1" dirty="0" err="1">
                <a:solidFill>
                  <a:srgbClr val="124591"/>
                </a:solidFill>
              </a:rPr>
              <a:t>Diseño</a:t>
            </a:r>
            <a:endParaRPr lang="en-GB" sz="3200" dirty="0">
              <a:solidFill>
                <a:srgbClr val="124591"/>
              </a:solidFill>
            </a:endParaRPr>
          </a:p>
          <a:p>
            <a:pPr lvl="1" algn="just"/>
            <a:r>
              <a:rPr lang="en-GB" sz="2700" b="1" dirty="0" err="1"/>
              <a:t>Planifica</a:t>
            </a:r>
            <a:r>
              <a:rPr lang="en-GB" sz="2700" b="1" dirty="0"/>
              <a:t> </a:t>
            </a:r>
            <a:r>
              <a:rPr lang="en-GB" sz="2700" b="1" dirty="0" err="1"/>
              <a:t>el</a:t>
            </a:r>
            <a:r>
              <a:rPr lang="en-GB" sz="2700" b="1" dirty="0"/>
              <a:t> Proyecto</a:t>
            </a:r>
            <a:r>
              <a:rPr lang="en-GB" sz="2700" dirty="0"/>
              <a:t>: </a:t>
            </a:r>
            <a:r>
              <a:rPr lang="es-ES" sz="2700" dirty="0"/>
              <a:t>Planificar es responder a preguntas: ¿qué hay que hacer, ¿quién, por cuánto, cómo, cuándo, ...? Naturalmente, para responder a estas preguntas a veces se necesita una bola de cristal.</a:t>
            </a:r>
            <a:endParaRPr lang="en-GB" sz="2700" dirty="0"/>
          </a:p>
          <a:p>
            <a:pPr algn="just">
              <a:buClr>
                <a:schemeClr val="tx1"/>
              </a:buClr>
            </a:pPr>
            <a:r>
              <a:rPr lang="en-GB" sz="3200" b="1" dirty="0">
                <a:solidFill>
                  <a:srgbClr val="124591"/>
                </a:solidFill>
              </a:rPr>
              <a:t>Etapa 4: </a:t>
            </a:r>
            <a:r>
              <a:rPr lang="en-GB" sz="3200" b="1" dirty="0" err="1">
                <a:solidFill>
                  <a:srgbClr val="124591"/>
                </a:solidFill>
              </a:rPr>
              <a:t>Implementación</a:t>
            </a:r>
            <a:endParaRPr lang="en-GB" sz="3200" dirty="0">
              <a:solidFill>
                <a:srgbClr val="124591"/>
              </a:solidFill>
            </a:endParaRPr>
          </a:p>
          <a:p>
            <a:pPr lvl="1" algn="just"/>
            <a:r>
              <a:rPr lang="en-GB" sz="2700" b="1" dirty="0" err="1"/>
              <a:t>Ejecuta</a:t>
            </a:r>
            <a:r>
              <a:rPr lang="en-GB" sz="2700" b="1" dirty="0"/>
              <a:t> </a:t>
            </a:r>
            <a:r>
              <a:rPr lang="en-GB" sz="2700" b="1" dirty="0" err="1"/>
              <a:t>el</a:t>
            </a:r>
            <a:r>
              <a:rPr lang="en-GB" sz="2700" b="1" dirty="0"/>
              <a:t> Plan</a:t>
            </a:r>
            <a:r>
              <a:rPr lang="en-GB" sz="2700" dirty="0"/>
              <a:t>: </a:t>
            </a:r>
            <a:r>
              <a:rPr lang="es-ES" sz="2700" dirty="0"/>
              <a:t>Una vez redactado el plan, hay que ejecutarlo. Curiosamente, a veces nos encontramos con personas que se esfuerzan mucho por elaborar un plan y luego no lo siguen. Si un plan no se sigue, no tiene mucho sentido planificar, ¿verdad?</a:t>
            </a:r>
            <a:endParaRPr lang="en-GB" sz="2700" dirty="0"/>
          </a:p>
          <a:p>
            <a:pPr algn="just">
              <a:buClr>
                <a:schemeClr val="tx1"/>
              </a:buClr>
            </a:pPr>
            <a:r>
              <a:rPr lang="en-GB" sz="3200" b="1" dirty="0">
                <a:solidFill>
                  <a:srgbClr val="124591"/>
                </a:solidFill>
              </a:rPr>
              <a:t>Etapa 5: </a:t>
            </a:r>
            <a:r>
              <a:rPr lang="en-GB" sz="3200" b="1" dirty="0" err="1">
                <a:solidFill>
                  <a:srgbClr val="124591"/>
                </a:solidFill>
              </a:rPr>
              <a:t>Cierre</a:t>
            </a:r>
            <a:endParaRPr lang="en-GB" sz="3200" dirty="0">
              <a:solidFill>
                <a:srgbClr val="124591"/>
              </a:solidFill>
            </a:endParaRPr>
          </a:p>
          <a:p>
            <a:pPr lvl="1" algn="just"/>
            <a:r>
              <a:rPr lang="en-GB" sz="2700" b="1" dirty="0" err="1"/>
              <a:t>Supervisa</a:t>
            </a:r>
            <a:r>
              <a:rPr lang="en-GB" sz="2700" b="1" dirty="0"/>
              <a:t>, </a:t>
            </a:r>
            <a:r>
              <a:rPr lang="en-GB" sz="2700" b="1" dirty="0" err="1"/>
              <a:t>Controla</a:t>
            </a:r>
            <a:r>
              <a:rPr lang="en-GB" sz="2700" b="1" dirty="0"/>
              <a:t> </a:t>
            </a:r>
            <a:r>
              <a:rPr lang="en-GB" sz="2700" b="1" dirty="0" err="1"/>
              <a:t>el</a:t>
            </a:r>
            <a:r>
              <a:rPr lang="en-GB" sz="2700" b="1" dirty="0"/>
              <a:t> </a:t>
            </a:r>
            <a:r>
              <a:rPr lang="en-GB" sz="2700" b="1" dirty="0" err="1"/>
              <a:t>Progreso</a:t>
            </a:r>
            <a:r>
              <a:rPr lang="en-GB" sz="2700" b="1" dirty="0"/>
              <a:t> &amp; Cierra </a:t>
            </a:r>
            <a:r>
              <a:rPr lang="en-GB" sz="2700" b="1" dirty="0" err="1"/>
              <a:t>el</a:t>
            </a:r>
            <a:r>
              <a:rPr lang="en-GB" sz="2700" b="1" dirty="0"/>
              <a:t> Proyecto</a:t>
            </a:r>
            <a:r>
              <a:rPr lang="en-GB" sz="2700" dirty="0"/>
              <a:t>: </a:t>
            </a:r>
            <a:r>
              <a:rPr lang="es-ES" sz="2700" dirty="0"/>
              <a:t>Los planes se elaboran para poder alcanzar el resultado con éxito. Si no se controla el progreso, no se puede estar seguro de que se vaya a tener éxito. Sería como tener un mapa de carreteras para llegar a un destino, pero no controlar las señales de la autopista a lo largo del camino.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F8EA52CF-847B-750A-CC92-E439CC8A9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861" y="204788"/>
            <a:ext cx="4793077" cy="636587"/>
          </a:xfrm>
        </p:spPr>
        <p:txBody>
          <a:bodyPr>
            <a:noAutofit/>
          </a:bodyPr>
          <a:lstStyle/>
          <a:p>
            <a:r>
              <a:rPr lang="en-GB" sz="3200" b="1" dirty="0" err="1">
                <a:solidFill>
                  <a:srgbClr val="124591"/>
                </a:solidFill>
              </a:rPr>
              <a:t>Concepto</a:t>
            </a:r>
            <a:r>
              <a:rPr lang="en-GB" sz="3200" b="1" dirty="0">
                <a:solidFill>
                  <a:srgbClr val="124591"/>
                </a:solidFill>
              </a:rPr>
              <a:t> del </a:t>
            </a:r>
            <a:r>
              <a:rPr lang="en-GB" sz="3200" b="1" dirty="0" err="1">
                <a:solidFill>
                  <a:srgbClr val="124591"/>
                </a:solidFill>
              </a:rPr>
              <a:t>Curso</a:t>
            </a:r>
            <a:r>
              <a:rPr lang="en-GB" sz="3200" b="1" dirty="0">
                <a:solidFill>
                  <a:srgbClr val="124591"/>
                </a:solidFill>
              </a:rPr>
              <a:t> </a:t>
            </a:r>
            <a:r>
              <a:rPr lang="en-GB" sz="3200" b="1" dirty="0" err="1">
                <a:solidFill>
                  <a:srgbClr val="124591"/>
                </a:solidFill>
              </a:rPr>
              <a:t>Innopro</a:t>
            </a:r>
            <a:endParaRPr lang="en-GB" sz="3200" b="1" dirty="0">
              <a:solidFill>
                <a:srgbClr val="1245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313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6EA8291-3300-1C8E-5F90-D28D7CBC2F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2608" y="1401793"/>
            <a:ext cx="10308365" cy="4785467"/>
          </a:xfrm>
          <a:prstGeom prst="rect">
            <a:avLst/>
          </a:prstGeom>
        </p:spPr>
      </p:pic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E98ACE-E3AB-4932-BD01-927A7B1A6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658" y="914398"/>
            <a:ext cx="10574593" cy="693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rgbClr val="124591"/>
                </a:solidFill>
              </a:rPr>
              <a:t>5. </a:t>
            </a:r>
            <a:r>
              <a:rPr lang="es-ES" sz="3200" b="1" dirty="0">
                <a:solidFill>
                  <a:srgbClr val="124591"/>
                </a:solidFill>
              </a:rPr>
              <a:t>Modelo AIDIC: Desglose y Estructura</a:t>
            </a:r>
          </a:p>
          <a:p>
            <a:pPr marL="0" indent="0">
              <a:buClr>
                <a:schemeClr val="tx1"/>
              </a:buClr>
              <a:buNone/>
            </a:pP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CBA7BE23-93FD-5887-164F-A2D12EDA6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0617" y="204788"/>
            <a:ext cx="4753321" cy="636587"/>
          </a:xfrm>
        </p:spPr>
        <p:txBody>
          <a:bodyPr>
            <a:noAutofit/>
          </a:bodyPr>
          <a:lstStyle/>
          <a:p>
            <a:r>
              <a:rPr lang="es-ES" sz="3200" b="1" dirty="0">
                <a:solidFill>
                  <a:srgbClr val="124591"/>
                </a:solidFill>
              </a:rPr>
              <a:t>Concepto del Curso </a:t>
            </a:r>
            <a:r>
              <a:rPr lang="es-ES" sz="3200" b="1" dirty="0" err="1">
                <a:solidFill>
                  <a:srgbClr val="124591"/>
                </a:solidFill>
              </a:rPr>
              <a:t>Innopro</a:t>
            </a:r>
            <a:endParaRPr lang="es-ES" sz="3200" b="1" dirty="0">
              <a:solidFill>
                <a:srgbClr val="12459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92426" y="5900929"/>
            <a:ext cx="53954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ea typeface="Times New Roman" panose="02020603050405020304" pitchFamily="18" charset="0"/>
              </a:rPr>
              <a:t>Fuente: </a:t>
            </a:r>
            <a:r>
              <a:rPr lang="es-ES" sz="1000" dirty="0">
                <a:solidFill>
                  <a:srgbClr val="000000"/>
                </a:solidFill>
                <a:ea typeface="Times New Roman" panose="02020603050405020304" pitchFamily="18" charset="0"/>
              </a:rPr>
              <a:t>Elaborado por los autores </a:t>
            </a:r>
            <a:r>
              <a:rPr lang="en-GB" sz="1000" dirty="0">
                <a:solidFill>
                  <a:srgbClr val="000000"/>
                </a:solidFill>
                <a:ea typeface="Times New Roman" panose="02020603050405020304" pitchFamily="18" charset="0"/>
              </a:rPr>
              <a:t>(2020)</a:t>
            </a:r>
          </a:p>
        </p:txBody>
      </p:sp>
    </p:spTree>
    <p:extLst>
      <p:ext uri="{BB962C8B-B14F-4D97-AF65-F5344CB8AC3E}">
        <p14:creationId xmlns:p14="http://schemas.microsoft.com/office/powerpoint/2010/main" val="665860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E98ACE-E3AB-4932-BD01-927A7B1A6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658" y="914398"/>
            <a:ext cx="10574593" cy="6931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rgbClr val="124591"/>
                </a:solidFill>
              </a:rPr>
              <a:t>5. </a:t>
            </a:r>
            <a:r>
              <a:rPr lang="es-ES" sz="3200" b="1" dirty="0">
                <a:solidFill>
                  <a:srgbClr val="124591"/>
                </a:solidFill>
              </a:rPr>
              <a:t>Modelo AIDIC: Desglose y Estructura</a:t>
            </a:r>
          </a:p>
          <a:p>
            <a:pPr marL="0" indent="0">
              <a:buClr>
                <a:schemeClr val="tx1"/>
              </a:buClr>
              <a:buNone/>
            </a:pP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:a16="http://schemas.microsoft.com/office/drawing/2014/main" id="{CBA7BE23-93FD-5887-164F-A2D12EDA6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0617" y="204788"/>
            <a:ext cx="4753321" cy="636587"/>
          </a:xfrm>
        </p:spPr>
        <p:txBody>
          <a:bodyPr>
            <a:noAutofit/>
          </a:bodyPr>
          <a:lstStyle/>
          <a:p>
            <a:r>
              <a:rPr lang="es-ES" sz="3200" b="1" dirty="0">
                <a:solidFill>
                  <a:srgbClr val="124591"/>
                </a:solidFill>
              </a:rPr>
              <a:t>Concepto del Curso </a:t>
            </a:r>
            <a:r>
              <a:rPr lang="es-ES" sz="3200" b="1" dirty="0" err="1">
                <a:solidFill>
                  <a:srgbClr val="124591"/>
                </a:solidFill>
              </a:rPr>
              <a:t>Innopro</a:t>
            </a:r>
            <a:endParaRPr lang="es-ES" sz="3200" b="1" dirty="0">
              <a:solidFill>
                <a:srgbClr val="12459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992426" y="4549211"/>
            <a:ext cx="53954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dirty="0">
                <a:solidFill>
                  <a:srgbClr val="000000"/>
                </a:solidFill>
                <a:ea typeface="Times New Roman" panose="02020603050405020304" pitchFamily="18" charset="0"/>
              </a:rPr>
              <a:t>Fuente: </a:t>
            </a:r>
            <a:r>
              <a:rPr lang="es-ES" sz="1000" dirty="0">
                <a:solidFill>
                  <a:srgbClr val="000000"/>
                </a:solidFill>
                <a:ea typeface="Times New Roman" panose="02020603050405020304" pitchFamily="18" charset="0"/>
              </a:rPr>
              <a:t>Elaborado por los autores </a:t>
            </a:r>
            <a:r>
              <a:rPr lang="en-GB" sz="1000" dirty="0">
                <a:solidFill>
                  <a:srgbClr val="000000"/>
                </a:solidFill>
                <a:ea typeface="Times New Roman" panose="02020603050405020304" pitchFamily="18" charset="0"/>
              </a:rPr>
              <a:t>(2020)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FC80241-9CCA-AD52-44CA-D205F3738F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4448" y="1423545"/>
            <a:ext cx="10329022" cy="312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4129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1042</Words>
  <Application>Microsoft Office PowerPoint</Application>
  <PresentationFormat>Panorámica</PresentationFormat>
  <Paragraphs>86</Paragraphs>
  <Slides>12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Motiv Office</vt:lpstr>
      <vt:lpstr>Document</vt:lpstr>
      <vt:lpstr>Curso de Gestión de Proyectos de Innovación</vt:lpstr>
      <vt:lpstr>Concepto del Curso Innopro</vt:lpstr>
      <vt:lpstr>Concepto del Curso Innopro</vt:lpstr>
      <vt:lpstr>Concepto del Curso Innopro</vt:lpstr>
      <vt:lpstr>Concepto del Curso Innopro</vt:lpstr>
      <vt:lpstr>Concepto del Curso Innopro</vt:lpstr>
      <vt:lpstr>Concepto del Curso Innopro</vt:lpstr>
      <vt:lpstr>Concepto del Curso Innopro</vt:lpstr>
      <vt:lpstr>Concepto del Curso Innopro</vt:lpstr>
      <vt:lpstr>Concepto del Curso Innopro</vt:lpstr>
      <vt:lpstr>Concepto del Curso Innopro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Pivko</dc:creator>
  <cp:lastModifiedBy>Solana Gonzalez, Pedro</cp:lastModifiedBy>
  <cp:revision>41</cp:revision>
  <dcterms:created xsi:type="dcterms:W3CDTF">2022-05-24T08:42:52Z</dcterms:created>
  <dcterms:modified xsi:type="dcterms:W3CDTF">2022-08-10T18:41:06Z</dcterms:modified>
</cp:coreProperties>
</file>