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1" r:id="rId3"/>
    <p:sldId id="262" r:id="rId4"/>
    <p:sldId id="263" r:id="rId5"/>
    <p:sldId id="265" r:id="rId6"/>
    <p:sldId id="267" r:id="rId7"/>
    <p:sldId id="268" r:id="rId8"/>
    <p:sldId id="269" r:id="rId9"/>
    <p:sldId id="270" r:id="rId10"/>
    <p:sldId id="260"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46C46C17-ABBA-414F-8EB4-5E8B07933DFE}">
          <p14:sldIdLst>
            <p14:sldId id="258"/>
            <p14:sldId id="261"/>
            <p14:sldId id="262"/>
            <p14:sldId id="263"/>
            <p14:sldId id="265"/>
            <p14:sldId id="267"/>
            <p14:sldId id="268"/>
            <p14:sldId id="269"/>
            <p14:sldId id="270"/>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5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5" d="100"/>
          <a:sy n="135" d="100"/>
        </p:scale>
        <p:origin x="126"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12B5B-AE0C-468E-9A84-A24D186D016E}" type="datetimeFigureOut">
              <a:rPr lang="en-US" smtClean="0"/>
              <a:t>8/2/2022</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8441B-DE97-403D-8CCE-B841FF727744}" type="slidenum">
              <a:rPr lang="en-US" smtClean="0"/>
              <a:t>‹#›</a:t>
            </a:fld>
            <a:endParaRPr lang="en-US"/>
          </a:p>
        </p:txBody>
      </p:sp>
    </p:spTree>
    <p:extLst>
      <p:ext uri="{BB962C8B-B14F-4D97-AF65-F5344CB8AC3E}">
        <p14:creationId xmlns:p14="http://schemas.microsoft.com/office/powerpoint/2010/main" val="4026053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7D826-0136-4607-BBE8-1FA5B19974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E53D300-80CD-4BF5-B7F6-5743CF1C1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A820BBF-952D-4133-930D-A5EEBA4E7D0E}"/>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365B2D86-9FFE-4885-AA9E-CC4F8CC8F8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7FE72D5-2B87-4D75-A2F2-6D473EF03C1C}"/>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28328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A2775-04AE-47C4-9401-98097723D7D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616323-C22A-450F-881D-EE62FB357CF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A4069A7-588F-4012-A45D-1A6E15AD0E1F}"/>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04ADB5BF-69E8-4343-9D35-FC3FC54EBE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912995-AB74-4882-AFFB-E0EEB8F5C0C1}"/>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99383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DC41695-720A-47F2-973C-549982F4C1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FC9F5DB-1900-4EF0-B049-22605B2264B6}"/>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45F30AE-4F79-40A7-95BB-03B402CEA8E8}"/>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7BC359DA-2B20-45A5-9EBB-F337502B94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DCC15F-D6D7-4D81-AEDC-1F331460F26D}"/>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70848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D845D-909B-4E0D-A103-1C32B008A6F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29E6BF1-C0C0-42D6-9223-2DA6252F8068}"/>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943574-99DD-4EBA-A3E6-42BA05BEB448}"/>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A79530F7-18CB-4EAA-80B9-2D471FEAFF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45B8DF-5715-4F84-9019-D6887069F610}"/>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980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525E89-FE82-4A24-ABE3-992116BC11D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FE127F0-C410-4E8C-855D-47D70AAA46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73315DD-4ED1-4149-8FEC-24CC8EDF2BC1}"/>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57A22F79-D3B6-4F4D-9F39-2FC9C0B154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D5D171-5307-4D59-87BC-BC04A13F496F}"/>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53042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3D801-324E-477B-BB7C-091779B7D30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E38127A-82EE-4467-BDDC-19B94F6C1C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CE695F6-73B9-4167-A7BF-E417FB5F85FC}"/>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C017F27-2DF6-4E29-96BB-BC922C69A751}"/>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6" name="Zástupný symbol pro zápatí 5">
            <a:extLst>
              <a:ext uri="{FF2B5EF4-FFF2-40B4-BE49-F238E27FC236}">
                <a16:creationId xmlns:a16="http://schemas.microsoft.com/office/drawing/2014/main" id="{9A86394B-CEC0-4451-99DC-BB817943E6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A101B1-FA33-42BE-AD05-6052F7D2B3F2}"/>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6310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A0192-34E2-4161-AEC4-094DB890A12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A75E22E-7850-492C-9018-7C6A0EC1FE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5FAC549-4C55-4E00-A03C-513670C0C01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897DEAC4-206F-49AD-A6FF-9B6F8C3FE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0FAF147-0BB3-4E39-BB01-FACE3803186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470E240-0B0B-4F1D-A1FD-EF6B7768E43D}"/>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8" name="Zástupný symbol pro zápatí 7">
            <a:extLst>
              <a:ext uri="{FF2B5EF4-FFF2-40B4-BE49-F238E27FC236}">
                <a16:creationId xmlns:a16="http://schemas.microsoft.com/office/drawing/2014/main" id="{46CF5078-D438-454F-A6CB-03DCEE66971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9C49064-1F21-4B22-A39C-1B4EF566B2A4}"/>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2076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092BC-D88C-4E95-9231-8D87622269D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3822EE6-4710-4EAD-8172-A902AEFD1E5B}"/>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4" name="Zástupný symbol pro zápatí 3">
            <a:extLst>
              <a:ext uri="{FF2B5EF4-FFF2-40B4-BE49-F238E27FC236}">
                <a16:creationId xmlns:a16="http://schemas.microsoft.com/office/drawing/2014/main" id="{B1438A1A-C9E5-4DAA-9EAC-FFED22E8A69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875E897-357B-4301-AFF7-470F66332D8B}"/>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162922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F0EF0DA-FB14-4886-A929-7C91FC6560FF}"/>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3" name="Zástupný symbol pro zápatí 2">
            <a:extLst>
              <a:ext uri="{FF2B5EF4-FFF2-40B4-BE49-F238E27FC236}">
                <a16:creationId xmlns:a16="http://schemas.microsoft.com/office/drawing/2014/main" id="{570CFD96-05C4-47BA-9677-9F54FF3744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F911AFB-906F-4B97-9D97-40319485F2BD}"/>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28330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79CC13-D5A8-4F2A-83C4-F7990F023CE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398753A-8CD1-4EA2-A649-83EA5A435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E6C6703-B762-4A13-9F7B-F716D0A4E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24D991B-114A-475A-B431-6DDEEB0D3A49}"/>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6" name="Zástupný symbol pro zápatí 5">
            <a:extLst>
              <a:ext uri="{FF2B5EF4-FFF2-40B4-BE49-F238E27FC236}">
                <a16:creationId xmlns:a16="http://schemas.microsoft.com/office/drawing/2014/main" id="{96196E3C-5099-4357-A714-44098DA4FA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147AF1-C80D-4EBA-AEA0-322F2C3914B7}"/>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37037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E8106D-6B74-4D8C-BA2E-585352B77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7277BFA-A4C8-4BAE-A531-02B38871B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DA39C23-5838-448D-83D2-748873DA8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35C018A-0364-46ED-A1AD-47078F927DCA}"/>
              </a:ext>
            </a:extLst>
          </p:cNvPr>
          <p:cNvSpPr>
            <a:spLocks noGrp="1"/>
          </p:cNvSpPr>
          <p:nvPr>
            <p:ph type="dt" sz="half" idx="10"/>
          </p:nvPr>
        </p:nvSpPr>
        <p:spPr/>
        <p:txBody>
          <a:bodyPr/>
          <a:lstStyle/>
          <a:p>
            <a:fld id="{0F155A1E-ECD2-44B8-8A9E-13EA05D14551}" type="datetimeFigureOut">
              <a:rPr lang="cs-CZ" smtClean="0"/>
              <a:t>02.08.2022</a:t>
            </a:fld>
            <a:endParaRPr lang="cs-CZ"/>
          </a:p>
        </p:txBody>
      </p:sp>
      <p:sp>
        <p:nvSpPr>
          <p:cNvPr id="6" name="Zástupný symbol pro zápatí 5">
            <a:extLst>
              <a:ext uri="{FF2B5EF4-FFF2-40B4-BE49-F238E27FC236}">
                <a16:creationId xmlns:a16="http://schemas.microsoft.com/office/drawing/2014/main" id="{6E4B477D-9CA7-4B13-85B0-1B952283259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7E4D50-DF92-4D3A-A748-741836E923DE}"/>
              </a:ext>
            </a:extLst>
          </p:cNvPr>
          <p:cNvSpPr>
            <a:spLocks noGrp="1"/>
          </p:cNvSpPr>
          <p:nvPr>
            <p:ph type="sldNum" sz="quarter" idx="12"/>
          </p:nvPr>
        </p:nvSpPr>
        <p:spPr/>
        <p:txBody>
          <a:bodyPr/>
          <a:lstStyle/>
          <a:p>
            <a:fld id="{B4FE598F-F237-4D49-AC55-29BEE9DE216D}" type="slidenum">
              <a:rPr lang="cs-CZ" smtClean="0"/>
              <a:t>‹#›</a:t>
            </a:fld>
            <a:endParaRPr lang="cs-CZ"/>
          </a:p>
        </p:txBody>
      </p:sp>
    </p:spTree>
    <p:extLst>
      <p:ext uri="{BB962C8B-B14F-4D97-AF65-F5344CB8AC3E}">
        <p14:creationId xmlns:p14="http://schemas.microsoft.com/office/powerpoint/2010/main" val="40368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495E883-E764-413A-9B10-0A5EF33C4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9E1BEA7-ABAF-44EE-83BB-8CA020E90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7030C8-8246-463E-8C5E-BDEBF38E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55A1E-ECD2-44B8-8A9E-13EA05D14551}" type="datetimeFigureOut">
              <a:rPr lang="cs-CZ" smtClean="0"/>
              <a:t>02.08.2022</a:t>
            </a:fld>
            <a:endParaRPr lang="cs-CZ"/>
          </a:p>
        </p:txBody>
      </p:sp>
      <p:sp>
        <p:nvSpPr>
          <p:cNvPr id="5" name="Zástupný symbol pro zápatí 4">
            <a:extLst>
              <a:ext uri="{FF2B5EF4-FFF2-40B4-BE49-F238E27FC236}">
                <a16:creationId xmlns:a16="http://schemas.microsoft.com/office/drawing/2014/main" id="{E34DB98E-34DB-4DD3-9A9E-6D6BC2EB5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BBAF79E-DFC9-4420-ACFB-ACCF7FF0D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E598F-F237-4D49-AC55-29BEE9DE216D}" type="slidenum">
              <a:rPr lang="cs-CZ" smtClean="0"/>
              <a:t>‹#›</a:t>
            </a:fld>
            <a:endParaRPr lang="cs-CZ"/>
          </a:p>
        </p:txBody>
      </p:sp>
    </p:spTree>
    <p:extLst>
      <p:ext uri="{BB962C8B-B14F-4D97-AF65-F5344CB8AC3E}">
        <p14:creationId xmlns:p14="http://schemas.microsoft.com/office/powerpoint/2010/main" val="59721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1036948" y="2300139"/>
            <a:ext cx="10316852" cy="795142"/>
          </a:xfrm>
        </p:spPr>
        <p:txBody>
          <a:bodyPr/>
          <a:lstStyle/>
          <a:p>
            <a:pPr algn="ctr"/>
            <a:r>
              <a:rPr lang="en-GB" b="1" dirty="0" smtClean="0">
                <a:solidFill>
                  <a:srgbClr val="124591"/>
                </a:solidFill>
              </a:rPr>
              <a:t>Innovation project management course</a:t>
            </a:r>
            <a:endParaRPr lang="en-GB"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366886" y="3165050"/>
            <a:ext cx="10316852" cy="1040123"/>
          </a:xfrm>
        </p:spPr>
        <p:txBody>
          <a:bodyPr/>
          <a:lstStyle/>
          <a:p>
            <a:pPr marL="0" indent="0" algn="ctr">
              <a:buNone/>
            </a:pPr>
            <a:r>
              <a:rPr lang="en-GB" b="1" noProof="1" smtClean="0"/>
              <a:t>Module 2: InnoPro Course Concept</a:t>
            </a:r>
          </a:p>
          <a:p>
            <a:pPr marL="0" indent="0" algn="ctr">
              <a:buNone/>
            </a:pPr>
            <a:r>
              <a:rPr lang="cs-CZ" dirty="0" smtClean="0"/>
              <a:t>Lukáš </a:t>
            </a:r>
            <a:r>
              <a:rPr lang="cs-CZ" dirty="0"/>
              <a:t>Melecký</a:t>
            </a:r>
            <a:r>
              <a:rPr lang="en-US" dirty="0"/>
              <a:t> &amp; </a:t>
            </a:r>
            <a:r>
              <a:rPr lang="en-US" dirty="0" err="1"/>
              <a:t>Mi</a:t>
            </a:r>
            <a:r>
              <a:rPr lang="cs-CZ" dirty="0" err="1"/>
              <a:t>chaela</a:t>
            </a:r>
            <a:r>
              <a:rPr lang="cs-CZ" dirty="0"/>
              <a:t> Staníčková</a:t>
            </a:r>
            <a:endParaRPr lang="en-US" dirty="0"/>
          </a:p>
        </p:txBody>
      </p:sp>
    </p:spTree>
    <p:extLst>
      <p:ext uri="{BB962C8B-B14F-4D97-AF65-F5344CB8AC3E}">
        <p14:creationId xmlns:p14="http://schemas.microsoft.com/office/powerpoint/2010/main" val="1632402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5A02872-5B6C-4CAD-9F0F-C887BEB59555}"/>
              </a:ext>
            </a:extLst>
          </p:cNvPr>
          <p:cNvSpPr>
            <a:spLocks noGrp="1"/>
          </p:cNvSpPr>
          <p:nvPr>
            <p:ph idx="1"/>
          </p:nvPr>
        </p:nvSpPr>
        <p:spPr>
          <a:xfrm>
            <a:off x="3650249" y="2371082"/>
            <a:ext cx="6385874" cy="1622078"/>
          </a:xfrm>
        </p:spPr>
        <p:txBody>
          <a:bodyPr>
            <a:noAutofit/>
          </a:bodyPr>
          <a:lstStyle/>
          <a:p>
            <a:pPr marL="0" indent="0" algn="ctr">
              <a:buNone/>
            </a:pPr>
            <a:r>
              <a:rPr lang="cs-CZ" sz="5400" dirty="0"/>
              <a:t>THANK YOU FOR YOUR ATTENTION</a:t>
            </a:r>
          </a:p>
        </p:txBody>
      </p:sp>
    </p:spTree>
    <p:extLst>
      <p:ext uri="{BB962C8B-B14F-4D97-AF65-F5344CB8AC3E}">
        <p14:creationId xmlns:p14="http://schemas.microsoft.com/office/powerpoint/2010/main" val="345220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036948" y="1240465"/>
            <a:ext cx="10316852" cy="4936498"/>
          </a:xfrm>
        </p:spPr>
        <p:txBody>
          <a:bodyPr>
            <a:normAutofit/>
          </a:bodyPr>
          <a:lstStyle/>
          <a:p>
            <a:pPr marL="0" indent="0">
              <a:buNone/>
            </a:pPr>
            <a:r>
              <a:rPr lang="cs-CZ" sz="3200" b="1" dirty="0" smtClean="0">
                <a:solidFill>
                  <a:srgbClr val="124591"/>
                </a:solidFill>
              </a:rPr>
              <a:t>1. </a:t>
            </a:r>
            <a:r>
              <a:rPr lang="en-GB" sz="3200" b="1" dirty="0" smtClean="0">
                <a:solidFill>
                  <a:srgbClr val="124591"/>
                </a:solidFill>
              </a:rPr>
              <a:t>Theoretical Basis </a:t>
            </a:r>
          </a:p>
          <a:p>
            <a:pPr marL="0" indent="0">
              <a:spcBef>
                <a:spcPts val="0"/>
              </a:spcBef>
              <a:spcAft>
                <a:spcPts val="600"/>
              </a:spcAft>
              <a:buNone/>
            </a:pPr>
            <a:endParaRPr lang="cs-CZ" sz="2000" b="1" dirty="0">
              <a:solidFill>
                <a:srgbClr val="124591"/>
              </a:solidFill>
            </a:endParaRPr>
          </a:p>
          <a:p>
            <a:pPr>
              <a:buClr>
                <a:schemeClr val="tx1"/>
              </a:buClr>
            </a:pPr>
            <a:r>
              <a:rPr lang="en-GB" b="1" dirty="0" err="1" smtClean="0">
                <a:solidFill>
                  <a:srgbClr val="C00000"/>
                </a:solidFill>
              </a:rPr>
              <a:t>InnoPro</a:t>
            </a:r>
            <a:r>
              <a:rPr lang="en-GB" b="1" dirty="0" smtClean="0">
                <a:solidFill>
                  <a:srgbClr val="C00000"/>
                </a:solidFill>
              </a:rPr>
              <a:t> Course Concept Questions:</a:t>
            </a:r>
          </a:p>
          <a:p>
            <a:pPr lvl="1">
              <a:buClr>
                <a:schemeClr val="tx1"/>
              </a:buClr>
            </a:pPr>
            <a:r>
              <a:rPr lang="en-GB" b="1" dirty="0" smtClean="0">
                <a:solidFill>
                  <a:srgbClr val="124591"/>
                </a:solidFill>
              </a:rPr>
              <a:t>How</a:t>
            </a:r>
            <a:r>
              <a:rPr lang="en-GB" dirty="0" smtClean="0"/>
              <a:t> to be </a:t>
            </a:r>
            <a:r>
              <a:rPr lang="en-GB" i="1" dirty="0" smtClean="0"/>
              <a:t>innovative</a:t>
            </a:r>
            <a:r>
              <a:rPr lang="en-GB" dirty="0" smtClean="0"/>
              <a:t> in teaching and training project management discipline?</a:t>
            </a:r>
          </a:p>
          <a:p>
            <a:pPr lvl="1">
              <a:buClr>
                <a:schemeClr val="tx1"/>
              </a:buClr>
            </a:pPr>
            <a:r>
              <a:rPr lang="en-GB" b="1" dirty="0" smtClean="0">
                <a:solidFill>
                  <a:srgbClr val="124591"/>
                </a:solidFill>
              </a:rPr>
              <a:t>What</a:t>
            </a:r>
            <a:r>
              <a:rPr lang="en-GB" dirty="0" smtClean="0"/>
              <a:t> </a:t>
            </a:r>
            <a:r>
              <a:rPr lang="en-GB" i="1" dirty="0" smtClean="0"/>
              <a:t>approach</a:t>
            </a:r>
            <a:r>
              <a:rPr lang="en-GB" dirty="0" smtClean="0"/>
              <a:t> and project management methodology to use to make it interesting for teaching and training?</a:t>
            </a:r>
          </a:p>
          <a:p>
            <a:pPr lvl="1">
              <a:buClr>
                <a:schemeClr val="tx1"/>
              </a:buClr>
            </a:pPr>
            <a:r>
              <a:rPr lang="en-GB" b="1" dirty="0" smtClean="0">
                <a:solidFill>
                  <a:srgbClr val="124591"/>
                </a:solidFill>
              </a:rPr>
              <a:t>How</a:t>
            </a:r>
            <a:r>
              <a:rPr lang="en-GB" dirty="0" smtClean="0"/>
              <a:t> to </a:t>
            </a:r>
            <a:r>
              <a:rPr lang="en-GB" i="1" dirty="0" smtClean="0"/>
              <a:t>design</a:t>
            </a:r>
            <a:r>
              <a:rPr lang="en-GB" dirty="0" smtClean="0"/>
              <a:t> the </a:t>
            </a:r>
            <a:r>
              <a:rPr lang="en-GB" dirty="0" err="1" smtClean="0"/>
              <a:t>InnoPro</a:t>
            </a:r>
            <a:r>
              <a:rPr lang="en-GB" dirty="0" smtClean="0"/>
              <a:t> course to fit all intellectual outputs materials (theoretical, practical, Moodle, …)? </a:t>
            </a:r>
          </a:p>
          <a:p>
            <a:endParaRPr lang="cs-CZ" dirty="0"/>
          </a:p>
          <a:p>
            <a:pPr marL="0" indent="0">
              <a:buNone/>
            </a:pPr>
            <a:endParaRPr lang="cs-CZ" dirty="0"/>
          </a:p>
        </p:txBody>
      </p:sp>
      <p:sp>
        <p:nvSpPr>
          <p:cNvPr id="4" name="Šipka dolů 3"/>
          <p:cNvSpPr/>
          <p:nvPr/>
        </p:nvSpPr>
        <p:spPr>
          <a:xfrm rot="16200000">
            <a:off x="1408588" y="4905170"/>
            <a:ext cx="789992" cy="128218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5" name="TextovéPole 4"/>
          <p:cNvSpPr txBox="1"/>
          <p:nvPr/>
        </p:nvSpPr>
        <p:spPr>
          <a:xfrm>
            <a:off x="2570220" y="5315429"/>
            <a:ext cx="7899393" cy="461665"/>
          </a:xfrm>
          <a:prstGeom prst="rect">
            <a:avLst/>
          </a:prstGeom>
          <a:noFill/>
        </p:spPr>
        <p:txBody>
          <a:bodyPr wrap="square" rtlCol="0">
            <a:spAutoFit/>
          </a:bodyPr>
          <a:lstStyle/>
          <a:p>
            <a:r>
              <a:rPr lang="en-GB" sz="2400" b="1" dirty="0" smtClean="0">
                <a:solidFill>
                  <a:srgbClr val="C00000"/>
                </a:solidFill>
              </a:rPr>
              <a:t>SOLUTION</a:t>
            </a:r>
            <a:r>
              <a:rPr lang="en-GB" sz="2400" b="1" dirty="0">
                <a:solidFill>
                  <a:srgbClr val="C00000"/>
                </a:solidFill>
              </a:rPr>
              <a:t>:</a:t>
            </a:r>
            <a:r>
              <a:rPr lang="en-GB" sz="2400" dirty="0"/>
              <a:t> </a:t>
            </a:r>
            <a:r>
              <a:rPr lang="en-GB" sz="2400" b="1" dirty="0"/>
              <a:t>Project Cycle Management (PCM) </a:t>
            </a:r>
            <a:r>
              <a:rPr lang="en-GB" sz="2400" b="1" dirty="0" smtClean="0"/>
              <a:t>Approach </a:t>
            </a:r>
            <a:endParaRPr lang="en-GB" sz="2400" b="1" dirty="0"/>
          </a:p>
        </p:txBody>
      </p:sp>
      <p:pic>
        <p:nvPicPr>
          <p:cNvPr id="6" name="Picture 2">
            <a:extLst>
              <a:ext uri="{FF2B5EF4-FFF2-40B4-BE49-F238E27FC236}">
                <a16:creationId xmlns:a16="http://schemas.microsoft.com/office/drawing/2014/main" id="{D15E22B1-B088-48F3-ACE6-759F2BCF7AA7}"/>
              </a:ext>
            </a:extLst>
          </p:cNvPr>
          <p:cNvPicPr>
            <a:picLocks noChangeAspect="1"/>
          </p:cNvPicPr>
          <p:nvPr/>
        </p:nvPicPr>
        <p:blipFill>
          <a:blip r:embed="rId3"/>
          <a:stretch>
            <a:fillRect/>
          </a:stretch>
        </p:blipFill>
        <p:spPr>
          <a:xfrm>
            <a:off x="10344069" y="5093496"/>
            <a:ext cx="1009731" cy="1083467"/>
          </a:xfrm>
          <a:prstGeom prst="rect">
            <a:avLst/>
          </a:prstGeom>
        </p:spPr>
      </p:pic>
    </p:spTree>
    <p:extLst>
      <p:ext uri="{BB962C8B-B14F-4D97-AF65-F5344CB8AC3E}">
        <p14:creationId xmlns:p14="http://schemas.microsoft.com/office/powerpoint/2010/main" val="782528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849872" y="928577"/>
            <a:ext cx="10425223" cy="5323090"/>
          </a:xfrm>
        </p:spPr>
        <p:txBody>
          <a:bodyPr>
            <a:normAutofit fontScale="85000" lnSpcReduction="20000"/>
          </a:bodyPr>
          <a:lstStyle/>
          <a:p>
            <a:pPr marL="0" indent="0">
              <a:buNone/>
            </a:pPr>
            <a:r>
              <a:rPr lang="cs-CZ" sz="3200" b="1" dirty="0" smtClean="0">
                <a:solidFill>
                  <a:srgbClr val="124591"/>
                </a:solidFill>
              </a:rPr>
              <a:t>1. </a:t>
            </a:r>
            <a:r>
              <a:rPr lang="en-GB" sz="3200" b="1" dirty="0" smtClean="0">
                <a:solidFill>
                  <a:srgbClr val="124591"/>
                </a:solidFill>
              </a:rPr>
              <a:t>Theoretical Basis </a:t>
            </a:r>
          </a:p>
          <a:p>
            <a:pPr marL="0" indent="0">
              <a:spcBef>
                <a:spcPts val="0"/>
              </a:spcBef>
              <a:spcAft>
                <a:spcPts val="600"/>
              </a:spcAft>
              <a:buNone/>
            </a:pPr>
            <a:endParaRPr lang="en-GB" sz="2000" b="1" dirty="0" smtClean="0">
              <a:solidFill>
                <a:srgbClr val="124591"/>
              </a:solidFill>
            </a:endParaRPr>
          </a:p>
          <a:p>
            <a:pPr>
              <a:spcBef>
                <a:spcPts val="0"/>
              </a:spcBef>
              <a:spcAft>
                <a:spcPts val="600"/>
              </a:spcAft>
              <a:buClr>
                <a:schemeClr val="tx1"/>
              </a:buClr>
            </a:pPr>
            <a:r>
              <a:rPr lang="en-GB" b="1" dirty="0" smtClean="0">
                <a:solidFill>
                  <a:srgbClr val="C00000"/>
                </a:solidFill>
              </a:rPr>
              <a:t>PCM: Approach for Searching an Appropriate Innovative </a:t>
            </a:r>
            <a:r>
              <a:rPr lang="cs-CZ" b="1" dirty="0" smtClean="0">
                <a:solidFill>
                  <a:srgbClr val="C00000"/>
                </a:solidFill>
              </a:rPr>
              <a:t>PM </a:t>
            </a:r>
            <a:r>
              <a:rPr lang="en-GB" b="1" dirty="0" smtClean="0">
                <a:solidFill>
                  <a:srgbClr val="C00000"/>
                </a:solidFill>
              </a:rPr>
              <a:t>Model</a:t>
            </a:r>
          </a:p>
          <a:p>
            <a:pPr lvl="1">
              <a:buClr>
                <a:schemeClr val="tx1"/>
              </a:buClr>
            </a:pPr>
            <a:r>
              <a:rPr lang="en-GB" sz="2600" b="1" dirty="0" smtClean="0">
                <a:solidFill>
                  <a:srgbClr val="124591"/>
                </a:solidFill>
              </a:rPr>
              <a:t>Project Cycle Management (PCM) </a:t>
            </a:r>
          </a:p>
          <a:p>
            <a:pPr lvl="2">
              <a:lnSpc>
                <a:spcPct val="100000"/>
              </a:lnSpc>
              <a:buClr>
                <a:schemeClr val="tx1"/>
              </a:buClr>
            </a:pPr>
            <a:r>
              <a:rPr lang="en-GB" sz="2200" dirty="0" smtClean="0">
                <a:solidFill>
                  <a:srgbClr val="124591"/>
                </a:solidFill>
              </a:rPr>
              <a:t>Project management approach </a:t>
            </a:r>
            <a:r>
              <a:rPr lang="en-GB" sz="2200" dirty="0" smtClean="0"/>
              <a:t>that addresses the complexities of a project through all of its phases, while maintaining alignment with the strategy and objectives agreed upon by stakeholders at the onset.</a:t>
            </a:r>
          </a:p>
          <a:p>
            <a:pPr lvl="2">
              <a:lnSpc>
                <a:spcPct val="100000"/>
              </a:lnSpc>
              <a:buClr>
                <a:schemeClr val="tx1"/>
              </a:buClr>
            </a:pPr>
            <a:r>
              <a:rPr lang="en-GB" sz="2200" dirty="0" smtClean="0">
                <a:solidFill>
                  <a:srgbClr val="124591"/>
                </a:solidFill>
              </a:rPr>
              <a:t>Methodology </a:t>
            </a:r>
            <a:r>
              <a:rPr lang="en-GB" sz="2200" dirty="0" smtClean="0"/>
              <a:t>for managing projects</a:t>
            </a:r>
            <a:r>
              <a:rPr lang="cs-CZ" sz="2200" dirty="0" smtClean="0"/>
              <a:t> - i</a:t>
            </a:r>
            <a:r>
              <a:rPr lang="en-GB" sz="2200" dirty="0" smtClean="0"/>
              <a:t>t provides structure to the process, but also includes consulting stakeholders and providing them with relevant information throughout the life cycle of the project. This helps inform the best possible decisions.</a:t>
            </a:r>
          </a:p>
          <a:p>
            <a:pPr marL="457200" lvl="1" indent="0">
              <a:buClr>
                <a:schemeClr val="tx1"/>
              </a:buClr>
              <a:buNone/>
            </a:pPr>
            <a:endParaRPr lang="cs-CZ" sz="1100" dirty="0" smtClean="0">
              <a:solidFill>
                <a:srgbClr val="124591"/>
              </a:solidFill>
            </a:endParaRPr>
          </a:p>
          <a:p>
            <a:pPr lvl="1">
              <a:buClr>
                <a:schemeClr val="tx1"/>
              </a:buClr>
            </a:pPr>
            <a:r>
              <a:rPr lang="en-GB" sz="2600" dirty="0" smtClean="0">
                <a:solidFill>
                  <a:srgbClr val="124591"/>
                </a:solidFill>
              </a:rPr>
              <a:t>The cycle of management </a:t>
            </a:r>
            <a:r>
              <a:rPr lang="en-GB" sz="2600" dirty="0" smtClean="0"/>
              <a:t>operations within PCM </a:t>
            </a:r>
            <a:r>
              <a:rPr lang="en-GB" dirty="0" smtClean="0"/>
              <a:t>is divided into five phases:</a:t>
            </a:r>
            <a:endParaRPr lang="cs-CZ" dirty="0" smtClean="0"/>
          </a:p>
          <a:p>
            <a:pPr marL="914400" lvl="2" indent="0">
              <a:buClr>
                <a:schemeClr val="tx1"/>
              </a:buClr>
              <a:buNone/>
            </a:pPr>
            <a:endParaRPr lang="en-GB" sz="900" dirty="0" smtClean="0"/>
          </a:p>
          <a:p>
            <a:pPr marL="2424113" indent="-354013">
              <a:buFont typeface="+mj-lt"/>
              <a:buAutoNum type="arabicPeriod"/>
            </a:pPr>
            <a:r>
              <a:rPr lang="en-GB" sz="2200" b="1" dirty="0" smtClean="0"/>
              <a:t>Programming</a:t>
            </a:r>
            <a:r>
              <a:rPr lang="cs-CZ" sz="2200" b="1" dirty="0" smtClean="0"/>
              <a:t>.</a:t>
            </a:r>
            <a:endParaRPr lang="en-GB" sz="2200" b="1" dirty="0" smtClean="0"/>
          </a:p>
          <a:p>
            <a:pPr marL="2424113" indent="-354013">
              <a:buFont typeface="+mj-lt"/>
              <a:buAutoNum type="arabicPeriod"/>
            </a:pPr>
            <a:r>
              <a:rPr lang="en-GB" sz="2200" b="1" dirty="0" smtClean="0"/>
              <a:t>Identification</a:t>
            </a:r>
            <a:r>
              <a:rPr lang="cs-CZ" sz="2200" b="1" dirty="0" smtClean="0"/>
              <a:t>.</a:t>
            </a:r>
            <a:endParaRPr lang="en-GB" sz="2200" b="1" dirty="0" smtClean="0"/>
          </a:p>
          <a:p>
            <a:pPr marL="2424113" indent="-354013">
              <a:buFont typeface="+mj-lt"/>
              <a:buAutoNum type="arabicPeriod"/>
            </a:pPr>
            <a:r>
              <a:rPr lang="en-GB" sz="2200" b="1" dirty="0" smtClean="0"/>
              <a:t>Formulation</a:t>
            </a:r>
            <a:r>
              <a:rPr lang="cs-CZ" sz="2200" b="1" dirty="0" smtClean="0"/>
              <a:t>.</a:t>
            </a:r>
            <a:endParaRPr lang="en-GB" sz="2200" b="1" dirty="0" smtClean="0"/>
          </a:p>
          <a:p>
            <a:pPr marL="2424113" indent="-354013">
              <a:buFont typeface="+mj-lt"/>
              <a:buAutoNum type="arabicPeriod"/>
            </a:pPr>
            <a:r>
              <a:rPr lang="en-GB" sz="2200" b="1" dirty="0" smtClean="0"/>
              <a:t>Implementation</a:t>
            </a:r>
            <a:r>
              <a:rPr lang="cs-CZ" sz="2200" b="1" dirty="0" smtClean="0"/>
              <a:t>.</a:t>
            </a:r>
            <a:endParaRPr lang="en-GB" sz="2200" b="1" dirty="0" smtClean="0"/>
          </a:p>
          <a:p>
            <a:pPr marL="2424113" indent="-354013">
              <a:buFont typeface="+mj-lt"/>
              <a:buAutoNum type="arabicPeriod"/>
            </a:pPr>
            <a:r>
              <a:rPr lang="en-GB" sz="2200" b="1" dirty="0" smtClean="0"/>
              <a:t>Evaluation &amp; Audit</a:t>
            </a:r>
            <a:r>
              <a:rPr lang="cs-CZ" sz="2200" b="1" dirty="0" smtClean="0"/>
              <a:t>.</a:t>
            </a:r>
            <a:endParaRPr lang="en-GB" sz="2200" b="1" dirty="0" smtClean="0"/>
          </a:p>
          <a:p>
            <a:endParaRPr lang="en-GB" dirty="0" smtClean="0"/>
          </a:p>
          <a:p>
            <a:pPr marL="0" indent="0">
              <a:buNone/>
            </a:pPr>
            <a:endParaRPr lang="cs-CZ" dirty="0"/>
          </a:p>
        </p:txBody>
      </p:sp>
      <p:pic>
        <p:nvPicPr>
          <p:cNvPr id="8" name="Obrázek 7"/>
          <p:cNvPicPr>
            <a:picLocks noChangeAspect="1"/>
          </p:cNvPicPr>
          <p:nvPr/>
        </p:nvPicPr>
        <p:blipFill>
          <a:blip r:embed="rId3"/>
          <a:stretch>
            <a:fillRect/>
          </a:stretch>
        </p:blipFill>
        <p:spPr>
          <a:xfrm>
            <a:off x="6319684" y="4228428"/>
            <a:ext cx="3191308" cy="1785993"/>
          </a:xfrm>
          <a:prstGeom prst="rect">
            <a:avLst/>
          </a:prstGeom>
        </p:spPr>
      </p:pic>
      <p:sp>
        <p:nvSpPr>
          <p:cNvPr id="9" name="Obdélník 8"/>
          <p:cNvSpPr/>
          <p:nvPr/>
        </p:nvSpPr>
        <p:spPr>
          <a:xfrm>
            <a:off x="6237766" y="6014421"/>
            <a:ext cx="3168504" cy="276999"/>
          </a:xfrm>
          <a:prstGeom prst="rect">
            <a:avLst/>
          </a:prstGeom>
        </p:spPr>
        <p:txBody>
          <a:bodyPr wrap="square">
            <a:spAutoFit/>
          </a:bodyPr>
          <a:lstStyle/>
          <a:p>
            <a:r>
              <a:rPr lang="cs-CZ" sz="1200" dirty="0">
                <a:solidFill>
                  <a:srgbClr val="000000"/>
                </a:solidFill>
                <a:ea typeface="Times New Roman" panose="02020603050405020304" pitchFamily="18" charset="0"/>
              </a:rPr>
              <a:t>Source: </a:t>
            </a:r>
            <a:r>
              <a:rPr lang="en-GB" sz="1200" dirty="0" smtClean="0">
                <a:solidFill>
                  <a:srgbClr val="000000"/>
                </a:solidFill>
                <a:ea typeface="Times New Roman" panose="02020603050405020304" pitchFamily="18" charset="0"/>
              </a:rPr>
              <a:t>European Commission [online] (2004)</a:t>
            </a:r>
            <a:endParaRPr lang="en-GB" sz="1200" dirty="0"/>
          </a:p>
        </p:txBody>
      </p:sp>
    </p:spTree>
    <p:extLst>
      <p:ext uri="{BB962C8B-B14F-4D97-AF65-F5344CB8AC3E}">
        <p14:creationId xmlns:p14="http://schemas.microsoft.com/office/powerpoint/2010/main" val="1991055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758455" y="928577"/>
            <a:ext cx="10425223" cy="5323090"/>
          </a:xfrm>
        </p:spPr>
        <p:txBody>
          <a:bodyPr>
            <a:normAutofit/>
          </a:bodyPr>
          <a:lstStyle/>
          <a:p>
            <a:pPr marL="0" indent="0">
              <a:buNone/>
            </a:pPr>
            <a:r>
              <a:rPr lang="cs-CZ" sz="3200" b="1" dirty="0" smtClean="0">
                <a:solidFill>
                  <a:srgbClr val="124591"/>
                </a:solidFill>
              </a:rPr>
              <a:t>2. </a:t>
            </a:r>
            <a:r>
              <a:rPr lang="en-GB" sz="3200" b="1" dirty="0" smtClean="0">
                <a:solidFill>
                  <a:srgbClr val="124591"/>
                </a:solidFill>
              </a:rPr>
              <a:t>Project Life Cycle Approach</a:t>
            </a:r>
          </a:p>
          <a:p>
            <a:pPr marL="0" indent="0">
              <a:spcBef>
                <a:spcPts val="0"/>
              </a:spcBef>
              <a:spcAft>
                <a:spcPts val="600"/>
              </a:spcAft>
              <a:buNone/>
            </a:pPr>
            <a:endParaRPr lang="en-GB" sz="1100" b="1" dirty="0" smtClean="0">
              <a:solidFill>
                <a:srgbClr val="124591"/>
              </a:solidFill>
            </a:endParaRPr>
          </a:p>
          <a:p>
            <a:pPr>
              <a:spcBef>
                <a:spcPts val="0"/>
              </a:spcBef>
              <a:spcAft>
                <a:spcPts val="600"/>
              </a:spcAft>
              <a:buClr>
                <a:schemeClr val="tx1"/>
              </a:buClr>
            </a:pPr>
            <a:r>
              <a:rPr lang="en-GB" sz="2400" b="1" dirty="0" smtClean="0">
                <a:solidFill>
                  <a:srgbClr val="C00000"/>
                </a:solidFill>
              </a:rPr>
              <a:t>IPEC Model / IPECC Model: Finding an Appropriate PM Model</a:t>
            </a:r>
          </a:p>
          <a:p>
            <a:pPr lvl="1">
              <a:buClr>
                <a:schemeClr val="tx1"/>
              </a:buClr>
            </a:pPr>
            <a:r>
              <a:rPr lang="en-GB" sz="2200" dirty="0" smtClean="0"/>
              <a:t>‘Classic’ project management approaches based on the common </a:t>
            </a:r>
            <a:r>
              <a:rPr lang="en-GB" sz="2200" dirty="0" smtClean="0">
                <a:solidFill>
                  <a:srgbClr val="124591"/>
                </a:solidFill>
              </a:rPr>
              <a:t>methodology </a:t>
            </a:r>
            <a:r>
              <a:rPr lang="cs-CZ" sz="2200" dirty="0" smtClean="0">
                <a:solidFill>
                  <a:srgbClr val="124591"/>
                </a:solidFill>
              </a:rPr>
              <a:t/>
            </a:r>
            <a:br>
              <a:rPr lang="cs-CZ" sz="2200" dirty="0" smtClean="0">
                <a:solidFill>
                  <a:srgbClr val="124591"/>
                </a:solidFill>
              </a:rPr>
            </a:br>
            <a:r>
              <a:rPr lang="en-GB" sz="2200" dirty="0" smtClean="0">
                <a:solidFill>
                  <a:srgbClr val="124591"/>
                </a:solidFill>
              </a:rPr>
              <a:t>of the European Commission </a:t>
            </a:r>
            <a:r>
              <a:rPr lang="en-GB" sz="2200" dirty="0" smtClean="0"/>
              <a:t>(Centre of Excellence in Project Management) </a:t>
            </a:r>
            <a:r>
              <a:rPr lang="cs-CZ" sz="2200" dirty="0" smtClean="0"/>
              <a:t/>
            </a:r>
            <a:br>
              <a:rPr lang="cs-CZ" sz="2200" dirty="0" smtClean="0"/>
            </a:br>
            <a:r>
              <a:rPr lang="en-GB" sz="2200" dirty="0" smtClean="0">
                <a:cs typeface="Calibri" panose="020F0502020204030204" pitchFamily="34" charset="0"/>
              </a:rPr>
              <a:t>→ </a:t>
            </a:r>
            <a:r>
              <a:rPr lang="en-GB" sz="2200" dirty="0" smtClean="0">
                <a:solidFill>
                  <a:srgbClr val="124591"/>
                </a:solidFill>
                <a:cs typeface="Calibri" panose="020F0502020204030204" pitchFamily="34" charset="0"/>
              </a:rPr>
              <a:t>PM² Project Management Methodology</a:t>
            </a:r>
            <a:r>
              <a:rPr lang="en-GB" sz="2200" dirty="0" smtClean="0">
                <a:cs typeface="Calibri" panose="020F0502020204030204" pitchFamily="34" charset="0"/>
              </a:rPr>
              <a:t>.</a:t>
            </a:r>
            <a:endParaRPr lang="en-GB" sz="2200" dirty="0" smtClean="0"/>
          </a:p>
          <a:p>
            <a:pPr lvl="1">
              <a:buClr>
                <a:schemeClr val="tx1"/>
              </a:buClr>
            </a:pPr>
            <a:r>
              <a:rPr lang="en-GB" sz="2200" b="1" dirty="0" smtClean="0"/>
              <a:t>IPEC project lifecycle model </a:t>
            </a:r>
            <a:r>
              <a:rPr lang="en-GB" sz="2200" dirty="0" smtClean="0"/>
              <a:t>has </a:t>
            </a:r>
            <a:r>
              <a:rPr lang="en-GB" sz="2200" dirty="0" smtClean="0">
                <a:solidFill>
                  <a:srgbClr val="124591"/>
                </a:solidFill>
              </a:rPr>
              <a:t>four phases </a:t>
            </a:r>
            <a:r>
              <a:rPr lang="en-GB" sz="2200" dirty="0" smtClean="0"/>
              <a:t>with a different type of activity predominant in each phase:</a:t>
            </a:r>
          </a:p>
          <a:p>
            <a:pPr lvl="2">
              <a:buClr>
                <a:schemeClr val="tx1"/>
              </a:buClr>
            </a:pPr>
            <a:r>
              <a:rPr lang="en-GB" dirty="0" smtClean="0"/>
              <a:t>1. </a:t>
            </a:r>
            <a:r>
              <a:rPr lang="en-GB" b="1" dirty="0" smtClean="0">
                <a:solidFill>
                  <a:srgbClr val="C00000"/>
                </a:solidFill>
              </a:rPr>
              <a:t>I</a:t>
            </a:r>
            <a:r>
              <a:rPr lang="en-GB" b="1" dirty="0" smtClean="0"/>
              <a:t>nitiating</a:t>
            </a:r>
            <a:r>
              <a:rPr lang="en-GB" dirty="0" smtClean="0"/>
              <a:t>,</a:t>
            </a:r>
            <a:r>
              <a:rPr lang="en-GB" b="1" dirty="0" smtClean="0"/>
              <a:t> </a:t>
            </a:r>
            <a:r>
              <a:rPr lang="en-GB" dirty="0" smtClean="0"/>
              <a:t>2.</a:t>
            </a:r>
            <a:r>
              <a:rPr lang="en-GB" b="1" dirty="0" smtClean="0"/>
              <a:t> </a:t>
            </a:r>
            <a:r>
              <a:rPr lang="en-GB" b="1" dirty="0" smtClean="0">
                <a:solidFill>
                  <a:srgbClr val="C00000"/>
                </a:solidFill>
              </a:rPr>
              <a:t>P</a:t>
            </a:r>
            <a:r>
              <a:rPr lang="en-GB" b="1" dirty="0" smtClean="0"/>
              <a:t>lanning</a:t>
            </a:r>
            <a:r>
              <a:rPr lang="en-GB" dirty="0" smtClean="0"/>
              <a:t>,</a:t>
            </a:r>
            <a:r>
              <a:rPr lang="en-GB" b="1" dirty="0" smtClean="0"/>
              <a:t> </a:t>
            </a:r>
            <a:r>
              <a:rPr lang="en-GB" dirty="0" smtClean="0"/>
              <a:t>3.</a:t>
            </a:r>
            <a:r>
              <a:rPr lang="en-GB" b="1" dirty="0" smtClean="0"/>
              <a:t> </a:t>
            </a:r>
            <a:r>
              <a:rPr lang="en-GB" b="1" dirty="0" smtClean="0">
                <a:solidFill>
                  <a:srgbClr val="C00000"/>
                </a:solidFill>
              </a:rPr>
              <a:t>E</a:t>
            </a:r>
            <a:r>
              <a:rPr lang="en-GB" b="1" dirty="0" smtClean="0"/>
              <a:t>xecuting</a:t>
            </a:r>
            <a:r>
              <a:rPr lang="en-GB" dirty="0" smtClean="0"/>
              <a:t>,</a:t>
            </a:r>
            <a:r>
              <a:rPr lang="en-GB" b="1" dirty="0" smtClean="0"/>
              <a:t> </a:t>
            </a:r>
            <a:r>
              <a:rPr lang="en-GB" dirty="0" smtClean="0"/>
              <a:t>4.</a:t>
            </a:r>
            <a:r>
              <a:rPr lang="en-GB" b="1" dirty="0" smtClean="0"/>
              <a:t> </a:t>
            </a:r>
            <a:r>
              <a:rPr lang="en-GB" b="1" dirty="0" smtClean="0">
                <a:solidFill>
                  <a:srgbClr val="C00000"/>
                </a:solidFill>
              </a:rPr>
              <a:t>C</a:t>
            </a:r>
            <a:r>
              <a:rPr lang="en-GB" b="1" dirty="0" smtClean="0"/>
              <a:t>losing</a:t>
            </a:r>
            <a:r>
              <a:rPr lang="en-GB" dirty="0" smtClean="0"/>
              <a:t>.</a:t>
            </a:r>
          </a:p>
          <a:p>
            <a:pPr lvl="1">
              <a:buClr>
                <a:schemeClr val="tx1"/>
              </a:buClr>
            </a:pPr>
            <a:r>
              <a:rPr lang="en-GB" sz="2200" b="1" dirty="0" smtClean="0"/>
              <a:t>IPECC project lifecycle model </a:t>
            </a:r>
            <a:r>
              <a:rPr lang="en-GB" sz="2200" dirty="0" smtClean="0"/>
              <a:t>has five phase with different type of activity:</a:t>
            </a:r>
          </a:p>
          <a:p>
            <a:pPr lvl="2">
              <a:buClr>
                <a:schemeClr val="tx1"/>
              </a:buClr>
            </a:pPr>
            <a:r>
              <a:rPr lang="en-GB" sz="1800" dirty="0" smtClean="0"/>
              <a:t> </a:t>
            </a:r>
            <a:r>
              <a:rPr lang="en-GB" dirty="0" smtClean="0"/>
              <a:t>1. </a:t>
            </a:r>
            <a:r>
              <a:rPr lang="en-GB" b="1" dirty="0" smtClean="0">
                <a:solidFill>
                  <a:srgbClr val="C00000"/>
                </a:solidFill>
              </a:rPr>
              <a:t>I</a:t>
            </a:r>
            <a:r>
              <a:rPr lang="en-GB" b="1" dirty="0" smtClean="0"/>
              <a:t>nitiating</a:t>
            </a:r>
            <a:r>
              <a:rPr lang="en-GB" dirty="0" smtClean="0"/>
              <a:t>,</a:t>
            </a:r>
            <a:r>
              <a:rPr lang="en-GB" b="1" dirty="0" smtClean="0"/>
              <a:t> </a:t>
            </a:r>
            <a:r>
              <a:rPr lang="en-GB" dirty="0" smtClean="0"/>
              <a:t>2.</a:t>
            </a:r>
            <a:r>
              <a:rPr lang="en-GB" b="1" dirty="0" smtClean="0"/>
              <a:t> </a:t>
            </a:r>
            <a:r>
              <a:rPr lang="en-GB" b="1" dirty="0" smtClean="0">
                <a:solidFill>
                  <a:srgbClr val="C00000"/>
                </a:solidFill>
              </a:rPr>
              <a:t>P</a:t>
            </a:r>
            <a:r>
              <a:rPr lang="en-GB" b="1" dirty="0" smtClean="0"/>
              <a:t>lanning</a:t>
            </a:r>
            <a:r>
              <a:rPr lang="en-GB" dirty="0" smtClean="0"/>
              <a:t>,</a:t>
            </a:r>
            <a:r>
              <a:rPr lang="en-GB" b="1" dirty="0" smtClean="0"/>
              <a:t> </a:t>
            </a:r>
            <a:r>
              <a:rPr lang="en-GB" dirty="0" smtClean="0"/>
              <a:t>3.</a:t>
            </a:r>
            <a:r>
              <a:rPr lang="en-GB" b="1" dirty="0" smtClean="0"/>
              <a:t> </a:t>
            </a:r>
            <a:r>
              <a:rPr lang="en-GB" b="1" dirty="0" smtClean="0">
                <a:solidFill>
                  <a:srgbClr val="C00000"/>
                </a:solidFill>
              </a:rPr>
              <a:t>E</a:t>
            </a:r>
            <a:r>
              <a:rPr lang="en-GB" b="1" dirty="0" smtClean="0"/>
              <a:t>xecuting</a:t>
            </a:r>
            <a:r>
              <a:rPr lang="en-GB" dirty="0" smtClean="0"/>
              <a:t>,</a:t>
            </a:r>
            <a:r>
              <a:rPr lang="en-GB" b="1" dirty="0" smtClean="0"/>
              <a:t> </a:t>
            </a:r>
            <a:r>
              <a:rPr lang="en-GB" dirty="0" smtClean="0"/>
              <a:t>4.</a:t>
            </a:r>
            <a:r>
              <a:rPr lang="en-GB" b="1" dirty="0" smtClean="0"/>
              <a:t> </a:t>
            </a:r>
            <a:r>
              <a:rPr lang="en-GB" b="1" dirty="0" smtClean="0">
                <a:solidFill>
                  <a:srgbClr val="C00000"/>
                </a:solidFill>
              </a:rPr>
              <a:t>C</a:t>
            </a:r>
            <a:r>
              <a:rPr lang="en-GB" b="1" dirty="0" smtClean="0"/>
              <a:t>losing, </a:t>
            </a:r>
            <a:r>
              <a:rPr lang="en-GB" dirty="0" smtClean="0"/>
              <a:t>5.</a:t>
            </a:r>
            <a:r>
              <a:rPr lang="en-GB" b="1" dirty="0" smtClean="0"/>
              <a:t> </a:t>
            </a:r>
            <a:r>
              <a:rPr lang="en-GB" b="1" dirty="0" smtClean="0">
                <a:solidFill>
                  <a:srgbClr val="C00000"/>
                </a:solidFill>
              </a:rPr>
              <a:t>C</a:t>
            </a:r>
            <a:r>
              <a:rPr lang="en-GB" b="1" dirty="0" smtClean="0"/>
              <a:t>ontrolling</a:t>
            </a:r>
            <a:r>
              <a:rPr lang="en-GB" dirty="0" smtClean="0"/>
              <a:t>.</a:t>
            </a:r>
            <a:r>
              <a:rPr lang="en-GB" b="1" dirty="0" smtClean="0"/>
              <a:t> </a:t>
            </a:r>
          </a:p>
          <a:p>
            <a:pPr lvl="2">
              <a:buClr>
                <a:schemeClr val="tx1"/>
              </a:buClr>
            </a:pPr>
            <a:endParaRPr lang="en-GB" sz="1600" dirty="0" smtClean="0"/>
          </a:p>
          <a:p>
            <a:pPr marL="914400" lvl="2" indent="0">
              <a:buClr>
                <a:schemeClr val="tx1"/>
              </a:buClr>
              <a:buNone/>
            </a:pPr>
            <a:endParaRPr lang="en-GB" sz="900" dirty="0" smtClean="0"/>
          </a:p>
          <a:p>
            <a:pPr marL="0" indent="0">
              <a:buNone/>
            </a:pPr>
            <a:endParaRPr lang="en-GB" dirty="0" smtClean="0"/>
          </a:p>
          <a:p>
            <a:pPr marL="0" indent="0">
              <a:buNone/>
            </a:pPr>
            <a:endParaRPr lang="cs-CZ" dirty="0"/>
          </a:p>
        </p:txBody>
      </p:sp>
      <p:pic>
        <p:nvPicPr>
          <p:cNvPr id="5" name="Obrázek 4"/>
          <p:cNvPicPr>
            <a:picLocks noChangeAspect="1"/>
          </p:cNvPicPr>
          <p:nvPr/>
        </p:nvPicPr>
        <p:blipFill>
          <a:blip r:embed="rId3"/>
          <a:stretch>
            <a:fillRect/>
          </a:stretch>
        </p:blipFill>
        <p:spPr>
          <a:xfrm>
            <a:off x="8893831" y="4542503"/>
            <a:ext cx="2227648" cy="1591177"/>
          </a:xfrm>
          <a:prstGeom prst="rect">
            <a:avLst/>
          </a:prstGeom>
        </p:spPr>
      </p:pic>
    </p:spTree>
    <p:extLst>
      <p:ext uri="{BB962C8B-B14F-4D97-AF65-F5344CB8AC3E}">
        <p14:creationId xmlns:p14="http://schemas.microsoft.com/office/powerpoint/2010/main" val="2461809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098754" y="928577"/>
            <a:ext cx="10084924" cy="1549152"/>
          </a:xfrm>
        </p:spPr>
        <p:txBody>
          <a:bodyPr>
            <a:normAutofit lnSpcReduction="10000"/>
          </a:bodyPr>
          <a:lstStyle/>
          <a:p>
            <a:pPr marL="0" indent="0">
              <a:buNone/>
            </a:pPr>
            <a:r>
              <a:rPr lang="cs-CZ" sz="3200" b="1" dirty="0" smtClean="0">
                <a:solidFill>
                  <a:srgbClr val="124591"/>
                </a:solidFill>
              </a:rPr>
              <a:t>2. </a:t>
            </a:r>
            <a:r>
              <a:rPr lang="en-GB" sz="3200" b="1" dirty="0" smtClean="0">
                <a:solidFill>
                  <a:srgbClr val="124591"/>
                </a:solidFill>
              </a:rPr>
              <a:t>Project Life Cycle Approach</a:t>
            </a:r>
          </a:p>
          <a:p>
            <a:pPr marL="0" indent="0">
              <a:spcBef>
                <a:spcPts val="0"/>
              </a:spcBef>
              <a:spcAft>
                <a:spcPts val="600"/>
              </a:spcAft>
              <a:buNone/>
            </a:pPr>
            <a:endParaRPr lang="en-GB" sz="1100" b="1" dirty="0" smtClean="0">
              <a:solidFill>
                <a:srgbClr val="124591"/>
              </a:solidFill>
            </a:endParaRPr>
          </a:p>
          <a:p>
            <a:pPr>
              <a:spcBef>
                <a:spcPts val="0"/>
              </a:spcBef>
              <a:spcAft>
                <a:spcPts val="600"/>
              </a:spcAft>
              <a:buClr>
                <a:schemeClr val="tx1"/>
              </a:buClr>
            </a:pPr>
            <a:r>
              <a:rPr lang="en-GB" sz="2400" b="1" dirty="0" smtClean="0">
                <a:solidFill>
                  <a:srgbClr val="C00000"/>
                </a:solidFill>
              </a:rPr>
              <a:t>IPECC Model: Finding an Appropriate PM Model</a:t>
            </a:r>
          </a:p>
          <a:p>
            <a:pPr marL="265113" lvl="1" indent="0">
              <a:buClr>
                <a:schemeClr val="tx1"/>
              </a:buClr>
              <a:buNone/>
            </a:pPr>
            <a:r>
              <a:rPr lang="en-GB" b="1" dirty="0">
                <a:solidFill>
                  <a:srgbClr val="124591"/>
                </a:solidFill>
              </a:rPr>
              <a:t>Project Lifecycle Phases based on PM² Project Management Methodology</a:t>
            </a:r>
            <a:endParaRPr lang="en-GB" dirty="0">
              <a:solidFill>
                <a:srgbClr val="124591"/>
              </a:solidFill>
            </a:endParaRPr>
          </a:p>
          <a:p>
            <a:pPr marL="457200" lvl="1" indent="0">
              <a:buClr>
                <a:schemeClr val="tx1"/>
              </a:buClr>
              <a:buNone/>
            </a:pPr>
            <a:endParaRPr lang="en-GB" sz="1600" dirty="0" smtClean="0"/>
          </a:p>
          <a:p>
            <a:pPr marL="914400" lvl="2" indent="0">
              <a:buClr>
                <a:schemeClr val="tx1"/>
              </a:buClr>
              <a:buNone/>
            </a:pPr>
            <a:endParaRPr lang="en-GB" sz="900" dirty="0" smtClean="0"/>
          </a:p>
          <a:p>
            <a:pPr marL="0" indent="0">
              <a:buNone/>
            </a:pPr>
            <a:endParaRPr lang="en-GB" dirty="0" smtClean="0"/>
          </a:p>
          <a:p>
            <a:pPr marL="0" indent="0">
              <a:buNone/>
            </a:pPr>
            <a:endParaRPr lang="cs-CZ" dirty="0"/>
          </a:p>
        </p:txBody>
      </p:sp>
      <p:graphicFrame>
        <p:nvGraphicFramePr>
          <p:cNvPr id="8" name="Tabulka 7"/>
          <p:cNvGraphicFramePr>
            <a:graphicFrameLocks noGrp="1"/>
          </p:cNvGraphicFramePr>
          <p:nvPr>
            <p:extLst>
              <p:ext uri="{D42A27DB-BD31-4B8C-83A1-F6EECF244321}">
                <p14:modId xmlns:p14="http://schemas.microsoft.com/office/powerpoint/2010/main" val="3908642919"/>
              </p:ext>
            </p:extLst>
          </p:nvPr>
        </p:nvGraphicFramePr>
        <p:xfrm>
          <a:off x="1098754" y="2565710"/>
          <a:ext cx="5080819" cy="2973213"/>
        </p:xfrm>
        <a:graphic>
          <a:graphicData uri="http://schemas.openxmlformats.org/drawingml/2006/table">
            <a:tbl>
              <a:tblPr>
                <a:tableStyleId>{5C22544A-7EE6-4342-B048-85BDC9FD1C3A}</a:tableStyleId>
              </a:tblPr>
              <a:tblGrid>
                <a:gridCol w="924399">
                  <a:extLst>
                    <a:ext uri="{9D8B030D-6E8A-4147-A177-3AD203B41FA5}">
                      <a16:colId xmlns:a16="http://schemas.microsoft.com/office/drawing/2014/main" val="2101489778"/>
                    </a:ext>
                  </a:extLst>
                </a:gridCol>
                <a:gridCol w="4156420">
                  <a:extLst>
                    <a:ext uri="{9D8B030D-6E8A-4147-A177-3AD203B41FA5}">
                      <a16:colId xmlns:a16="http://schemas.microsoft.com/office/drawing/2014/main" val="3786810703"/>
                    </a:ext>
                  </a:extLst>
                </a:gridCol>
              </a:tblGrid>
              <a:tr h="198322">
                <a:tc>
                  <a:txBody>
                    <a:bodyPr/>
                    <a:lstStyle/>
                    <a:p>
                      <a:pPr indent="-1270" algn="l">
                        <a:spcAft>
                          <a:spcPts val="600"/>
                        </a:spcAft>
                      </a:pPr>
                      <a:r>
                        <a:rPr lang="en-GB" sz="1200" b="1" dirty="0">
                          <a:effectLst/>
                        </a:rPr>
                        <a:t>Phase</a:t>
                      </a:r>
                      <a:endParaRPr lang="en-GB"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indent="-1270" algn="ctr">
                        <a:spcAft>
                          <a:spcPts val="600"/>
                        </a:spcAft>
                      </a:pPr>
                      <a:r>
                        <a:rPr lang="en-GB" sz="1200" b="1" dirty="0">
                          <a:effectLst/>
                        </a:rPr>
                        <a:t>Description</a:t>
                      </a:r>
                      <a:endParaRPr lang="en-GB"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206170914"/>
                  </a:ext>
                </a:extLst>
              </a:tr>
              <a:tr h="396643">
                <a:tc>
                  <a:txBody>
                    <a:bodyPr/>
                    <a:lstStyle/>
                    <a:p>
                      <a:pPr marL="0" indent="0" algn="l">
                        <a:spcAft>
                          <a:spcPts val="600"/>
                        </a:spcAft>
                        <a:buNone/>
                      </a:pPr>
                      <a:r>
                        <a:rPr lang="en-GB" sz="1100" b="1" dirty="0" smtClean="0">
                          <a:effectLst/>
                        </a:rPr>
                        <a:t>Initiating</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a:effectLst/>
                        </a:rPr>
                        <a:t>Define the desired outcomes. </a:t>
                      </a:r>
                      <a:r>
                        <a:rPr lang="en-GB" sz="1100" dirty="0" smtClean="0">
                          <a:effectLst/>
                        </a:rPr>
                        <a:t>Create </a:t>
                      </a:r>
                      <a:r>
                        <a:rPr lang="en-GB" sz="1100" dirty="0">
                          <a:effectLst/>
                        </a:rPr>
                        <a:t>a Business Case. Define the project scope. </a:t>
                      </a:r>
                      <a:br>
                        <a:rPr lang="en-GB" sz="1100" dirty="0">
                          <a:effectLst/>
                        </a:rPr>
                      </a:br>
                      <a:r>
                        <a:rPr lang="en-GB" sz="1100" dirty="0">
                          <a:effectLst/>
                        </a:rPr>
                        <a:t>Get the project off to a good start.</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136291902"/>
                  </a:ext>
                </a:extLst>
              </a:tr>
              <a:tr h="198322">
                <a:tc>
                  <a:txBody>
                    <a:bodyPr/>
                    <a:lstStyle/>
                    <a:p>
                      <a:pPr indent="-1270" algn="l">
                        <a:spcAft>
                          <a:spcPts val="600"/>
                        </a:spcAft>
                      </a:pPr>
                      <a:r>
                        <a:rPr lang="en-GB" sz="1100" b="1" dirty="0" smtClean="0">
                          <a:effectLst/>
                        </a:rPr>
                        <a:t>Planning</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a:effectLst/>
                        </a:rPr>
                        <a:t>Assign the Project Core Team. Elaborate on the project scope. Plan the work.</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578635499"/>
                  </a:ext>
                </a:extLst>
              </a:tr>
              <a:tr h="198322">
                <a:tc>
                  <a:txBody>
                    <a:bodyPr/>
                    <a:lstStyle/>
                    <a:p>
                      <a:pPr indent="-1270" algn="l">
                        <a:spcAft>
                          <a:spcPts val="600"/>
                        </a:spcAft>
                      </a:pPr>
                      <a:r>
                        <a:rPr lang="en-GB" sz="1100" b="1" dirty="0" smtClean="0">
                          <a:effectLst/>
                        </a:rPr>
                        <a:t>Executing</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a:effectLst/>
                        </a:rPr>
                        <a:t>Coordinate the execution of project plans. Produce deliverables.</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534539559"/>
                  </a:ext>
                </a:extLst>
              </a:tr>
              <a:tr h="616475">
                <a:tc>
                  <a:txBody>
                    <a:bodyPr/>
                    <a:lstStyle/>
                    <a:p>
                      <a:pPr indent="-1270" algn="l">
                        <a:spcAft>
                          <a:spcPts val="600"/>
                        </a:spcAft>
                      </a:pPr>
                      <a:r>
                        <a:rPr lang="en-GB" sz="1100" b="1" dirty="0" smtClean="0">
                          <a:effectLst/>
                        </a:rPr>
                        <a:t>Closing</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a:effectLst/>
                        </a:rPr>
                        <a:t>Coordinate formal acceptance of the project. Report on project performance.</a:t>
                      </a:r>
                    </a:p>
                    <a:p>
                      <a:pPr indent="-1270" algn="l">
                        <a:spcAft>
                          <a:spcPts val="600"/>
                        </a:spcAft>
                      </a:pPr>
                      <a:r>
                        <a:rPr lang="en-GB" sz="1100" dirty="0">
                          <a:effectLst/>
                        </a:rPr>
                        <a:t>Capture Lessons Learned and post-project recommendations. </a:t>
                      </a:r>
                      <a:br>
                        <a:rPr lang="en-GB" sz="1100" dirty="0">
                          <a:effectLst/>
                        </a:rPr>
                      </a:br>
                      <a:r>
                        <a:rPr lang="en-GB" sz="1100" dirty="0">
                          <a:effectLst/>
                        </a:rPr>
                        <a:t>Close the project administratively.</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37760056"/>
                  </a:ext>
                </a:extLst>
              </a:tr>
              <a:tr h="198322">
                <a:tc>
                  <a:txBody>
                    <a:bodyPr/>
                    <a:lstStyle/>
                    <a:p>
                      <a:pPr indent="-1270" algn="ctr">
                        <a:spcAft>
                          <a:spcPts val="600"/>
                        </a:spcAft>
                      </a:pPr>
                      <a:r>
                        <a:rPr lang="en-GB" sz="1100" b="1" dirty="0">
                          <a:effectLst/>
                        </a:rPr>
                        <a:t> </a:t>
                      </a:r>
                      <a:r>
                        <a:rPr lang="en-GB" sz="1100" b="1" dirty="0" smtClean="0">
                          <a:effectLst/>
                        </a:rPr>
                        <a:t>---</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smtClean="0">
                          <a:effectLst/>
                        </a:rPr>
                        <a:t>---</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20884869"/>
                  </a:ext>
                </a:extLst>
              </a:tr>
              <a:tr h="793287">
                <a:tc>
                  <a:txBody>
                    <a:bodyPr/>
                    <a:lstStyle/>
                    <a:p>
                      <a:pPr indent="-1270" algn="l">
                        <a:spcAft>
                          <a:spcPts val="600"/>
                        </a:spcAft>
                      </a:pPr>
                      <a:r>
                        <a:rPr lang="en-GB" sz="1100" b="1" dirty="0">
                          <a:effectLst/>
                        </a:rPr>
                        <a:t>Monitoring </a:t>
                      </a:r>
                      <a:r>
                        <a:rPr lang="en-GB" sz="1100" b="1" dirty="0" smtClean="0">
                          <a:effectLst/>
                        </a:rPr>
                        <a:t/>
                      </a:r>
                      <a:br>
                        <a:rPr lang="en-GB" sz="1100" b="1" dirty="0" smtClean="0">
                          <a:effectLst/>
                        </a:rPr>
                      </a:br>
                      <a:r>
                        <a:rPr lang="en-GB" sz="1100" b="1" dirty="0" smtClean="0">
                          <a:effectLst/>
                        </a:rPr>
                        <a:t>and </a:t>
                      </a:r>
                      <a:r>
                        <a:rPr lang="en-GB" sz="1100" b="1" dirty="0">
                          <a:effectLst/>
                        </a:rPr>
                        <a:t>Controlling</a:t>
                      </a:r>
                      <a:endParaRPr lang="en-GB" sz="11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indent="-1270" algn="l">
                        <a:spcAft>
                          <a:spcPts val="600"/>
                        </a:spcAft>
                      </a:pPr>
                      <a:r>
                        <a:rPr lang="en-GB" sz="1100" dirty="0">
                          <a:effectLst/>
                        </a:rPr>
                        <a:t>Oversee all project work and management activities throughout the project:</a:t>
                      </a:r>
                    </a:p>
                    <a:p>
                      <a:pPr indent="-1270" algn="l">
                        <a:spcAft>
                          <a:spcPts val="600"/>
                        </a:spcAft>
                      </a:pPr>
                      <a:r>
                        <a:rPr lang="en-GB" sz="1100" dirty="0">
                          <a:effectLst/>
                        </a:rPr>
                        <a:t>monitor project performance, measure progress, manage changes, address risks </a:t>
                      </a:r>
                      <a:r>
                        <a:rPr lang="en-GB" sz="1100" dirty="0" smtClean="0">
                          <a:effectLst/>
                        </a:rPr>
                        <a:t>and</a:t>
                      </a:r>
                      <a:r>
                        <a:rPr lang="cs-CZ" sz="1100" smtClean="0">
                          <a:effectLst/>
                        </a:rPr>
                        <a:t> </a:t>
                      </a:r>
                      <a:r>
                        <a:rPr lang="en-GB" sz="1100" smtClean="0">
                          <a:effectLst/>
                        </a:rPr>
                        <a:t>issues</a:t>
                      </a:r>
                      <a:r>
                        <a:rPr lang="en-GB" sz="1100" dirty="0">
                          <a:effectLst/>
                        </a:rPr>
                        <a:t>, identify corrective actions etc.</a:t>
                      </a:r>
                      <a:endParaRPr lang="en-GB"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16400881"/>
                  </a:ext>
                </a:extLst>
              </a:tr>
            </a:tbl>
          </a:graphicData>
        </a:graphic>
      </p:graphicFrame>
      <p:pic>
        <p:nvPicPr>
          <p:cNvPr id="9" name="Obrázek 8"/>
          <p:cNvPicPr>
            <a:picLocks noChangeAspect="1"/>
          </p:cNvPicPr>
          <p:nvPr/>
        </p:nvPicPr>
        <p:blipFill>
          <a:blip r:embed="rId3"/>
          <a:stretch>
            <a:fillRect/>
          </a:stretch>
        </p:blipFill>
        <p:spPr>
          <a:xfrm>
            <a:off x="6334433" y="2796507"/>
            <a:ext cx="4995247" cy="2708932"/>
          </a:xfrm>
          <a:prstGeom prst="rect">
            <a:avLst/>
          </a:prstGeom>
          <a:ln>
            <a:solidFill>
              <a:schemeClr val="tx1"/>
            </a:solidFill>
          </a:ln>
        </p:spPr>
      </p:pic>
      <p:sp>
        <p:nvSpPr>
          <p:cNvPr id="10" name="Obdélník 9"/>
          <p:cNvSpPr/>
          <p:nvPr/>
        </p:nvSpPr>
        <p:spPr>
          <a:xfrm>
            <a:off x="1039761" y="5736236"/>
            <a:ext cx="5395452" cy="246221"/>
          </a:xfrm>
          <a:prstGeom prst="rect">
            <a:avLst/>
          </a:prstGeom>
        </p:spPr>
        <p:txBody>
          <a:bodyPr wrap="square">
            <a:spAutoFit/>
          </a:bodyPr>
          <a:lstStyle/>
          <a:p>
            <a:r>
              <a:rPr lang="en-US" sz="1000" dirty="0">
                <a:solidFill>
                  <a:srgbClr val="000000"/>
                </a:solidFill>
                <a:ea typeface="Times New Roman" panose="02020603050405020304" pitchFamily="18" charset="0"/>
              </a:rPr>
              <a:t>Source: European Commission. Centre of Excellence in Project Management (2018)</a:t>
            </a:r>
          </a:p>
        </p:txBody>
      </p:sp>
    </p:spTree>
    <p:extLst>
      <p:ext uri="{BB962C8B-B14F-4D97-AF65-F5344CB8AC3E}">
        <p14:creationId xmlns:p14="http://schemas.microsoft.com/office/powerpoint/2010/main" val="9778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1036948" y="1240465"/>
            <a:ext cx="10316852" cy="1377374"/>
          </a:xfrm>
        </p:spPr>
        <p:txBody>
          <a:bodyPr>
            <a:normAutofit lnSpcReduction="10000"/>
          </a:bodyPr>
          <a:lstStyle/>
          <a:p>
            <a:pPr marL="0" indent="0">
              <a:buNone/>
            </a:pPr>
            <a:r>
              <a:rPr lang="cs-CZ" sz="3200" b="1" dirty="0" smtClean="0">
                <a:solidFill>
                  <a:srgbClr val="124591"/>
                </a:solidFill>
              </a:rPr>
              <a:t>3. </a:t>
            </a:r>
            <a:r>
              <a:rPr lang="en-GB" sz="3200" b="1" dirty="0" err="1" smtClean="0">
                <a:solidFill>
                  <a:srgbClr val="124591"/>
                </a:solidFill>
              </a:rPr>
              <a:t>InnoPro</a:t>
            </a:r>
            <a:r>
              <a:rPr lang="en-GB" sz="3200" b="1" dirty="0" smtClean="0">
                <a:solidFill>
                  <a:srgbClr val="124591"/>
                </a:solidFill>
              </a:rPr>
              <a:t> course Concept Approach: AIDIC Model </a:t>
            </a:r>
          </a:p>
          <a:p>
            <a:pPr marL="0" indent="0">
              <a:spcBef>
                <a:spcPts val="0"/>
              </a:spcBef>
              <a:spcAft>
                <a:spcPts val="600"/>
              </a:spcAft>
              <a:buNone/>
            </a:pPr>
            <a:endParaRPr lang="cs-CZ" sz="2000" b="1" dirty="0">
              <a:solidFill>
                <a:srgbClr val="124591"/>
              </a:solidFill>
            </a:endParaRPr>
          </a:p>
          <a:p>
            <a:pPr>
              <a:buClr>
                <a:schemeClr val="tx1"/>
              </a:buClr>
            </a:pPr>
            <a:r>
              <a:rPr lang="en-GB" dirty="0" err="1" smtClean="0"/>
              <a:t>InnoPro</a:t>
            </a:r>
            <a:r>
              <a:rPr lang="en-GB" dirty="0" smtClean="0"/>
              <a:t> course PCM approach </a:t>
            </a:r>
            <a:r>
              <a:rPr lang="en-GB" dirty="0" smtClean="0">
                <a:latin typeface="Calibri" panose="020F0502020204030204" pitchFamily="34" charset="0"/>
                <a:cs typeface="Calibri" panose="020F0502020204030204" pitchFamily="34" charset="0"/>
              </a:rPr>
              <a:t>→ f</a:t>
            </a:r>
            <a:r>
              <a:rPr lang="en-GB" dirty="0" smtClean="0"/>
              <a:t>rom </a:t>
            </a:r>
            <a:r>
              <a:rPr lang="en-GB" b="1" dirty="0" smtClean="0">
                <a:solidFill>
                  <a:srgbClr val="C00000"/>
                </a:solidFill>
              </a:rPr>
              <a:t>IPEC</a:t>
            </a:r>
            <a:r>
              <a:rPr lang="en-GB" dirty="0" smtClean="0"/>
              <a:t> model to </a:t>
            </a:r>
            <a:r>
              <a:rPr lang="en-GB" b="1" dirty="0" smtClean="0">
                <a:solidFill>
                  <a:srgbClr val="C00000"/>
                </a:solidFill>
              </a:rPr>
              <a:t>AIDIC</a:t>
            </a:r>
            <a:r>
              <a:rPr lang="en-GB" dirty="0" smtClean="0"/>
              <a:t> model.</a:t>
            </a:r>
          </a:p>
          <a:p>
            <a:pPr marL="0" indent="0">
              <a:buClr>
                <a:schemeClr val="tx1"/>
              </a:buClr>
              <a:buNone/>
            </a:pPr>
            <a:endParaRPr lang="en-GB" dirty="0"/>
          </a:p>
        </p:txBody>
      </p:sp>
      <p:sp>
        <p:nvSpPr>
          <p:cNvPr id="7" name="TextovéPole 6"/>
          <p:cNvSpPr txBox="1"/>
          <p:nvPr/>
        </p:nvSpPr>
        <p:spPr>
          <a:xfrm>
            <a:off x="1093661" y="2853813"/>
            <a:ext cx="4033684" cy="2431435"/>
          </a:xfrm>
          <a:prstGeom prst="rect">
            <a:avLst/>
          </a:prstGeom>
          <a:noFill/>
        </p:spPr>
        <p:txBody>
          <a:bodyPr wrap="square" rtlCol="0">
            <a:spAutoFit/>
          </a:bodyPr>
          <a:lstStyle/>
          <a:p>
            <a:r>
              <a:rPr lang="en-GB" sz="2400" b="1" dirty="0">
                <a:solidFill>
                  <a:srgbClr val="145999"/>
                </a:solidFill>
              </a:rPr>
              <a:t>AIDIC Model: Stages </a:t>
            </a:r>
          </a:p>
          <a:p>
            <a:pPr marL="342900" lvl="0" indent="-166688">
              <a:spcAft>
                <a:spcPts val="600"/>
              </a:spcAft>
              <a:buClr>
                <a:schemeClr val="tx1"/>
              </a:buClr>
              <a:buFont typeface="Arial" panose="020B0604020202020204" pitchFamily="34" charset="0"/>
              <a:buChar char="•"/>
            </a:pPr>
            <a:r>
              <a:rPr lang="en-GB" b="1" dirty="0">
                <a:solidFill>
                  <a:srgbClr val="C00000"/>
                </a:solidFill>
              </a:rPr>
              <a:t>A</a:t>
            </a:r>
            <a:r>
              <a:rPr lang="en-GB" b="1" dirty="0"/>
              <a:t>ssessment</a:t>
            </a:r>
            <a:r>
              <a:rPr lang="en-GB" dirty="0"/>
              <a:t> = Define the Problem.</a:t>
            </a:r>
          </a:p>
          <a:p>
            <a:pPr marL="342900" lvl="0" indent="-166688">
              <a:spcAft>
                <a:spcPts val="600"/>
              </a:spcAft>
              <a:buClr>
                <a:schemeClr val="tx1"/>
              </a:buClr>
              <a:buFont typeface="Arial" panose="020B0604020202020204" pitchFamily="34" charset="0"/>
              <a:buChar char="•"/>
            </a:pPr>
            <a:r>
              <a:rPr lang="en-GB" b="1" dirty="0">
                <a:solidFill>
                  <a:srgbClr val="C00000"/>
                </a:solidFill>
              </a:rPr>
              <a:t>I</a:t>
            </a:r>
            <a:r>
              <a:rPr lang="en-GB" b="1" dirty="0"/>
              <a:t>nitiation</a:t>
            </a:r>
            <a:r>
              <a:rPr lang="en-GB" dirty="0"/>
              <a:t> = Develop Solution Options.</a:t>
            </a:r>
          </a:p>
          <a:p>
            <a:pPr marL="342900" lvl="0" indent="-166688">
              <a:spcAft>
                <a:spcPts val="600"/>
              </a:spcAft>
              <a:buClr>
                <a:schemeClr val="tx1"/>
              </a:buClr>
              <a:buFont typeface="Arial" panose="020B0604020202020204" pitchFamily="34" charset="0"/>
              <a:buChar char="•"/>
            </a:pPr>
            <a:r>
              <a:rPr lang="en-GB" b="1" dirty="0">
                <a:solidFill>
                  <a:srgbClr val="C00000"/>
                </a:solidFill>
              </a:rPr>
              <a:t>D</a:t>
            </a:r>
            <a:r>
              <a:rPr lang="en-GB" b="1" dirty="0"/>
              <a:t>esign</a:t>
            </a:r>
            <a:r>
              <a:rPr lang="en-GB" dirty="0"/>
              <a:t> = Plan the Project.</a:t>
            </a:r>
          </a:p>
          <a:p>
            <a:pPr marL="342900" lvl="0" indent="-166688">
              <a:spcAft>
                <a:spcPts val="600"/>
              </a:spcAft>
              <a:buClr>
                <a:schemeClr val="tx1"/>
              </a:buClr>
              <a:buFont typeface="Arial" panose="020B0604020202020204" pitchFamily="34" charset="0"/>
              <a:buChar char="•"/>
            </a:pPr>
            <a:r>
              <a:rPr lang="en-GB" b="1" dirty="0">
                <a:solidFill>
                  <a:srgbClr val="C00000"/>
                </a:solidFill>
              </a:rPr>
              <a:t>I</a:t>
            </a:r>
            <a:r>
              <a:rPr lang="en-GB" b="1" dirty="0"/>
              <a:t>mplementation</a:t>
            </a:r>
            <a:r>
              <a:rPr lang="en-GB" dirty="0"/>
              <a:t> = Execute the Plan.</a:t>
            </a:r>
          </a:p>
          <a:p>
            <a:pPr marL="342900" lvl="0" indent="-166688">
              <a:spcAft>
                <a:spcPts val="600"/>
              </a:spcAft>
              <a:buClr>
                <a:schemeClr val="tx1"/>
              </a:buClr>
              <a:buFont typeface="Arial" panose="020B0604020202020204" pitchFamily="34" charset="0"/>
              <a:buChar char="•"/>
            </a:pPr>
            <a:r>
              <a:rPr lang="en-GB" b="1" dirty="0">
                <a:solidFill>
                  <a:srgbClr val="C00000"/>
                </a:solidFill>
              </a:rPr>
              <a:t>C</a:t>
            </a:r>
            <a:r>
              <a:rPr lang="en-GB" b="1" dirty="0"/>
              <a:t>losure</a:t>
            </a:r>
            <a:r>
              <a:rPr lang="en-GB" dirty="0"/>
              <a:t> = Monitor, Control Progress</a:t>
            </a:r>
            <a:r>
              <a:rPr lang="cs-CZ" dirty="0"/>
              <a:t>, </a:t>
            </a:r>
            <a:br>
              <a:rPr lang="cs-CZ" dirty="0"/>
            </a:br>
            <a:r>
              <a:rPr lang="cs-CZ" dirty="0"/>
              <a:t>                C</a:t>
            </a:r>
            <a:r>
              <a:rPr lang="en-GB" dirty="0"/>
              <a:t>lose the Project.</a:t>
            </a:r>
            <a:r>
              <a:rPr lang="cs-CZ" dirty="0"/>
              <a:t> </a:t>
            </a:r>
            <a:endParaRPr lang="en-GB" dirty="0"/>
          </a:p>
        </p:txBody>
      </p:sp>
      <p:sp>
        <p:nvSpPr>
          <p:cNvPr id="8" name="TextovéPole 7"/>
          <p:cNvSpPr txBox="1"/>
          <p:nvPr/>
        </p:nvSpPr>
        <p:spPr>
          <a:xfrm>
            <a:off x="5184057" y="2853813"/>
            <a:ext cx="6349181" cy="3185487"/>
          </a:xfrm>
          <a:prstGeom prst="rect">
            <a:avLst/>
          </a:prstGeom>
          <a:noFill/>
        </p:spPr>
        <p:txBody>
          <a:bodyPr wrap="square" rtlCol="0">
            <a:spAutoFit/>
          </a:bodyPr>
          <a:lstStyle/>
          <a:p>
            <a:r>
              <a:rPr lang="en-GB" sz="2400" b="1" dirty="0">
                <a:solidFill>
                  <a:srgbClr val="145999"/>
                </a:solidFill>
              </a:rPr>
              <a:t>AIDIC Model: PM methodology background</a:t>
            </a:r>
            <a:endParaRPr lang="cs-CZ" sz="2400" b="1" dirty="0">
              <a:solidFill>
                <a:srgbClr val="145999"/>
              </a:solidFill>
            </a:endParaRPr>
          </a:p>
          <a:p>
            <a:pPr marL="342900" lvl="0" indent="-166688">
              <a:spcAft>
                <a:spcPts val="600"/>
              </a:spcAft>
              <a:buFont typeface="Arial" panose="020B0604020202020204" pitchFamily="34" charset="0"/>
              <a:buChar char="•"/>
            </a:pPr>
            <a:r>
              <a:rPr lang="en-GB" b="1" dirty="0"/>
              <a:t>Project Management Institute</a:t>
            </a:r>
            <a:r>
              <a:rPr lang="en-GB" dirty="0"/>
              <a:t> (PMI) – </a:t>
            </a:r>
            <a:r>
              <a:rPr lang="en-GB" i="1" dirty="0"/>
              <a:t>The Project Management Body of Knowledge (PMBOK® Guide)</a:t>
            </a:r>
            <a:r>
              <a:rPr lang="en-GB" dirty="0"/>
              <a:t>.</a:t>
            </a:r>
          </a:p>
          <a:p>
            <a:pPr marL="342900" lvl="0" indent="-166688">
              <a:spcAft>
                <a:spcPts val="600"/>
              </a:spcAft>
              <a:buFont typeface="Arial" panose="020B0604020202020204" pitchFamily="34" charset="0"/>
              <a:buChar char="•"/>
            </a:pPr>
            <a:r>
              <a:rPr lang="en-GB" b="1" dirty="0"/>
              <a:t>International Project Management Association </a:t>
            </a:r>
            <a:r>
              <a:rPr lang="en-GB" dirty="0"/>
              <a:t>(IPMA) </a:t>
            </a:r>
            <a:r>
              <a:rPr lang="cs-CZ" dirty="0"/>
              <a:t/>
            </a:r>
            <a:br>
              <a:rPr lang="cs-CZ" dirty="0"/>
            </a:br>
            <a:r>
              <a:rPr lang="en-GB" dirty="0"/>
              <a:t>– </a:t>
            </a:r>
            <a:r>
              <a:rPr lang="en-GB" i="1" dirty="0"/>
              <a:t>Individual Competence Baseline (ICB4</a:t>
            </a:r>
            <a:r>
              <a:rPr lang="cs-CZ" i="1" dirty="0"/>
              <a:t>.0</a:t>
            </a:r>
            <a:r>
              <a:rPr lang="en-GB" i="1" dirty="0"/>
              <a:t>)</a:t>
            </a:r>
            <a:r>
              <a:rPr lang="en-GB" dirty="0"/>
              <a:t>. </a:t>
            </a:r>
          </a:p>
          <a:p>
            <a:pPr marL="342900" lvl="0" indent="-166688">
              <a:spcAft>
                <a:spcPts val="600"/>
              </a:spcAft>
              <a:buFont typeface="Arial" panose="020B0604020202020204" pitchFamily="34" charset="0"/>
              <a:buChar char="•"/>
            </a:pPr>
            <a:r>
              <a:rPr lang="en-GB" b="1" dirty="0"/>
              <a:t>European Commission Centre of Excellence in Project Management </a:t>
            </a:r>
            <a:r>
              <a:rPr lang="en-GB" dirty="0"/>
              <a:t>(CoEPM²) – </a:t>
            </a:r>
            <a:r>
              <a:rPr lang="en-GB" i="1" dirty="0"/>
              <a:t>PM² Project Management Methodology</a:t>
            </a:r>
            <a:r>
              <a:rPr lang="en-GB" dirty="0"/>
              <a:t>.</a:t>
            </a:r>
          </a:p>
          <a:p>
            <a:pPr marL="342900" lvl="0" indent="-166688">
              <a:spcAft>
                <a:spcPts val="600"/>
              </a:spcAft>
              <a:buFont typeface="Arial" panose="020B0604020202020204" pitchFamily="34" charset="0"/>
              <a:buChar char="•"/>
            </a:pPr>
            <a:r>
              <a:rPr lang="en-GB" b="1" dirty="0"/>
              <a:t>European Commission </a:t>
            </a:r>
            <a:r>
              <a:rPr lang="en-GB" b="1" dirty="0" err="1"/>
              <a:t>EuropeAid</a:t>
            </a:r>
            <a:r>
              <a:rPr lang="en-GB" b="1" dirty="0"/>
              <a:t> Cooperation Office </a:t>
            </a:r>
            <a:r>
              <a:rPr lang="en-GB" dirty="0"/>
              <a:t>(</a:t>
            </a:r>
            <a:r>
              <a:rPr lang="en-GB" dirty="0" err="1"/>
              <a:t>EuropeAID</a:t>
            </a:r>
            <a:r>
              <a:rPr lang="en-GB" dirty="0"/>
              <a:t>) – </a:t>
            </a:r>
            <a:r>
              <a:rPr lang="en-GB" i="1" dirty="0"/>
              <a:t>Project Cycle Management (PCM) Guidelines</a:t>
            </a:r>
            <a:r>
              <a:rPr lang="en-GB" dirty="0"/>
              <a:t>.</a:t>
            </a:r>
          </a:p>
        </p:txBody>
      </p:sp>
    </p:spTree>
    <p:extLst>
      <p:ext uri="{BB962C8B-B14F-4D97-AF65-F5344CB8AC3E}">
        <p14:creationId xmlns:p14="http://schemas.microsoft.com/office/powerpoint/2010/main" val="2399800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840658" y="914398"/>
            <a:ext cx="10574593" cy="5368414"/>
          </a:xfrm>
        </p:spPr>
        <p:txBody>
          <a:bodyPr>
            <a:normAutofit fontScale="62500" lnSpcReduction="20000"/>
          </a:bodyPr>
          <a:lstStyle/>
          <a:p>
            <a:pPr marL="0" indent="0">
              <a:buNone/>
            </a:pPr>
            <a:r>
              <a:rPr lang="cs-CZ" sz="4500" b="1" dirty="0" smtClean="0">
                <a:solidFill>
                  <a:srgbClr val="124591"/>
                </a:solidFill>
              </a:rPr>
              <a:t>4. </a:t>
            </a:r>
            <a:r>
              <a:rPr lang="en-GB" sz="4500" b="1" dirty="0" smtClean="0">
                <a:solidFill>
                  <a:srgbClr val="124591"/>
                </a:solidFill>
              </a:rPr>
              <a:t>AIDIC Model: Theoretical Basis</a:t>
            </a:r>
            <a:endParaRPr lang="en-GB" sz="1100" b="1" dirty="0" smtClean="0">
              <a:solidFill>
                <a:srgbClr val="124591"/>
              </a:solidFill>
            </a:endParaRPr>
          </a:p>
          <a:p>
            <a:pPr>
              <a:buClr>
                <a:schemeClr val="tx1"/>
              </a:buClr>
            </a:pPr>
            <a:r>
              <a:rPr lang="en-GB" sz="3200" b="1" dirty="0" smtClean="0">
                <a:solidFill>
                  <a:srgbClr val="124591"/>
                </a:solidFill>
              </a:rPr>
              <a:t>Stage </a:t>
            </a:r>
            <a:r>
              <a:rPr lang="en-GB" sz="3200" b="1" dirty="0">
                <a:solidFill>
                  <a:srgbClr val="124591"/>
                </a:solidFill>
              </a:rPr>
              <a:t>1: Assessment</a:t>
            </a:r>
            <a:endParaRPr lang="en-GB" sz="3200" dirty="0">
              <a:solidFill>
                <a:srgbClr val="124591"/>
              </a:solidFill>
            </a:endParaRPr>
          </a:p>
          <a:p>
            <a:pPr lvl="1"/>
            <a:r>
              <a:rPr lang="en-GB" sz="2700" b="1" dirty="0"/>
              <a:t>Define the Problem</a:t>
            </a:r>
            <a:r>
              <a:rPr lang="en-GB" sz="2700" dirty="0"/>
              <a:t>: You need to identify the problem to be solved by the project. It helps to visualise the desired result. What will be different? What will you see, hear, taste, touch, or smell? What client’s need is being satisfied by the project?</a:t>
            </a:r>
          </a:p>
          <a:p>
            <a:pPr>
              <a:buClr>
                <a:schemeClr val="tx1"/>
              </a:buClr>
            </a:pPr>
            <a:r>
              <a:rPr lang="en-GB" sz="3200" b="1" dirty="0">
                <a:solidFill>
                  <a:srgbClr val="124591"/>
                </a:solidFill>
              </a:rPr>
              <a:t>Stage 2: Initiation</a:t>
            </a:r>
            <a:endParaRPr lang="en-GB" sz="3200" dirty="0">
              <a:solidFill>
                <a:srgbClr val="124591"/>
              </a:solidFill>
            </a:endParaRPr>
          </a:p>
          <a:p>
            <a:pPr lvl="1"/>
            <a:r>
              <a:rPr lang="en-GB" sz="2700" b="1" dirty="0"/>
              <a:t>Develop Solution Options</a:t>
            </a:r>
            <a:r>
              <a:rPr lang="en-GB" sz="2700" dirty="0"/>
              <a:t>: How many different ways might you go about solving the problem? Brainstorm solution alternatives (you can do this alone or as a group). Of the available alternatives, which do you think will best solve the problem? Is it more or less costly than other suitable choices? Will it result in a complete or only a partial fix?</a:t>
            </a:r>
          </a:p>
          <a:p>
            <a:pPr>
              <a:buClr>
                <a:schemeClr val="tx1"/>
              </a:buClr>
            </a:pPr>
            <a:r>
              <a:rPr lang="en-GB" sz="3200" b="1" dirty="0">
                <a:solidFill>
                  <a:srgbClr val="124591"/>
                </a:solidFill>
              </a:rPr>
              <a:t>Stage 3: Design</a:t>
            </a:r>
            <a:endParaRPr lang="en-GB" sz="3200" dirty="0">
              <a:solidFill>
                <a:srgbClr val="124591"/>
              </a:solidFill>
            </a:endParaRPr>
          </a:p>
          <a:p>
            <a:pPr lvl="1"/>
            <a:r>
              <a:rPr lang="en-GB" sz="2700" b="1" dirty="0"/>
              <a:t>Plan the Project</a:t>
            </a:r>
            <a:r>
              <a:rPr lang="en-GB" sz="2700" dirty="0"/>
              <a:t>: Planning is answering questions: what must be done, by whom, for how much, how, when, and so on? Naturally, answering these questions often requires a crystal ball.</a:t>
            </a:r>
          </a:p>
          <a:p>
            <a:pPr>
              <a:buClr>
                <a:schemeClr val="tx1"/>
              </a:buClr>
            </a:pPr>
            <a:r>
              <a:rPr lang="en-GB" sz="3200" b="1" dirty="0">
                <a:solidFill>
                  <a:srgbClr val="124591"/>
                </a:solidFill>
              </a:rPr>
              <a:t>Stage 4: Implementation</a:t>
            </a:r>
            <a:endParaRPr lang="en-GB" sz="3200" dirty="0">
              <a:solidFill>
                <a:srgbClr val="124591"/>
              </a:solidFill>
            </a:endParaRPr>
          </a:p>
          <a:p>
            <a:pPr lvl="1"/>
            <a:r>
              <a:rPr lang="en-GB" sz="2700" b="1" dirty="0"/>
              <a:t>Execute the Plan</a:t>
            </a:r>
            <a:r>
              <a:rPr lang="en-GB" sz="2700" dirty="0"/>
              <a:t>: Once the plan has been drafted, it must be implemented. Interestingly, we sometimes find people making a great deal of effort to put together a plan, then failing to follow it. If a plan is not followed, there is not much point in planning, is there?</a:t>
            </a:r>
          </a:p>
          <a:p>
            <a:pPr>
              <a:buClr>
                <a:schemeClr val="tx1"/>
              </a:buClr>
            </a:pPr>
            <a:r>
              <a:rPr lang="en-GB" sz="3200" b="1" dirty="0">
                <a:solidFill>
                  <a:srgbClr val="124591"/>
                </a:solidFill>
              </a:rPr>
              <a:t>Stage 5: Closure</a:t>
            </a:r>
            <a:endParaRPr lang="en-GB" sz="3200" dirty="0">
              <a:solidFill>
                <a:srgbClr val="124591"/>
              </a:solidFill>
            </a:endParaRPr>
          </a:p>
          <a:p>
            <a:pPr lvl="1"/>
            <a:r>
              <a:rPr lang="en-GB" sz="2700" b="1" dirty="0"/>
              <a:t>Monitor, Control Progress &amp; Close the Project</a:t>
            </a:r>
            <a:r>
              <a:rPr lang="en-GB" sz="2700" dirty="0"/>
              <a:t>: Plans are developed so that you can achieve your result successfully. Unless progress is monitored, you cannot be sure you will succeed. It would be like having a road map to a destination but not monitoring the highway signs along the way</a:t>
            </a:r>
            <a:r>
              <a:rPr lang="en-GB" sz="2700" dirty="0" smtClean="0"/>
              <a:t>.</a:t>
            </a:r>
            <a:endParaRPr lang="en-GB" b="1" dirty="0" smtClean="0">
              <a:solidFill>
                <a:srgbClr val="C00000"/>
              </a:solidFill>
            </a:endParaRPr>
          </a:p>
        </p:txBody>
      </p:sp>
    </p:spTree>
    <p:extLst>
      <p:ext uri="{BB962C8B-B14F-4D97-AF65-F5344CB8AC3E}">
        <p14:creationId xmlns:p14="http://schemas.microsoft.com/office/powerpoint/2010/main" val="2567313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840658" y="914398"/>
            <a:ext cx="10574593" cy="693176"/>
          </a:xfrm>
        </p:spPr>
        <p:txBody>
          <a:bodyPr>
            <a:normAutofit/>
          </a:bodyPr>
          <a:lstStyle/>
          <a:p>
            <a:pPr marL="0" indent="0">
              <a:buNone/>
            </a:pPr>
            <a:r>
              <a:rPr lang="en-GB" sz="3200" b="1" dirty="0" smtClean="0">
                <a:solidFill>
                  <a:srgbClr val="124591"/>
                </a:solidFill>
              </a:rPr>
              <a:t>5. AIDIC Model: Breakdown and Structure</a:t>
            </a:r>
          </a:p>
          <a:p>
            <a:pPr marL="0" indent="0">
              <a:buClr>
                <a:schemeClr val="tx1"/>
              </a:buClr>
              <a:buNone/>
            </a:pPr>
            <a:endParaRPr lang="en-GB" b="1" dirty="0" smtClean="0">
              <a:solidFill>
                <a:srgbClr val="C00000"/>
              </a:solidFill>
            </a:endParaRPr>
          </a:p>
        </p:txBody>
      </p:sp>
      <p:graphicFrame>
        <p:nvGraphicFramePr>
          <p:cNvPr id="4" name="Tabulka 3"/>
          <p:cNvGraphicFramePr>
            <a:graphicFrameLocks noGrp="1"/>
          </p:cNvGraphicFramePr>
          <p:nvPr>
            <p:extLst>
              <p:ext uri="{D42A27DB-BD31-4B8C-83A1-F6EECF244321}">
                <p14:modId xmlns:p14="http://schemas.microsoft.com/office/powerpoint/2010/main" val="160182517"/>
              </p:ext>
            </p:extLst>
          </p:nvPr>
        </p:nvGraphicFramePr>
        <p:xfrm>
          <a:off x="626807" y="1530960"/>
          <a:ext cx="10788444" cy="5147187"/>
        </p:xfrm>
        <a:graphic>
          <a:graphicData uri="http://schemas.openxmlformats.org/drawingml/2006/table">
            <a:tbl>
              <a:tblPr bandRow="1">
                <a:tableStyleId>{5C22544A-7EE6-4342-B048-85BDC9FD1C3A}</a:tableStyleId>
              </a:tblPr>
              <a:tblGrid>
                <a:gridCol w="968293">
                  <a:extLst>
                    <a:ext uri="{9D8B030D-6E8A-4147-A177-3AD203B41FA5}">
                      <a16:colId xmlns:a16="http://schemas.microsoft.com/office/drawing/2014/main" val="2221752214"/>
                    </a:ext>
                  </a:extLst>
                </a:gridCol>
                <a:gridCol w="2114120">
                  <a:extLst>
                    <a:ext uri="{9D8B030D-6E8A-4147-A177-3AD203B41FA5}">
                      <a16:colId xmlns:a16="http://schemas.microsoft.com/office/drawing/2014/main" val="3299900047"/>
                    </a:ext>
                  </a:extLst>
                </a:gridCol>
                <a:gridCol w="1865787">
                  <a:extLst>
                    <a:ext uri="{9D8B030D-6E8A-4147-A177-3AD203B41FA5}">
                      <a16:colId xmlns:a16="http://schemas.microsoft.com/office/drawing/2014/main" val="2745729038"/>
                    </a:ext>
                  </a:extLst>
                </a:gridCol>
                <a:gridCol w="2338995">
                  <a:extLst>
                    <a:ext uri="{9D8B030D-6E8A-4147-A177-3AD203B41FA5}">
                      <a16:colId xmlns:a16="http://schemas.microsoft.com/office/drawing/2014/main" val="2440667820"/>
                    </a:ext>
                  </a:extLst>
                </a:gridCol>
                <a:gridCol w="1516946">
                  <a:extLst>
                    <a:ext uri="{9D8B030D-6E8A-4147-A177-3AD203B41FA5}">
                      <a16:colId xmlns:a16="http://schemas.microsoft.com/office/drawing/2014/main" val="3290166419"/>
                    </a:ext>
                  </a:extLst>
                </a:gridCol>
                <a:gridCol w="1984303">
                  <a:extLst>
                    <a:ext uri="{9D8B030D-6E8A-4147-A177-3AD203B41FA5}">
                      <a16:colId xmlns:a16="http://schemas.microsoft.com/office/drawing/2014/main" val="779990527"/>
                    </a:ext>
                  </a:extLst>
                </a:gridCol>
              </a:tblGrid>
              <a:tr h="190059">
                <a:tc>
                  <a:txBody>
                    <a:bodyPr/>
                    <a:lstStyle/>
                    <a:p>
                      <a:pPr indent="-1270" algn="ctr">
                        <a:spcAft>
                          <a:spcPts val="0"/>
                        </a:spcAft>
                      </a:pPr>
                      <a:r>
                        <a:rPr lang="en-GB" sz="1200" b="1" dirty="0">
                          <a:effectLst/>
                        </a:rPr>
                        <a:t>STAGE</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ctr">
                        <a:spcAft>
                          <a:spcPts val="0"/>
                        </a:spcAft>
                      </a:pPr>
                      <a:r>
                        <a:rPr lang="en-GB" sz="1200" b="1" dirty="0">
                          <a:effectLst/>
                        </a:rPr>
                        <a:t>GENERAL DESCRIPTION</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ctr">
                        <a:spcAft>
                          <a:spcPts val="0"/>
                        </a:spcAft>
                      </a:pPr>
                      <a:r>
                        <a:rPr lang="en-GB" sz="1200" b="1" dirty="0">
                          <a:effectLst/>
                        </a:rPr>
                        <a:t>SUB-STAGE</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ctr">
                        <a:spcAft>
                          <a:spcPts val="0"/>
                        </a:spcAft>
                      </a:pPr>
                      <a:r>
                        <a:rPr lang="en-GB" sz="1200" b="1" dirty="0">
                          <a:effectLst/>
                        </a:rPr>
                        <a:t>STEPS</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ctr">
                        <a:spcAft>
                          <a:spcPts val="0"/>
                        </a:spcAft>
                      </a:pPr>
                      <a:r>
                        <a:rPr lang="en-GB" sz="1200" b="1" dirty="0">
                          <a:effectLst/>
                        </a:rPr>
                        <a:t>PROJECT OUTPUTS</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ctr">
                        <a:spcAft>
                          <a:spcPts val="0"/>
                        </a:spcAft>
                      </a:pPr>
                      <a:r>
                        <a:rPr lang="en-GB" sz="1200" b="1" dirty="0">
                          <a:effectLst/>
                        </a:rPr>
                        <a:t>TOOLS and TEMPLATES</a:t>
                      </a:r>
                      <a:endParaRPr lang="en-GB" sz="16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0565869"/>
                  </a:ext>
                </a:extLst>
              </a:tr>
              <a:tr h="774551">
                <a:tc>
                  <a:txBody>
                    <a:bodyPr/>
                    <a:lstStyle/>
                    <a:p>
                      <a:pPr indent="-1270" algn="just">
                        <a:spcAft>
                          <a:spcPts val="300"/>
                        </a:spcAft>
                      </a:pPr>
                      <a:r>
                        <a:rPr lang="en-GB" sz="1100" b="1" dirty="0">
                          <a:effectLst/>
                        </a:rPr>
                        <a:t>ASSESSMENT </a:t>
                      </a:r>
                      <a:endParaRPr lang="en-GB" sz="14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The organization defines needs and commissions the project to meet it</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Assessment of the problem, need or opportunity to start </a:t>
                      </a:r>
                      <a:br>
                        <a:rPr lang="en-GB" sz="1000" dirty="0">
                          <a:effectLst/>
                        </a:rPr>
                      </a:br>
                      <a:r>
                        <a:rPr lang="en-GB" sz="1000" dirty="0">
                          <a:effectLst/>
                        </a:rPr>
                        <a:t>a project </a:t>
                      </a:r>
                    </a:p>
                    <a:p>
                      <a:pPr marL="176213" lvl="0" indent="-176213" algn="l">
                        <a:spcAft>
                          <a:spcPts val="0"/>
                        </a:spcAft>
                        <a:buClr>
                          <a:srgbClr val="000000"/>
                        </a:buClr>
                        <a:buSzPts val="800"/>
                        <a:buFont typeface="Arial" panose="020B0604020202020204" pitchFamily="34" charset="0"/>
                        <a:buChar char="●"/>
                      </a:pPr>
                      <a:r>
                        <a:rPr lang="en-GB" sz="1000" dirty="0">
                          <a:effectLst/>
                        </a:rPr>
                        <a:t>Innovation opportunities analysis</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Formalisation of problem, need or opportunity to start a project</a:t>
                      </a:r>
                    </a:p>
                    <a:p>
                      <a:pPr marL="176213" lvl="0" indent="-176213" algn="l">
                        <a:spcAft>
                          <a:spcPts val="0"/>
                        </a:spcAft>
                        <a:buClr>
                          <a:srgbClr val="000000"/>
                        </a:buClr>
                        <a:buSzPts val="800"/>
                        <a:buFont typeface="Arial" panose="020B0604020202020204" pitchFamily="34" charset="0"/>
                        <a:buChar char="●"/>
                      </a:pPr>
                      <a:r>
                        <a:rPr lang="en-GB" sz="1000" dirty="0">
                          <a:effectLst/>
                        </a:rPr>
                        <a:t>Innovation prospective</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Project Initiation Request (PIR)</a:t>
                      </a:r>
                    </a:p>
                    <a:p>
                      <a:pPr marL="176213" lvl="0" indent="-176213" algn="l">
                        <a:spcAft>
                          <a:spcPts val="0"/>
                        </a:spcAft>
                        <a:buClr>
                          <a:srgbClr val="000000"/>
                        </a:buClr>
                        <a:buSzPts val="800"/>
                        <a:buFont typeface="Arial" panose="020B0604020202020204" pitchFamily="34" charset="0"/>
                        <a:buChar char="●"/>
                      </a:pPr>
                      <a:r>
                        <a:rPr lang="en-GB" sz="1000" dirty="0">
                          <a:effectLst/>
                        </a:rPr>
                        <a:t>Innovation project report</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l">
                        <a:spcAft>
                          <a:spcPts val="0"/>
                        </a:spcAft>
                      </a:pPr>
                      <a:r>
                        <a:rPr lang="en-GB" sz="1000" dirty="0">
                          <a:effectLst/>
                        </a:rPr>
                        <a:t>Tools: </a:t>
                      </a:r>
                    </a:p>
                    <a:p>
                      <a:pPr marL="176213" lvl="0" indent="-176213" algn="l">
                        <a:spcAft>
                          <a:spcPts val="0"/>
                        </a:spcAft>
                        <a:buFont typeface="Arial" panose="020B0604020202020204" pitchFamily="34" charset="0"/>
                        <a:buChar char="●"/>
                      </a:pPr>
                      <a:r>
                        <a:rPr lang="en-GB" sz="1000" dirty="0">
                          <a:effectLst/>
                        </a:rPr>
                        <a:t>PIR Form </a:t>
                      </a:r>
                    </a:p>
                    <a:p>
                      <a:pPr indent="-1270" algn="l">
                        <a:spcAft>
                          <a:spcPts val="0"/>
                        </a:spcAft>
                      </a:pPr>
                      <a:r>
                        <a:rPr lang="en-GB" sz="1000" dirty="0">
                          <a:effectLst/>
                        </a:rPr>
                        <a:t>Templates:</a:t>
                      </a:r>
                    </a:p>
                    <a:p>
                      <a:pPr marL="176213" lvl="0" indent="-176213" algn="l">
                        <a:spcAft>
                          <a:spcPts val="0"/>
                        </a:spcAft>
                        <a:buFont typeface="Arial" panose="020B0604020202020204" pitchFamily="34" charset="0"/>
                        <a:buChar char="●"/>
                      </a:pPr>
                      <a:r>
                        <a:rPr lang="en-GB" sz="1000" dirty="0">
                          <a:effectLst/>
                        </a:rPr>
                        <a:t>Mindtools.com</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699498"/>
                  </a:ext>
                </a:extLst>
              </a:tr>
              <a:tr h="1858923">
                <a:tc>
                  <a:txBody>
                    <a:bodyPr/>
                    <a:lstStyle/>
                    <a:p>
                      <a:pPr indent="-1270" algn="just">
                        <a:spcAft>
                          <a:spcPts val="300"/>
                        </a:spcAft>
                      </a:pPr>
                      <a:r>
                        <a:rPr lang="en-GB" sz="1100" b="1" dirty="0">
                          <a:effectLst/>
                        </a:rPr>
                        <a:t>INITIATION</a:t>
                      </a:r>
                      <a:endParaRPr lang="en-GB" sz="14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The tasks required to authorize, fund and define the project, generally on the organizational level (above the project)</a:t>
                      </a: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Project identification and definition</a:t>
                      </a:r>
                    </a:p>
                    <a:p>
                      <a:pPr marL="176213" lvl="0" indent="-176213" algn="l">
                        <a:spcAft>
                          <a:spcPts val="0"/>
                        </a:spcAft>
                        <a:buClr>
                          <a:srgbClr val="000000"/>
                        </a:buClr>
                        <a:buSzPts val="800"/>
                        <a:buFont typeface="Arial" panose="020B0604020202020204" pitchFamily="34" charset="0"/>
                        <a:buChar char="●"/>
                      </a:pPr>
                      <a:r>
                        <a:rPr lang="en-GB" sz="1000" dirty="0">
                          <a:effectLst/>
                        </a:rPr>
                        <a:t>Initial project budget allocation</a:t>
                      </a:r>
                    </a:p>
                    <a:p>
                      <a:pPr marL="176213" lvl="0" indent="-176213" algn="l">
                        <a:spcAft>
                          <a:spcPts val="0"/>
                        </a:spcAft>
                        <a:buClr>
                          <a:srgbClr val="000000"/>
                        </a:buClr>
                        <a:buSzPts val="800"/>
                        <a:buFont typeface="Arial" panose="020B0604020202020204" pitchFamily="34" charset="0"/>
                        <a:buChar char="●"/>
                      </a:pPr>
                      <a:r>
                        <a:rPr lang="en-GB" sz="1000" dirty="0">
                          <a:effectLst/>
                        </a:rPr>
                        <a:t>Primary project stakeholder’s identification</a:t>
                      </a:r>
                    </a:p>
                    <a:p>
                      <a:pPr marL="176213" lvl="0" indent="-176213" algn="l">
                        <a:spcAft>
                          <a:spcPts val="0"/>
                        </a:spcAft>
                        <a:buClr>
                          <a:srgbClr val="000000"/>
                        </a:buClr>
                        <a:buSzPts val="800"/>
                        <a:buFont typeface="Arial" panose="020B0604020202020204" pitchFamily="34" charset="0"/>
                        <a:buChar char="●"/>
                      </a:pPr>
                      <a:r>
                        <a:rPr lang="en-GB" sz="1000" dirty="0">
                          <a:effectLst/>
                        </a:rPr>
                        <a:t>Fundraising</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Project Purpose</a:t>
                      </a:r>
                    </a:p>
                    <a:p>
                      <a:pPr marL="176213" lvl="0" indent="-176213" algn="l">
                        <a:spcAft>
                          <a:spcPts val="0"/>
                        </a:spcAft>
                        <a:buClr>
                          <a:srgbClr val="000000"/>
                        </a:buClr>
                        <a:buSzPts val="800"/>
                        <a:buFont typeface="Arial" panose="020B0604020202020204" pitchFamily="34" charset="0"/>
                        <a:buChar char="●"/>
                      </a:pPr>
                      <a:r>
                        <a:rPr lang="en-GB" sz="1000" dirty="0">
                          <a:effectLst/>
                        </a:rPr>
                        <a:t>Project Goals/Questions  </a:t>
                      </a:r>
                    </a:p>
                    <a:p>
                      <a:pPr marL="176213" lvl="0" indent="-176213" algn="l">
                        <a:spcAft>
                          <a:spcPts val="0"/>
                        </a:spcAft>
                        <a:buClr>
                          <a:srgbClr val="000000"/>
                        </a:buClr>
                        <a:buSzPts val="800"/>
                        <a:buFont typeface="Arial" panose="020B0604020202020204" pitchFamily="34" charset="0"/>
                        <a:buChar char="●"/>
                      </a:pPr>
                      <a:r>
                        <a:rPr lang="en-GB" sz="1000" dirty="0">
                          <a:effectLst/>
                        </a:rPr>
                        <a:t>Project Scope </a:t>
                      </a:r>
                    </a:p>
                    <a:p>
                      <a:pPr marL="176213" lvl="0" indent="-176213" algn="l">
                        <a:spcAft>
                          <a:spcPts val="0"/>
                        </a:spcAft>
                        <a:buClr>
                          <a:srgbClr val="000000"/>
                        </a:buClr>
                        <a:buSzPts val="800"/>
                        <a:buFont typeface="Arial" panose="020B0604020202020204" pitchFamily="34" charset="0"/>
                        <a:buChar char="●"/>
                      </a:pPr>
                      <a:r>
                        <a:rPr lang="en-GB" sz="1000" dirty="0">
                          <a:effectLst/>
                        </a:rPr>
                        <a:t>Project Deliverables </a:t>
                      </a:r>
                    </a:p>
                    <a:p>
                      <a:pPr marL="176213" lvl="0" indent="-176213" algn="l">
                        <a:spcAft>
                          <a:spcPts val="0"/>
                        </a:spcAft>
                        <a:buClr>
                          <a:srgbClr val="000000"/>
                        </a:buClr>
                        <a:buSzPts val="800"/>
                        <a:buFont typeface="Arial" panose="020B0604020202020204" pitchFamily="34" charset="0"/>
                        <a:buChar char="●"/>
                      </a:pPr>
                      <a:r>
                        <a:rPr lang="en-GB" sz="1000" dirty="0">
                          <a:effectLst/>
                        </a:rPr>
                        <a:t>Project Stakeholders</a:t>
                      </a:r>
                    </a:p>
                    <a:p>
                      <a:pPr marL="176213" lvl="0" indent="-176213" algn="l">
                        <a:spcAft>
                          <a:spcPts val="0"/>
                        </a:spcAft>
                        <a:buClr>
                          <a:srgbClr val="000000"/>
                        </a:buClr>
                        <a:buSzPts val="800"/>
                        <a:buFont typeface="Arial" panose="020B0604020202020204" pitchFamily="34" charset="0"/>
                        <a:buChar char="●"/>
                      </a:pPr>
                      <a:r>
                        <a:rPr lang="en-GB" sz="1000" dirty="0">
                          <a:effectLst/>
                        </a:rPr>
                        <a:t>Grant Resources</a:t>
                      </a:r>
                    </a:p>
                    <a:p>
                      <a:pPr marL="176213" lvl="0" indent="-176213" algn="l">
                        <a:spcAft>
                          <a:spcPts val="0"/>
                        </a:spcAft>
                        <a:buClr>
                          <a:srgbClr val="000000"/>
                        </a:buClr>
                        <a:buSzPts val="800"/>
                        <a:buFont typeface="Arial" panose="020B0604020202020204" pitchFamily="34" charset="0"/>
                        <a:buChar char="●"/>
                      </a:pPr>
                      <a:r>
                        <a:rPr lang="en-GB" sz="1000" dirty="0">
                          <a:effectLst/>
                        </a:rPr>
                        <a:t>Instruments for financing innovations</a:t>
                      </a:r>
                    </a:p>
                    <a:p>
                      <a:pPr marL="176213" lvl="0" indent="-176213" algn="l">
                        <a:spcAft>
                          <a:spcPts val="0"/>
                        </a:spcAft>
                        <a:buClr>
                          <a:srgbClr val="000000"/>
                        </a:buClr>
                        <a:buSzPts val="800"/>
                        <a:buFont typeface="Arial" panose="020B0604020202020204" pitchFamily="34" charset="0"/>
                        <a:buChar char="●"/>
                      </a:pPr>
                      <a:r>
                        <a:rPr lang="en-GB" sz="1000" dirty="0">
                          <a:effectLst/>
                        </a:rPr>
                        <a:t>Public procurements </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Project Initiation Plan</a:t>
                      </a:r>
                    </a:p>
                    <a:p>
                      <a:pPr marL="176213" lvl="0" indent="-176213" algn="l">
                        <a:spcAft>
                          <a:spcPts val="0"/>
                        </a:spcAft>
                        <a:buClr>
                          <a:srgbClr val="000000"/>
                        </a:buClr>
                        <a:buSzPts val="800"/>
                        <a:buFont typeface="Arial" panose="020B0604020202020204" pitchFamily="34" charset="0"/>
                        <a:buChar char="●"/>
                      </a:pPr>
                      <a:r>
                        <a:rPr lang="en-GB" sz="1000" dirty="0">
                          <a:effectLst/>
                        </a:rPr>
                        <a:t>Project Charter</a:t>
                      </a:r>
                    </a:p>
                    <a:p>
                      <a:pPr marL="176213" lvl="0" indent="-176213" algn="l">
                        <a:spcAft>
                          <a:spcPts val="0"/>
                        </a:spcAft>
                        <a:buClr>
                          <a:srgbClr val="000000"/>
                        </a:buClr>
                        <a:buSzPts val="800"/>
                        <a:buFont typeface="Arial" panose="020B0604020202020204" pitchFamily="34" charset="0"/>
                        <a:buChar char="●"/>
                      </a:pPr>
                      <a:r>
                        <a:rPr lang="en-GB" sz="1000" dirty="0">
                          <a:effectLst/>
                        </a:rPr>
                        <a:t>Project Scope Statement</a:t>
                      </a:r>
                    </a:p>
                    <a:p>
                      <a:pPr marL="176213" lvl="0" indent="-176213" algn="l">
                        <a:spcAft>
                          <a:spcPts val="0"/>
                        </a:spcAft>
                        <a:buClr>
                          <a:srgbClr val="000000"/>
                        </a:buClr>
                        <a:buSzPts val="800"/>
                        <a:buFont typeface="Arial" panose="020B0604020202020204" pitchFamily="34" charset="0"/>
                        <a:buChar char="●"/>
                      </a:pPr>
                      <a:r>
                        <a:rPr lang="en-GB" sz="1000" dirty="0">
                          <a:effectLst/>
                        </a:rPr>
                        <a:t>Stakeholder Analysis </a:t>
                      </a:r>
                    </a:p>
                    <a:p>
                      <a:pPr marL="176213" lvl="0" indent="-176213" algn="l">
                        <a:spcAft>
                          <a:spcPts val="0"/>
                        </a:spcAft>
                        <a:buClr>
                          <a:srgbClr val="000000"/>
                        </a:buClr>
                        <a:buSzPts val="800"/>
                        <a:buFont typeface="Arial" panose="020B0604020202020204" pitchFamily="34" charset="0"/>
                        <a:buChar char="●"/>
                      </a:pPr>
                      <a:r>
                        <a:rPr lang="en-GB" sz="1000" dirty="0">
                          <a:effectLst/>
                        </a:rPr>
                        <a:t>Grant Resources Analysis</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l">
                        <a:spcAft>
                          <a:spcPts val="0"/>
                        </a:spcAft>
                      </a:pPr>
                      <a:r>
                        <a:rPr lang="en-GB" sz="1000" dirty="0">
                          <a:effectLst/>
                        </a:rPr>
                        <a:t>Tools:</a:t>
                      </a:r>
                    </a:p>
                    <a:p>
                      <a:pPr marL="176213" lvl="0" indent="-176213" algn="l">
                        <a:spcAft>
                          <a:spcPts val="0"/>
                        </a:spcAft>
                        <a:buFont typeface="Arial" panose="020B0604020202020204" pitchFamily="34" charset="0"/>
                        <a:buChar char="●"/>
                      </a:pPr>
                      <a:r>
                        <a:rPr lang="en-GB" sz="1000" dirty="0">
                          <a:effectLst/>
                        </a:rPr>
                        <a:t> Mind Map </a:t>
                      </a:r>
                    </a:p>
                    <a:p>
                      <a:pPr marL="176213" lvl="0" indent="-176213" algn="l">
                        <a:spcAft>
                          <a:spcPts val="0"/>
                        </a:spcAft>
                        <a:buClr>
                          <a:srgbClr val="000000"/>
                        </a:buClr>
                        <a:buSzPts val="800"/>
                        <a:buFont typeface="Arial" panose="020B0604020202020204" pitchFamily="34" charset="0"/>
                        <a:buChar char="●"/>
                      </a:pPr>
                      <a:r>
                        <a:rPr lang="en-GB" sz="1000" dirty="0">
                          <a:effectLst/>
                        </a:rPr>
                        <a:t>Logical Framework Matrix (LFM)</a:t>
                      </a:r>
                    </a:p>
                    <a:p>
                      <a:pPr marL="176213" lvl="0" indent="-176213" algn="l">
                        <a:spcAft>
                          <a:spcPts val="0"/>
                        </a:spcAft>
                        <a:buClr>
                          <a:srgbClr val="000000"/>
                        </a:buClr>
                        <a:buSzPts val="800"/>
                        <a:buFont typeface="Arial" panose="020B0604020202020204" pitchFamily="34" charset="0"/>
                        <a:buChar char="●"/>
                      </a:pPr>
                      <a:r>
                        <a:rPr lang="en-GB" sz="1000" dirty="0">
                          <a:effectLst/>
                        </a:rPr>
                        <a:t>Project Charter Template</a:t>
                      </a:r>
                    </a:p>
                    <a:p>
                      <a:pPr marL="176213" lvl="0" indent="-176213" algn="l">
                        <a:spcAft>
                          <a:spcPts val="0"/>
                        </a:spcAft>
                        <a:buClr>
                          <a:srgbClr val="000000"/>
                        </a:buClr>
                        <a:buSzPts val="800"/>
                        <a:buFont typeface="Arial" panose="020B0604020202020204" pitchFamily="34" charset="0"/>
                        <a:buChar char="●"/>
                      </a:pPr>
                      <a:r>
                        <a:rPr lang="en-GB" sz="1000" dirty="0">
                          <a:effectLst/>
                        </a:rPr>
                        <a:t>Grant Resources Analysis</a:t>
                      </a:r>
                    </a:p>
                    <a:p>
                      <a:pPr indent="-1270" algn="l">
                        <a:spcAft>
                          <a:spcPts val="0"/>
                        </a:spcAft>
                      </a:pPr>
                      <a:r>
                        <a:rPr lang="en-GB" sz="1000" dirty="0">
                          <a:effectLst/>
                        </a:rPr>
                        <a:t>Templates:</a:t>
                      </a:r>
                    </a:p>
                    <a:p>
                      <a:pPr marL="176213" lvl="0" indent="-176213" algn="l">
                        <a:spcAft>
                          <a:spcPts val="0"/>
                        </a:spcAft>
                        <a:buClr>
                          <a:srgbClr val="000000"/>
                        </a:buClr>
                        <a:buSzPts val="800"/>
                        <a:buFont typeface="Arial" panose="020B0604020202020204" pitchFamily="34" charset="0"/>
                        <a:buChar char="●"/>
                      </a:pPr>
                      <a:r>
                        <a:rPr lang="en-GB" sz="1000" dirty="0">
                          <a:effectLst/>
                        </a:rPr>
                        <a:t>Coggle.it</a:t>
                      </a:r>
                    </a:p>
                    <a:p>
                      <a:pPr marL="176213" lvl="0" indent="-176213" algn="l">
                        <a:spcAft>
                          <a:spcPts val="0"/>
                        </a:spcAft>
                        <a:buClr>
                          <a:srgbClr val="000000"/>
                        </a:buClr>
                        <a:buSzPts val="800"/>
                        <a:buFont typeface="Arial" panose="020B0604020202020204" pitchFamily="34" charset="0"/>
                        <a:buChar char="●"/>
                      </a:pPr>
                      <a:r>
                        <a:rPr lang="en-GB" sz="1000" dirty="0">
                          <a:effectLst/>
                        </a:rPr>
                        <a:t>Carleton.ca</a:t>
                      </a:r>
                    </a:p>
                    <a:p>
                      <a:pPr marL="176213" lvl="0" indent="-176213" algn="l">
                        <a:spcAft>
                          <a:spcPts val="0"/>
                        </a:spcAft>
                        <a:buClr>
                          <a:srgbClr val="000000"/>
                        </a:buClr>
                        <a:buSzPts val="800"/>
                        <a:buFont typeface="Arial" panose="020B0604020202020204" pitchFamily="34" charset="0"/>
                        <a:buChar char="●"/>
                      </a:pPr>
                      <a:r>
                        <a:rPr lang="en-GB" sz="1000" dirty="0">
                          <a:effectLst/>
                        </a:rPr>
                        <a:t>Easyproject.com</a:t>
                      </a:r>
                    </a:p>
                    <a:p>
                      <a:pPr marL="176213" lvl="0" indent="-176213" algn="l">
                        <a:spcAft>
                          <a:spcPts val="0"/>
                        </a:spcAft>
                        <a:buClr>
                          <a:srgbClr val="000000"/>
                        </a:buClr>
                        <a:buSzPts val="800"/>
                        <a:buFont typeface="Arial" panose="020B0604020202020204" pitchFamily="34" charset="0"/>
                        <a:buChar char="●"/>
                      </a:pPr>
                      <a:r>
                        <a:rPr lang="en-GB" sz="1000" dirty="0">
                          <a:effectLst/>
                        </a:rPr>
                        <a:t>Smarthseet.com</a:t>
                      </a:r>
                    </a:p>
                    <a:p>
                      <a:pPr marL="176213" lvl="0" indent="-176213" algn="l">
                        <a:spcAft>
                          <a:spcPts val="0"/>
                        </a:spcAft>
                        <a:buClr>
                          <a:srgbClr val="000000"/>
                        </a:buClr>
                        <a:buSzPts val="800"/>
                        <a:buFont typeface="Arial" panose="020B0604020202020204" pitchFamily="34" charset="0"/>
                        <a:buChar char="●"/>
                      </a:pPr>
                      <a:r>
                        <a:rPr lang="en-GB" sz="1000" dirty="0">
                          <a:effectLst/>
                        </a:rPr>
                        <a:t>Vertex42.com</a:t>
                      </a:r>
                    </a:p>
                    <a:p>
                      <a:pPr marL="176213" lvl="0" indent="-176213" algn="l">
                        <a:spcAft>
                          <a:spcPts val="0"/>
                        </a:spcAft>
                        <a:buClr>
                          <a:srgbClr val="000000"/>
                        </a:buClr>
                        <a:buSzPts val="800"/>
                        <a:buFont typeface="Arial" panose="020B0604020202020204" pitchFamily="34" charset="0"/>
                        <a:buChar char="●"/>
                      </a:pPr>
                      <a:r>
                        <a:rPr lang="en-GB" sz="1000" dirty="0">
                          <a:effectLst/>
                        </a:rPr>
                        <a:t>Logframer.eu</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4061768"/>
                  </a:ext>
                </a:extLst>
              </a:tr>
              <a:tr h="2323654">
                <a:tc>
                  <a:txBody>
                    <a:bodyPr/>
                    <a:lstStyle/>
                    <a:p>
                      <a:pPr indent="-1270" algn="just">
                        <a:spcAft>
                          <a:spcPts val="300"/>
                        </a:spcAft>
                      </a:pPr>
                      <a:r>
                        <a:rPr lang="en-GB" sz="1100" b="1" dirty="0">
                          <a:effectLst/>
                        </a:rPr>
                        <a:t>DESIGN </a:t>
                      </a:r>
                      <a:endParaRPr lang="en-GB" sz="1400" b="1" dirty="0">
                        <a:effectLst/>
                        <a:latin typeface="Times New Roman" panose="02020603050405020304" pitchFamily="18" charset="0"/>
                        <a:ea typeface="Times New Roman" panose="02020603050405020304" pitchFamily="18" charset="0"/>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The project management team define how the project will be carried out, who will do the work, how long it will take, and so forth</a:t>
                      </a:r>
                    </a:p>
                    <a:p>
                      <a:pPr marL="176213" lvl="0" indent="-176213" algn="l">
                        <a:spcAft>
                          <a:spcPts val="0"/>
                        </a:spcAft>
                        <a:buClr>
                          <a:srgbClr val="000000"/>
                        </a:buClr>
                        <a:buSzPts val="800"/>
                        <a:buFont typeface="Arial" panose="020B0604020202020204" pitchFamily="34" charset="0"/>
                        <a:buChar char="●"/>
                      </a:pPr>
                      <a:r>
                        <a:rPr lang="en-GB" sz="1000" dirty="0">
                          <a:effectLst/>
                        </a:rPr>
                        <a:t>The planning phase defines the project in sufficient detail that all stakeholders’ expectations are understood</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Creating of workflow project  </a:t>
                      </a:r>
                    </a:p>
                    <a:p>
                      <a:pPr marL="176213" lvl="0" indent="-176213" algn="l">
                        <a:spcAft>
                          <a:spcPts val="0"/>
                        </a:spcAft>
                        <a:buClr>
                          <a:srgbClr val="000000"/>
                        </a:buClr>
                        <a:buSzPts val="800"/>
                        <a:buFont typeface="Arial" panose="020B0604020202020204" pitchFamily="34" charset="0"/>
                        <a:buChar char="●"/>
                      </a:pPr>
                      <a:r>
                        <a:rPr lang="en-GB" sz="1000" dirty="0">
                          <a:effectLst/>
                        </a:rPr>
                        <a:t>Estimating project time and budget </a:t>
                      </a:r>
                    </a:p>
                    <a:p>
                      <a:pPr marL="176213" lvl="0" indent="-176213" algn="l">
                        <a:spcAft>
                          <a:spcPts val="0"/>
                        </a:spcAft>
                        <a:buClr>
                          <a:srgbClr val="000000"/>
                        </a:buClr>
                        <a:buSzPts val="800"/>
                        <a:buFont typeface="Arial" panose="020B0604020202020204" pitchFamily="34" charset="0"/>
                        <a:buChar char="●"/>
                      </a:pPr>
                      <a:r>
                        <a:rPr lang="en-GB" sz="1000" dirty="0">
                          <a:effectLst/>
                        </a:rPr>
                        <a:t>Gathering resources</a:t>
                      </a:r>
                    </a:p>
                    <a:p>
                      <a:pPr marL="176213" lvl="0" indent="-176213" algn="l">
                        <a:spcAft>
                          <a:spcPts val="0"/>
                        </a:spcAft>
                        <a:buClr>
                          <a:srgbClr val="000000"/>
                        </a:buClr>
                        <a:buSzPts val="800"/>
                        <a:buFont typeface="Arial" panose="020B0604020202020204" pitchFamily="34" charset="0"/>
                        <a:buChar char="●"/>
                      </a:pPr>
                      <a:r>
                        <a:rPr lang="en-GB" sz="1000" dirty="0">
                          <a:effectLst/>
                        </a:rPr>
                        <a:t>Risk assessment </a:t>
                      </a:r>
                    </a:p>
                    <a:p>
                      <a:pPr marL="176213" lvl="0" indent="-176213" algn="l">
                        <a:spcAft>
                          <a:spcPts val="0"/>
                        </a:spcAft>
                        <a:buClr>
                          <a:srgbClr val="000000"/>
                        </a:buClr>
                        <a:buSzPts val="800"/>
                        <a:buFont typeface="Arial" panose="020B0604020202020204" pitchFamily="34" charset="0"/>
                        <a:buChar char="●"/>
                      </a:pPr>
                      <a:r>
                        <a:rPr lang="en-GB" sz="1000" dirty="0">
                          <a:effectLst/>
                        </a:rPr>
                        <a:t>Project communication</a:t>
                      </a:r>
                    </a:p>
                    <a:p>
                      <a:pPr marL="176213" lvl="0" indent="-176213" algn="l">
                        <a:spcAft>
                          <a:spcPts val="0"/>
                        </a:spcAft>
                        <a:buClr>
                          <a:srgbClr val="000000"/>
                        </a:buClr>
                        <a:buSzPts val="800"/>
                        <a:buFont typeface="Arial" panose="020B0604020202020204" pitchFamily="34" charset="0"/>
                        <a:buChar char="●"/>
                      </a:pPr>
                      <a:r>
                        <a:rPr lang="en-GB" sz="1000" dirty="0">
                          <a:effectLst/>
                        </a:rPr>
                        <a:t>Monitoring &amp; Controlling</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Scope of Work </a:t>
                      </a:r>
                    </a:p>
                    <a:p>
                      <a:pPr marL="176213" lvl="0" indent="-176213" algn="l">
                        <a:spcAft>
                          <a:spcPts val="0"/>
                        </a:spcAft>
                        <a:buClr>
                          <a:srgbClr val="000000"/>
                        </a:buClr>
                        <a:buSzPts val="800"/>
                        <a:buFont typeface="Arial" panose="020B0604020202020204" pitchFamily="34" charset="0"/>
                        <a:buChar char="●"/>
                      </a:pPr>
                      <a:r>
                        <a:rPr lang="en-GB" sz="1000" dirty="0">
                          <a:effectLst/>
                        </a:rPr>
                        <a:t>Project Milestones </a:t>
                      </a:r>
                    </a:p>
                    <a:p>
                      <a:pPr marL="176213" lvl="0" indent="-176213" algn="l">
                        <a:spcAft>
                          <a:spcPts val="0"/>
                        </a:spcAft>
                        <a:buClr>
                          <a:srgbClr val="000000"/>
                        </a:buClr>
                        <a:buSzPts val="800"/>
                        <a:buFont typeface="Arial" panose="020B0604020202020204" pitchFamily="34" charset="0"/>
                        <a:buChar char="●"/>
                      </a:pPr>
                      <a:r>
                        <a:rPr lang="en-GB" sz="1000" dirty="0">
                          <a:effectLst/>
                        </a:rPr>
                        <a:t>Project Scheduling </a:t>
                      </a:r>
                    </a:p>
                    <a:p>
                      <a:pPr marL="176213" lvl="0" indent="-176213" algn="l">
                        <a:spcAft>
                          <a:spcPts val="0"/>
                        </a:spcAft>
                        <a:buClr>
                          <a:srgbClr val="000000"/>
                        </a:buClr>
                        <a:buSzPts val="800"/>
                        <a:buFont typeface="Arial" panose="020B0604020202020204" pitchFamily="34" charset="0"/>
                        <a:buChar char="●"/>
                      </a:pPr>
                      <a:r>
                        <a:rPr lang="en-GB" sz="1000" dirty="0">
                          <a:effectLst/>
                        </a:rPr>
                        <a:t>Project Budgeting</a:t>
                      </a:r>
                    </a:p>
                    <a:p>
                      <a:pPr marL="176213" lvl="0" indent="-176213" algn="l">
                        <a:spcAft>
                          <a:spcPts val="0"/>
                        </a:spcAft>
                        <a:buClr>
                          <a:srgbClr val="000000"/>
                        </a:buClr>
                        <a:buSzPts val="800"/>
                        <a:buFont typeface="Arial" panose="020B0604020202020204" pitchFamily="34" charset="0"/>
                        <a:buChar char="●"/>
                      </a:pPr>
                      <a:r>
                        <a:rPr lang="en-GB" sz="1000" dirty="0">
                          <a:effectLst/>
                        </a:rPr>
                        <a:t>Resource Plan</a:t>
                      </a:r>
                    </a:p>
                    <a:p>
                      <a:pPr marL="176213" lvl="0" indent="-176213" algn="l">
                        <a:spcAft>
                          <a:spcPts val="0"/>
                        </a:spcAft>
                        <a:buClr>
                          <a:srgbClr val="000000"/>
                        </a:buClr>
                        <a:buSzPts val="800"/>
                        <a:buFont typeface="Arial" panose="020B0604020202020204" pitchFamily="34" charset="0"/>
                        <a:buChar char="●"/>
                      </a:pPr>
                      <a:r>
                        <a:rPr lang="en-GB" sz="1000" dirty="0">
                          <a:effectLst/>
                        </a:rPr>
                        <a:t>Identification and management of project risks</a:t>
                      </a:r>
                    </a:p>
                    <a:p>
                      <a:pPr marL="176213" lvl="0" indent="-176213" algn="l">
                        <a:spcAft>
                          <a:spcPts val="0"/>
                        </a:spcAft>
                        <a:buClr>
                          <a:srgbClr val="000000"/>
                        </a:buClr>
                        <a:buSzPts val="800"/>
                        <a:buFont typeface="Arial" panose="020B0604020202020204" pitchFamily="34" charset="0"/>
                        <a:buChar char="●"/>
                      </a:pPr>
                      <a:r>
                        <a:rPr lang="en-GB" sz="1000" dirty="0" smtClean="0">
                          <a:effectLst/>
                        </a:rPr>
                        <a:t>Communication </a:t>
                      </a:r>
                      <a:r>
                        <a:rPr lang="en-GB" sz="1000" dirty="0">
                          <a:effectLst/>
                        </a:rPr>
                        <a:t>requirements and rules</a:t>
                      </a:r>
                    </a:p>
                    <a:p>
                      <a:pPr marL="176213" lvl="0" indent="-176213" algn="l">
                        <a:spcAft>
                          <a:spcPts val="0"/>
                        </a:spcAft>
                        <a:buClr>
                          <a:srgbClr val="000000"/>
                        </a:buClr>
                        <a:buSzPts val="800"/>
                        <a:buFont typeface="Arial" panose="020B0604020202020204" pitchFamily="34" charset="0"/>
                        <a:buChar char="●"/>
                      </a:pPr>
                      <a:r>
                        <a:rPr lang="en-GB" sz="1000" dirty="0" smtClean="0">
                          <a:effectLst/>
                        </a:rPr>
                        <a:t>Monitoring </a:t>
                      </a:r>
                      <a:r>
                        <a:rPr lang="en-GB" sz="1000" dirty="0">
                          <a:effectLst/>
                        </a:rPr>
                        <a:t>of project performance and progress, managing changes, addressing risks </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a:spcAft>
                          <a:spcPts val="0"/>
                        </a:spcAft>
                        <a:buClr>
                          <a:srgbClr val="000000"/>
                        </a:buClr>
                        <a:buSzPts val="800"/>
                        <a:buFont typeface="Arial" panose="020B0604020202020204" pitchFamily="34" charset="0"/>
                        <a:buChar char="●"/>
                      </a:pPr>
                      <a:r>
                        <a:rPr lang="en-GB" sz="1000" dirty="0">
                          <a:effectLst/>
                        </a:rPr>
                        <a:t>Statement of Work  </a:t>
                      </a:r>
                    </a:p>
                    <a:p>
                      <a:pPr marL="176213" lvl="0" indent="-176213" algn="l">
                        <a:spcAft>
                          <a:spcPts val="0"/>
                        </a:spcAft>
                        <a:buClr>
                          <a:srgbClr val="000000"/>
                        </a:buClr>
                        <a:buSzPts val="800"/>
                        <a:buFont typeface="Arial" panose="020B0604020202020204" pitchFamily="34" charset="0"/>
                        <a:buChar char="●"/>
                      </a:pPr>
                      <a:r>
                        <a:rPr lang="en-GB" sz="1000" dirty="0">
                          <a:effectLst/>
                        </a:rPr>
                        <a:t>Gantt Chart</a:t>
                      </a:r>
                    </a:p>
                    <a:p>
                      <a:pPr marL="176213" lvl="0" indent="-176213" algn="l">
                        <a:spcAft>
                          <a:spcPts val="0"/>
                        </a:spcAft>
                        <a:buClr>
                          <a:srgbClr val="000000"/>
                        </a:buClr>
                        <a:buSzPts val="800"/>
                        <a:buFont typeface="Arial" panose="020B0604020202020204" pitchFamily="34" charset="0"/>
                        <a:buChar char="●"/>
                      </a:pPr>
                      <a:r>
                        <a:rPr lang="en-GB" sz="1000" dirty="0">
                          <a:effectLst/>
                        </a:rPr>
                        <a:t>Project Plan (Success Factors, Deliverables, Schedule, Budget, Human resource, Quality management)</a:t>
                      </a:r>
                    </a:p>
                    <a:p>
                      <a:pPr marL="176213" lvl="0" indent="-176213" algn="l">
                        <a:spcAft>
                          <a:spcPts val="0"/>
                        </a:spcAft>
                        <a:buClr>
                          <a:srgbClr val="000000"/>
                        </a:buClr>
                        <a:buSzPts val="800"/>
                        <a:buFont typeface="Arial" panose="020B0604020202020204" pitchFamily="34" charset="0"/>
                        <a:buChar char="●"/>
                      </a:pPr>
                      <a:r>
                        <a:rPr lang="en-GB" sz="1000" dirty="0">
                          <a:effectLst/>
                        </a:rPr>
                        <a:t>Risk management plan</a:t>
                      </a:r>
                    </a:p>
                    <a:p>
                      <a:pPr marL="176213" lvl="0" indent="-176213" algn="l">
                        <a:spcAft>
                          <a:spcPts val="0"/>
                        </a:spcAft>
                        <a:buClr>
                          <a:srgbClr val="000000"/>
                        </a:buClr>
                        <a:buSzPts val="800"/>
                        <a:buFont typeface="Arial" panose="020B0604020202020204" pitchFamily="34" charset="0"/>
                        <a:buChar char="●"/>
                      </a:pPr>
                      <a:r>
                        <a:rPr lang="en-GB" sz="1000" dirty="0">
                          <a:effectLst/>
                        </a:rPr>
                        <a:t>Procurement management plan</a:t>
                      </a:r>
                    </a:p>
                    <a:p>
                      <a:pPr marL="176213" lvl="0" indent="-176213" algn="l">
                        <a:spcAft>
                          <a:spcPts val="0"/>
                        </a:spcAft>
                        <a:buClr>
                          <a:srgbClr val="000000"/>
                        </a:buClr>
                        <a:buSzPts val="800"/>
                        <a:buFont typeface="Arial" panose="020B0604020202020204" pitchFamily="34" charset="0"/>
                        <a:buChar char="●"/>
                      </a:pPr>
                      <a:r>
                        <a:rPr lang="en-GB" sz="1000" dirty="0">
                          <a:effectLst/>
                        </a:rPr>
                        <a:t>Project status report and project change documentation</a:t>
                      </a:r>
                      <a:endParaRPr lang="en-GB" sz="1000" dirty="0">
                        <a:effectLst/>
                        <a:latin typeface="Noto Sans Symbols"/>
                        <a:ea typeface="Noto Sans Symbols"/>
                        <a:cs typeface="Noto Sans Symbols"/>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 algn="l">
                        <a:spcAft>
                          <a:spcPts val="0"/>
                        </a:spcAft>
                      </a:pPr>
                      <a:r>
                        <a:rPr lang="en-GB" sz="1000" dirty="0">
                          <a:effectLst/>
                        </a:rPr>
                        <a:t>Tools:</a:t>
                      </a:r>
                    </a:p>
                    <a:p>
                      <a:pPr marL="176213" lvl="0" indent="-176213" algn="l">
                        <a:spcAft>
                          <a:spcPts val="0"/>
                        </a:spcAft>
                        <a:buClr>
                          <a:srgbClr val="000000"/>
                        </a:buClr>
                        <a:buSzPts val="800"/>
                        <a:buFont typeface="Arial" panose="020B0604020202020204" pitchFamily="34" charset="0"/>
                        <a:buChar char="●"/>
                      </a:pPr>
                      <a:r>
                        <a:rPr lang="en-GB" sz="1000" dirty="0">
                          <a:effectLst/>
                        </a:rPr>
                        <a:t>Work Breakdown Structure </a:t>
                      </a:r>
                    </a:p>
                    <a:p>
                      <a:pPr marL="176213" lvl="0" indent="-176213" algn="l">
                        <a:spcAft>
                          <a:spcPts val="0"/>
                        </a:spcAft>
                        <a:buClr>
                          <a:srgbClr val="000000"/>
                        </a:buClr>
                        <a:buSzPts val="800"/>
                        <a:buFont typeface="Arial" panose="020B0604020202020204" pitchFamily="34" charset="0"/>
                        <a:buChar char="●"/>
                      </a:pPr>
                      <a:r>
                        <a:rPr lang="en-GB" sz="1000" dirty="0">
                          <a:effectLst/>
                        </a:rPr>
                        <a:t>Organisation Breakdown Structure </a:t>
                      </a:r>
                    </a:p>
                    <a:p>
                      <a:pPr marL="176213" lvl="0" indent="-176213" algn="l">
                        <a:spcAft>
                          <a:spcPts val="0"/>
                        </a:spcAft>
                        <a:buClr>
                          <a:srgbClr val="000000"/>
                        </a:buClr>
                        <a:buSzPts val="800"/>
                        <a:buFont typeface="Arial" panose="020B0604020202020204" pitchFamily="34" charset="0"/>
                        <a:buChar char="●"/>
                      </a:pPr>
                      <a:r>
                        <a:rPr lang="en-GB" sz="1000" dirty="0">
                          <a:effectLst/>
                        </a:rPr>
                        <a:t>Responsibility Assignment Matrix </a:t>
                      </a:r>
                    </a:p>
                    <a:p>
                      <a:pPr marL="176213" lvl="0" indent="-176213" algn="l">
                        <a:spcAft>
                          <a:spcPts val="0"/>
                        </a:spcAft>
                        <a:buClr>
                          <a:srgbClr val="000000"/>
                        </a:buClr>
                        <a:buSzPts val="800"/>
                        <a:buFont typeface="Arial" panose="020B0604020202020204" pitchFamily="34" charset="0"/>
                        <a:buChar char="●"/>
                      </a:pPr>
                      <a:r>
                        <a:rPr lang="en-GB" sz="1000" dirty="0">
                          <a:effectLst/>
                        </a:rPr>
                        <a:t>Gantt Chart</a:t>
                      </a:r>
                    </a:p>
                    <a:p>
                      <a:pPr marL="176213" lvl="0" indent="-176213" algn="l">
                        <a:spcAft>
                          <a:spcPts val="0"/>
                        </a:spcAft>
                        <a:buClr>
                          <a:srgbClr val="000000"/>
                        </a:buClr>
                        <a:buSzPts val="800"/>
                        <a:buFont typeface="Arial" panose="020B0604020202020204" pitchFamily="34" charset="0"/>
                        <a:buChar char="●"/>
                      </a:pPr>
                      <a:r>
                        <a:rPr lang="en-GB" sz="1000" dirty="0">
                          <a:effectLst/>
                        </a:rPr>
                        <a:t>Cost Breakdown Structure </a:t>
                      </a:r>
                    </a:p>
                    <a:p>
                      <a:pPr marL="176213" lvl="0" indent="-176213" algn="l">
                        <a:spcAft>
                          <a:spcPts val="0"/>
                        </a:spcAft>
                        <a:buClr>
                          <a:srgbClr val="000000"/>
                        </a:buClr>
                        <a:buSzPts val="800"/>
                        <a:buFont typeface="Arial" panose="020B0604020202020204" pitchFamily="34" charset="0"/>
                        <a:buChar char="●"/>
                      </a:pPr>
                      <a:r>
                        <a:rPr lang="en-GB" sz="1000" dirty="0">
                          <a:effectLst/>
                        </a:rPr>
                        <a:t>Resource Breakdown Structure </a:t>
                      </a:r>
                    </a:p>
                    <a:p>
                      <a:pPr marL="176213" lvl="0" indent="-176213" algn="l">
                        <a:spcAft>
                          <a:spcPts val="0"/>
                        </a:spcAft>
                        <a:buClr>
                          <a:srgbClr val="000000"/>
                        </a:buClr>
                        <a:buSzPts val="800"/>
                        <a:buFont typeface="Arial" panose="020B0604020202020204" pitchFamily="34" charset="0"/>
                        <a:buChar char="●"/>
                      </a:pPr>
                      <a:r>
                        <a:rPr lang="en-GB" sz="1000" dirty="0">
                          <a:effectLst/>
                        </a:rPr>
                        <a:t>Risk Assessment Tool</a:t>
                      </a:r>
                    </a:p>
                    <a:p>
                      <a:pPr marL="176213" lvl="0" indent="-176213" algn="l">
                        <a:spcAft>
                          <a:spcPts val="0"/>
                        </a:spcAft>
                        <a:buClr>
                          <a:srgbClr val="000000"/>
                        </a:buClr>
                        <a:buSzPts val="800"/>
                        <a:buFont typeface="Arial" panose="020B0604020202020204" pitchFamily="34" charset="0"/>
                        <a:buChar char="●"/>
                      </a:pPr>
                      <a:r>
                        <a:rPr lang="en-GB" sz="1000" dirty="0">
                          <a:effectLst/>
                        </a:rPr>
                        <a:t>Communication Matrix</a:t>
                      </a:r>
                    </a:p>
                    <a:p>
                      <a:pPr indent="-1270" algn="l">
                        <a:spcAft>
                          <a:spcPts val="0"/>
                        </a:spcAft>
                      </a:pPr>
                      <a:r>
                        <a:rPr lang="en-GB" sz="1000" dirty="0">
                          <a:effectLst/>
                        </a:rPr>
                        <a:t>Templates:</a:t>
                      </a:r>
                    </a:p>
                    <a:p>
                      <a:pPr marL="176213" lvl="0" indent="-176213" algn="l">
                        <a:spcAft>
                          <a:spcPts val="0"/>
                        </a:spcAft>
                        <a:buClr>
                          <a:srgbClr val="000000"/>
                        </a:buClr>
                        <a:buSzPts val="800"/>
                        <a:buFont typeface="Arial" panose="020B0604020202020204" pitchFamily="34" charset="0"/>
                        <a:buChar char="●"/>
                      </a:pPr>
                      <a:r>
                        <a:rPr lang="en-GB" sz="1000" dirty="0">
                          <a:effectLst/>
                        </a:rPr>
                        <a:t>Easyproject.com</a:t>
                      </a:r>
                    </a:p>
                    <a:p>
                      <a:pPr marL="176213" lvl="0" indent="-176213" algn="l">
                        <a:spcAft>
                          <a:spcPts val="0"/>
                        </a:spcAft>
                        <a:buClr>
                          <a:srgbClr val="000000"/>
                        </a:buClr>
                        <a:buSzPts val="800"/>
                        <a:buFont typeface="Arial" panose="020B0604020202020204" pitchFamily="34" charset="0"/>
                        <a:buChar char="●"/>
                      </a:pPr>
                      <a:r>
                        <a:rPr lang="en-GB" sz="1000" dirty="0">
                          <a:effectLst/>
                        </a:rPr>
                        <a:t>Smarthseet.com</a:t>
                      </a:r>
                    </a:p>
                    <a:p>
                      <a:pPr marL="176213" lvl="0" indent="-176213" algn="l">
                        <a:spcAft>
                          <a:spcPts val="0"/>
                        </a:spcAft>
                        <a:buClr>
                          <a:srgbClr val="000000"/>
                        </a:buClr>
                        <a:buSzPts val="800"/>
                        <a:buFont typeface="Arial" panose="020B0604020202020204" pitchFamily="34" charset="0"/>
                        <a:buChar char="●"/>
                      </a:pPr>
                      <a:r>
                        <a:rPr lang="en-GB" sz="1000" dirty="0" smtClean="0">
                          <a:effectLst/>
                        </a:rPr>
                        <a:t>Vertex42.com</a:t>
                      </a:r>
                      <a:endParaRPr lang="en-GB" sz="1000" dirty="0">
                        <a:effectLst/>
                      </a:endParaRPr>
                    </a:p>
                  </a:txBody>
                  <a:tcPr marL="57507" marR="575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755874"/>
                  </a:ext>
                </a:extLst>
              </a:tr>
            </a:tbl>
          </a:graphicData>
        </a:graphic>
      </p:graphicFrame>
      <p:sp>
        <p:nvSpPr>
          <p:cNvPr id="5" name="Obdélník 4"/>
          <p:cNvSpPr/>
          <p:nvPr/>
        </p:nvSpPr>
        <p:spPr>
          <a:xfrm>
            <a:off x="589936" y="6611779"/>
            <a:ext cx="5395452" cy="246221"/>
          </a:xfrm>
          <a:prstGeom prst="rect">
            <a:avLst/>
          </a:prstGeom>
        </p:spPr>
        <p:txBody>
          <a:bodyPr wrap="square">
            <a:spAutoFit/>
          </a:bodyPr>
          <a:lstStyle/>
          <a:p>
            <a:r>
              <a:rPr lang="en-GB" sz="1000" dirty="0" smtClean="0">
                <a:solidFill>
                  <a:srgbClr val="000000"/>
                </a:solidFill>
                <a:ea typeface="Times New Roman" panose="02020603050405020304" pitchFamily="18" charset="0"/>
              </a:rPr>
              <a:t>Source: Author`s elaboration (2020)</a:t>
            </a:r>
            <a:endParaRPr lang="en-GB" sz="1000"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66586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2BDA4-C249-4A8E-9FC9-9473E81E263A}"/>
              </a:ext>
            </a:extLst>
          </p:cNvPr>
          <p:cNvSpPr>
            <a:spLocks noGrp="1"/>
          </p:cNvSpPr>
          <p:nvPr>
            <p:ph type="title"/>
          </p:nvPr>
        </p:nvSpPr>
        <p:spPr>
          <a:xfrm>
            <a:off x="7003312" y="205052"/>
            <a:ext cx="4180366" cy="635544"/>
          </a:xfrm>
        </p:spPr>
        <p:txBody>
          <a:bodyPr>
            <a:normAutofit/>
          </a:bodyPr>
          <a:lstStyle/>
          <a:p>
            <a:r>
              <a:rPr lang="en-GB" sz="3200" b="1" dirty="0" err="1" smtClean="0">
                <a:solidFill>
                  <a:srgbClr val="124591"/>
                </a:solidFill>
              </a:rPr>
              <a:t>InnoPro</a:t>
            </a:r>
            <a:r>
              <a:rPr lang="en-GB" sz="3200" b="1" dirty="0" smtClean="0">
                <a:solidFill>
                  <a:srgbClr val="124591"/>
                </a:solidFill>
              </a:rPr>
              <a:t> Course Concept</a:t>
            </a:r>
            <a:endParaRPr lang="en-GB" sz="3200" b="1" dirty="0">
              <a:solidFill>
                <a:srgbClr val="124591"/>
              </a:solidFill>
            </a:endParaRPr>
          </a:p>
        </p:txBody>
      </p:sp>
      <p:sp>
        <p:nvSpPr>
          <p:cNvPr id="3" name="Zástupný symbol pro obsah 2">
            <a:extLst>
              <a:ext uri="{FF2B5EF4-FFF2-40B4-BE49-F238E27FC236}">
                <a16:creationId xmlns:a16="http://schemas.microsoft.com/office/drawing/2014/main" id="{D5E98ACE-E3AB-4932-BD01-927A7B1A65D3}"/>
              </a:ext>
            </a:extLst>
          </p:cNvPr>
          <p:cNvSpPr>
            <a:spLocks noGrp="1"/>
          </p:cNvSpPr>
          <p:nvPr>
            <p:ph idx="1"/>
          </p:nvPr>
        </p:nvSpPr>
        <p:spPr>
          <a:xfrm>
            <a:off x="840658" y="914398"/>
            <a:ext cx="10574593" cy="693176"/>
          </a:xfrm>
        </p:spPr>
        <p:txBody>
          <a:bodyPr>
            <a:normAutofit/>
          </a:bodyPr>
          <a:lstStyle/>
          <a:p>
            <a:pPr marL="0" indent="0">
              <a:buNone/>
            </a:pPr>
            <a:r>
              <a:rPr lang="en-GB" sz="3200" b="1" dirty="0" smtClean="0">
                <a:solidFill>
                  <a:srgbClr val="124591"/>
                </a:solidFill>
              </a:rPr>
              <a:t>5. AIDIC Model: Breakdown and Structure</a:t>
            </a:r>
          </a:p>
          <a:p>
            <a:pPr marL="0" indent="0">
              <a:buClr>
                <a:schemeClr val="tx1"/>
              </a:buClr>
              <a:buNone/>
            </a:pPr>
            <a:endParaRPr lang="en-GB" b="1" dirty="0" smtClean="0">
              <a:solidFill>
                <a:srgbClr val="C00000"/>
              </a:solidFill>
            </a:endParaRPr>
          </a:p>
        </p:txBody>
      </p:sp>
      <p:graphicFrame>
        <p:nvGraphicFramePr>
          <p:cNvPr id="5" name="Tabulka 4"/>
          <p:cNvGraphicFramePr>
            <a:graphicFrameLocks noGrp="1"/>
          </p:cNvGraphicFramePr>
          <p:nvPr>
            <p:extLst>
              <p:ext uri="{D42A27DB-BD31-4B8C-83A1-F6EECF244321}">
                <p14:modId xmlns:p14="http://schemas.microsoft.com/office/powerpoint/2010/main" val="752157843"/>
              </p:ext>
            </p:extLst>
          </p:nvPr>
        </p:nvGraphicFramePr>
        <p:xfrm>
          <a:off x="980768" y="1433599"/>
          <a:ext cx="10434483" cy="4532123"/>
        </p:xfrm>
        <a:graphic>
          <a:graphicData uri="http://schemas.openxmlformats.org/drawingml/2006/table">
            <a:tbl>
              <a:tblPr bandRow="1">
                <a:tableStyleId>{5C22544A-7EE6-4342-B048-85BDC9FD1C3A}</a:tableStyleId>
              </a:tblPr>
              <a:tblGrid>
                <a:gridCol w="1298922">
                  <a:extLst>
                    <a:ext uri="{9D8B030D-6E8A-4147-A177-3AD203B41FA5}">
                      <a16:colId xmlns:a16="http://schemas.microsoft.com/office/drawing/2014/main" val="3362038744"/>
                    </a:ext>
                  </a:extLst>
                </a:gridCol>
                <a:gridCol w="2036919">
                  <a:extLst>
                    <a:ext uri="{9D8B030D-6E8A-4147-A177-3AD203B41FA5}">
                      <a16:colId xmlns:a16="http://schemas.microsoft.com/office/drawing/2014/main" val="1787153188"/>
                    </a:ext>
                  </a:extLst>
                </a:gridCol>
                <a:gridCol w="1673127">
                  <a:extLst>
                    <a:ext uri="{9D8B030D-6E8A-4147-A177-3AD203B41FA5}">
                      <a16:colId xmlns:a16="http://schemas.microsoft.com/office/drawing/2014/main" val="3082465408"/>
                    </a:ext>
                  </a:extLst>
                </a:gridCol>
                <a:gridCol w="1887648">
                  <a:extLst>
                    <a:ext uri="{9D8B030D-6E8A-4147-A177-3AD203B41FA5}">
                      <a16:colId xmlns:a16="http://schemas.microsoft.com/office/drawing/2014/main" val="3188959818"/>
                    </a:ext>
                  </a:extLst>
                </a:gridCol>
                <a:gridCol w="1475963">
                  <a:extLst>
                    <a:ext uri="{9D8B030D-6E8A-4147-A177-3AD203B41FA5}">
                      <a16:colId xmlns:a16="http://schemas.microsoft.com/office/drawing/2014/main" val="346132838"/>
                    </a:ext>
                  </a:extLst>
                </a:gridCol>
                <a:gridCol w="2061904">
                  <a:extLst>
                    <a:ext uri="{9D8B030D-6E8A-4147-A177-3AD203B41FA5}">
                      <a16:colId xmlns:a16="http://schemas.microsoft.com/office/drawing/2014/main" val="4223291966"/>
                    </a:ext>
                  </a:extLst>
                </a:gridCol>
              </a:tblGrid>
              <a:tr h="188482">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STAGE </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GENERAL DESCRIPTION </a:t>
                      </a:r>
                    </a:p>
                  </a:txBody>
                  <a:tcPr marL="67521" marR="6752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SUB-STAGE</a:t>
                      </a:r>
                    </a:p>
                  </a:txBody>
                  <a:tcPr marL="67521" marR="67521"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STEPS </a:t>
                      </a:r>
                    </a:p>
                  </a:txBody>
                  <a:tcPr marL="67521" marR="67521"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PROJECT OUTPUTS </a:t>
                      </a:r>
                    </a:p>
                  </a:txBody>
                  <a:tcPr marL="67521" marR="67521"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defTabSz="914400" rtl="0" eaLnBrk="1" latinLnBrk="0" hangingPunct="1">
                        <a:spcAft>
                          <a:spcPts val="0"/>
                        </a:spcAft>
                      </a:pPr>
                      <a:r>
                        <a:rPr lang="en-GB" sz="1200" b="1" kern="1200" dirty="0">
                          <a:solidFill>
                            <a:schemeClr val="dk1"/>
                          </a:solidFill>
                          <a:effectLst/>
                          <a:latin typeface="+mn-lt"/>
                          <a:ea typeface="+mn-ea"/>
                          <a:cs typeface="+mn-cs"/>
                        </a:rPr>
                        <a:t>TOOLS and TEMPLATES </a:t>
                      </a:r>
                    </a:p>
                  </a:txBody>
                  <a:tcPr marL="67521" marR="6752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7292754"/>
                  </a:ext>
                </a:extLst>
              </a:tr>
              <a:tr h="2458818">
                <a:tc>
                  <a:txBody>
                    <a:bodyPr/>
                    <a:lstStyle/>
                    <a:p>
                      <a:pPr algn="l" defTabSz="914400" rtl="0" eaLnBrk="1" latinLnBrk="0" hangingPunct="1">
                        <a:spcAft>
                          <a:spcPts val="0"/>
                        </a:spcAft>
                      </a:pPr>
                      <a:r>
                        <a:rPr lang="en-GB" sz="1100" b="1" kern="1200" dirty="0">
                          <a:solidFill>
                            <a:schemeClr val="dk1"/>
                          </a:solidFill>
                          <a:effectLst/>
                          <a:latin typeface="+mn-lt"/>
                          <a:ea typeface="+mn-ea"/>
                          <a:cs typeface="+mn-cs"/>
                        </a:rPr>
                        <a:t>IMPLEMENTATION</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900"/>
                        <a:buFont typeface="Arial" panose="020B0604020202020204" pitchFamily="34" charset="0"/>
                        <a:buChar char="●"/>
                      </a:pPr>
                      <a:r>
                        <a:rPr lang="en-GB" sz="1000" kern="1200" dirty="0">
                          <a:solidFill>
                            <a:schemeClr val="dk1"/>
                          </a:solidFill>
                          <a:effectLst/>
                          <a:latin typeface="+mn-lt"/>
                          <a:ea typeface="+mn-ea"/>
                          <a:cs typeface="+mn-cs"/>
                        </a:rPr>
                        <a:t>The project work is completed and the final product or service is achieved while secondary stakeholder requirements are satisfied</a:t>
                      </a:r>
                    </a:p>
                    <a:p>
                      <a:pPr marL="176213" lvl="0" indent="-176213" algn="l" defTabSz="914400" rtl="0" eaLnBrk="1" latinLnBrk="0" hangingPunct="1">
                        <a:spcAft>
                          <a:spcPts val="0"/>
                        </a:spcAft>
                        <a:buClr>
                          <a:srgbClr val="000000"/>
                        </a:buClr>
                        <a:buSzPts val="900"/>
                        <a:buFont typeface="Arial" panose="020B0604020202020204" pitchFamily="34" charset="0"/>
                        <a:buChar char="●"/>
                      </a:pPr>
                      <a:r>
                        <a:rPr lang="en-GB" sz="1000" kern="1200" dirty="0">
                          <a:solidFill>
                            <a:schemeClr val="dk1"/>
                          </a:solidFill>
                          <a:effectLst/>
                          <a:latin typeface="+mn-lt"/>
                          <a:ea typeface="+mn-ea"/>
                          <a:cs typeface="+mn-cs"/>
                        </a:rPr>
                        <a:t>Concurrent to the project work the project management team monitors and controls all aspects of the project – schedule, cost, stakeholder’s requirements, etc.  </a:t>
                      </a:r>
                    </a:p>
                    <a:p>
                      <a:pPr marL="176213" lvl="0" indent="-176213" algn="l" defTabSz="914400" rtl="0" eaLnBrk="1" latinLnBrk="0" hangingPunct="1">
                        <a:spcAft>
                          <a:spcPts val="0"/>
                        </a:spcAft>
                        <a:buClr>
                          <a:srgbClr val="000000"/>
                        </a:buClr>
                        <a:buSzPts val="900"/>
                        <a:buFont typeface="Arial" panose="020B0604020202020204" pitchFamily="34" charset="0"/>
                        <a:buChar char="●"/>
                      </a:pPr>
                      <a:r>
                        <a:rPr lang="en-GB" sz="1000" kern="1200" dirty="0">
                          <a:solidFill>
                            <a:schemeClr val="dk1"/>
                          </a:solidFill>
                          <a:effectLst/>
                          <a:latin typeface="+mn-lt"/>
                          <a:ea typeface="+mn-ea"/>
                          <a:cs typeface="+mn-cs"/>
                        </a:rPr>
                        <a:t>If problems are encountered, changes to the project plan are made</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Briefing team members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Monitoring quality of work</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Validity and up-to-date innovations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Managing budget and earned value</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Monitoring &amp; Controlling </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Kick-off meeting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status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Change request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Prospective and technology watching</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outputs handovers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Acceptance </a:t>
                      </a:r>
                      <a:br>
                        <a:rPr lang="en-GB" sz="1000" kern="1200" dirty="0">
                          <a:solidFill>
                            <a:schemeClr val="dk1"/>
                          </a:solidFill>
                          <a:effectLst/>
                          <a:latin typeface="+mn-lt"/>
                          <a:ea typeface="+mn-ea"/>
                          <a:cs typeface="+mn-cs"/>
                        </a:rPr>
                      </a:br>
                      <a:r>
                        <a:rPr lang="en-GB" sz="1000" kern="1200" dirty="0">
                          <a:solidFill>
                            <a:schemeClr val="dk1"/>
                          </a:solidFill>
                          <a:effectLst/>
                          <a:latin typeface="+mn-lt"/>
                          <a:ea typeface="+mn-ea"/>
                          <a:cs typeface="+mn-cs"/>
                        </a:rPr>
                        <a:t>of project implementation</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 Monitoring of project performance and progress, managing changes, addressing risks</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Kick-off meeting minutes (agenda)</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status report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Status updates and project change documentation</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Stakeholder communication</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Earned value analysis (EVA)</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checklist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Technology watching report and business plan</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defTabSz="914400" rtl="0" eaLnBrk="1" latinLnBrk="0" hangingPunct="1">
                        <a:spcAft>
                          <a:spcPts val="0"/>
                        </a:spcAft>
                      </a:pPr>
                      <a:r>
                        <a:rPr lang="en-GB" sz="1000" kern="1200" dirty="0">
                          <a:solidFill>
                            <a:schemeClr val="dk1"/>
                          </a:solidFill>
                          <a:effectLst/>
                          <a:latin typeface="+mn-lt"/>
                          <a:ea typeface="+mn-ea"/>
                          <a:cs typeface="+mn-cs"/>
                        </a:rPr>
                        <a:t>Tools: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Kick-off Meeting Template</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EVA Template</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Checklist Template</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Change Management Document Template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Progress Project Report Template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Business plan template</a:t>
                      </a:r>
                    </a:p>
                    <a:p>
                      <a:pPr algn="l" defTabSz="914400" rtl="0" eaLnBrk="1" latinLnBrk="0" hangingPunct="1">
                        <a:spcAft>
                          <a:spcPts val="0"/>
                        </a:spcAft>
                      </a:pPr>
                      <a:r>
                        <a:rPr lang="en-GB" sz="1000" kern="1200" dirty="0">
                          <a:solidFill>
                            <a:schemeClr val="dk1"/>
                          </a:solidFill>
                          <a:effectLst/>
                          <a:latin typeface="+mn-lt"/>
                          <a:ea typeface="+mn-ea"/>
                          <a:cs typeface="+mn-cs"/>
                        </a:rPr>
                        <a:t>Templates: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Easyproject.com</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Smarthseet.com</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smtClean="0">
                          <a:solidFill>
                            <a:schemeClr val="dk1"/>
                          </a:solidFill>
                          <a:effectLst/>
                          <a:latin typeface="+mn-lt"/>
                          <a:ea typeface="+mn-ea"/>
                          <a:cs typeface="+mn-cs"/>
                        </a:rPr>
                        <a:t>Vertex42.com</a:t>
                      </a:r>
                      <a:endParaRPr lang="en-GB" sz="1000" kern="1200" dirty="0">
                        <a:solidFill>
                          <a:schemeClr val="dk1"/>
                        </a:solidFill>
                        <a:effectLst/>
                        <a:latin typeface="+mn-lt"/>
                        <a:ea typeface="+mn-ea"/>
                        <a:cs typeface="+mn-cs"/>
                      </a:endParaRP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2139117"/>
                  </a:ext>
                </a:extLst>
              </a:tr>
              <a:tr h="1884823">
                <a:tc>
                  <a:txBody>
                    <a:bodyPr/>
                    <a:lstStyle/>
                    <a:p>
                      <a:pPr algn="l" defTabSz="914400" rtl="0" eaLnBrk="1" latinLnBrk="0" hangingPunct="1">
                        <a:spcAft>
                          <a:spcPts val="0"/>
                        </a:spcAft>
                      </a:pPr>
                      <a:r>
                        <a:rPr lang="en-GB" sz="1100" b="1" kern="1200" dirty="0">
                          <a:solidFill>
                            <a:schemeClr val="dk1"/>
                          </a:solidFill>
                          <a:effectLst/>
                          <a:latin typeface="+mn-lt"/>
                          <a:ea typeface="+mn-ea"/>
                          <a:cs typeface="+mn-cs"/>
                        </a:rPr>
                        <a:t>CLOSURE</a:t>
                      </a:r>
                    </a:p>
                    <a:p>
                      <a:pPr algn="l" defTabSz="914400" rtl="0" eaLnBrk="1" latinLnBrk="0" hangingPunct="1">
                        <a:spcAft>
                          <a:spcPts val="0"/>
                        </a:spcAft>
                      </a:pPr>
                      <a:r>
                        <a:rPr lang="en-GB" sz="1100" b="1" kern="1200" dirty="0">
                          <a:solidFill>
                            <a:schemeClr val="dk1"/>
                          </a:solidFill>
                          <a:effectLst/>
                          <a:latin typeface="+mn-lt"/>
                          <a:ea typeface="+mn-ea"/>
                          <a:cs typeface="+mn-cs"/>
                        </a:rPr>
                        <a:t> </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The project has completed its product or service, and the necessary documentation and administrative work must be done to close the project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Exploitation of results</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reporting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Analysing project and team results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documentation closure</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evaluation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Intellectual and industrial property aspects</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Monitoring &amp; Controlling</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Public Procurement procedures evaluation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Instruments of industrial and intellectual property protection</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Final beneficiary and subsidy provider acceptance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archiving</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Lessons learned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Monitoring of sustainability of project outputs, managing changes, addressing risks</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checklist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Patents, utility models and/or industrial design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final report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Accounting report</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Project sustainability report</a:t>
                      </a: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defTabSz="914400" rtl="0" eaLnBrk="1" latinLnBrk="0" hangingPunct="1">
                        <a:spcAft>
                          <a:spcPts val="0"/>
                        </a:spcAft>
                      </a:pPr>
                      <a:r>
                        <a:rPr lang="en-GB" sz="1000" kern="1200" dirty="0">
                          <a:solidFill>
                            <a:schemeClr val="dk1"/>
                          </a:solidFill>
                          <a:effectLst/>
                          <a:latin typeface="+mn-lt"/>
                          <a:ea typeface="+mn-ea"/>
                          <a:cs typeface="+mn-cs"/>
                        </a:rPr>
                        <a:t>Tools: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Final Project Report Template</a:t>
                      </a:r>
                    </a:p>
                    <a:p>
                      <a:pPr algn="l" defTabSz="914400" rtl="0" eaLnBrk="1" latinLnBrk="0" hangingPunct="1">
                        <a:spcAft>
                          <a:spcPts val="0"/>
                        </a:spcAft>
                      </a:pPr>
                      <a:r>
                        <a:rPr lang="en-GB" sz="1000" kern="1200" dirty="0">
                          <a:solidFill>
                            <a:schemeClr val="dk1"/>
                          </a:solidFill>
                          <a:effectLst/>
                          <a:latin typeface="+mn-lt"/>
                          <a:ea typeface="+mn-ea"/>
                          <a:cs typeface="+mn-cs"/>
                        </a:rPr>
                        <a:t>Templates: </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Easyproject.com</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a:solidFill>
                            <a:schemeClr val="dk1"/>
                          </a:solidFill>
                          <a:effectLst/>
                          <a:latin typeface="+mn-lt"/>
                          <a:ea typeface="+mn-ea"/>
                          <a:cs typeface="+mn-cs"/>
                        </a:rPr>
                        <a:t>Smarthseet.com</a:t>
                      </a:r>
                    </a:p>
                    <a:p>
                      <a:pPr marL="176213" lvl="0" indent="-176213" algn="l" defTabSz="914400" rtl="0" eaLnBrk="1" latinLnBrk="0" hangingPunct="1">
                        <a:spcAft>
                          <a:spcPts val="0"/>
                        </a:spcAft>
                        <a:buClr>
                          <a:srgbClr val="000000"/>
                        </a:buClr>
                        <a:buSzPts val="800"/>
                        <a:buFont typeface="Arial" panose="020B0604020202020204" pitchFamily="34" charset="0"/>
                        <a:buChar char="●"/>
                      </a:pPr>
                      <a:r>
                        <a:rPr lang="en-GB" sz="1000" kern="1200" dirty="0" smtClean="0">
                          <a:solidFill>
                            <a:schemeClr val="dk1"/>
                          </a:solidFill>
                          <a:effectLst/>
                          <a:latin typeface="+mn-lt"/>
                          <a:ea typeface="+mn-ea"/>
                          <a:cs typeface="+mn-cs"/>
                        </a:rPr>
                        <a:t>Vertex42.com</a:t>
                      </a:r>
                      <a:endParaRPr lang="en-GB" sz="1000" kern="1200" dirty="0">
                        <a:solidFill>
                          <a:schemeClr val="dk1"/>
                        </a:solidFill>
                        <a:effectLst/>
                        <a:latin typeface="+mn-lt"/>
                        <a:ea typeface="+mn-ea"/>
                        <a:cs typeface="+mn-cs"/>
                      </a:endParaRPr>
                    </a:p>
                  </a:txBody>
                  <a:tcPr marL="67521" marR="675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4093584"/>
                  </a:ext>
                </a:extLst>
              </a:tr>
            </a:tbl>
          </a:graphicData>
        </a:graphic>
      </p:graphicFrame>
      <p:sp>
        <p:nvSpPr>
          <p:cNvPr id="6" name="Obdélník 5"/>
          <p:cNvSpPr/>
          <p:nvPr/>
        </p:nvSpPr>
        <p:spPr>
          <a:xfrm>
            <a:off x="922934" y="5906418"/>
            <a:ext cx="2053767" cy="246221"/>
          </a:xfrm>
          <a:prstGeom prst="rect">
            <a:avLst/>
          </a:prstGeom>
        </p:spPr>
        <p:txBody>
          <a:bodyPr wrap="none">
            <a:spAutoFit/>
          </a:bodyPr>
          <a:lstStyle/>
          <a:p>
            <a:r>
              <a:rPr lang="en-GB" sz="1000" dirty="0">
                <a:solidFill>
                  <a:srgbClr val="000000"/>
                </a:solidFill>
                <a:ea typeface="Times New Roman" panose="02020603050405020304" pitchFamily="18" charset="0"/>
              </a:rPr>
              <a:t>Source: Author`s elaboration (2020)</a:t>
            </a:r>
          </a:p>
        </p:txBody>
      </p:sp>
    </p:spTree>
    <p:extLst>
      <p:ext uri="{BB962C8B-B14F-4D97-AF65-F5344CB8AC3E}">
        <p14:creationId xmlns:p14="http://schemas.microsoft.com/office/powerpoint/2010/main" val="296430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1587</Words>
  <Application>Microsoft Office PowerPoint</Application>
  <PresentationFormat>Širokoúhlá obrazovka</PresentationFormat>
  <Paragraphs>248</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Calibri Light</vt:lpstr>
      <vt:lpstr>Noto Sans Symbols</vt:lpstr>
      <vt:lpstr>Times New Roman</vt:lpstr>
      <vt:lpstr>Motiv Office</vt:lpstr>
      <vt:lpstr>Innovation project management course</vt:lpstr>
      <vt:lpstr>InnoPro Course Concept</vt:lpstr>
      <vt:lpstr>InnoPro Course Concept</vt:lpstr>
      <vt:lpstr>InnoPro Course Concept</vt:lpstr>
      <vt:lpstr>InnoPro Course Concept</vt:lpstr>
      <vt:lpstr>InnoPro Course Concept</vt:lpstr>
      <vt:lpstr>InnoPro Course Concept</vt:lpstr>
      <vt:lpstr>InnoPro Course Concept</vt:lpstr>
      <vt:lpstr>InnoPro Course Concept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Pivko</dc:creator>
  <cp:lastModifiedBy>Lukáš Melecký</cp:lastModifiedBy>
  <cp:revision>33</cp:revision>
  <dcterms:created xsi:type="dcterms:W3CDTF">2022-05-24T08:42:52Z</dcterms:created>
  <dcterms:modified xsi:type="dcterms:W3CDTF">2022-08-01T22:49:16Z</dcterms:modified>
</cp:coreProperties>
</file>