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6" roundtripDataSignature="AMtx7mjA9iFMS1FtXwH3om96tj8N27Ua/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7492F8C-BDA2-4603-B8EA-FE6D30015859}">
  <a:tblStyle styleId="{67492F8C-BDA2-4603-B8EA-FE6D30015859}"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cs-CZ"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5" name="Google Shape;155;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 name="Google Shape;101;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 name="Google Shape;116;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3" name="Google Shape;133;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9" name="Google Shape;139;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15" name="Shape 15"/>
        <p:cNvGrpSpPr/>
        <p:nvPr/>
      </p:nvGrpSpPr>
      <p:grpSpPr>
        <a:xfrm>
          <a:off x="0" y="0"/>
          <a:ext cx="0" cy="0"/>
          <a:chOff x="0" y="0"/>
          <a:chExt cx="0" cy="0"/>
        </a:xfrm>
      </p:grpSpPr>
      <p:sp>
        <p:nvSpPr>
          <p:cNvPr id="16" name="Google Shape;16;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svislý text" type="vertTx">
  <p:cSld name="VERTICAL_TEXT">
    <p:spTree>
      <p:nvGrpSpPr>
        <p:cNvPr id="72" name="Shape 72"/>
        <p:cNvGrpSpPr/>
        <p:nvPr/>
      </p:nvGrpSpPr>
      <p:grpSpPr>
        <a:xfrm>
          <a:off x="0" y="0"/>
          <a:ext cx="0" cy="0"/>
          <a:chOff x="0" y="0"/>
          <a:chExt cx="0" cy="0"/>
        </a:xfrm>
      </p:grpSpPr>
      <p:sp>
        <p:nvSpPr>
          <p:cNvPr id="73" name="Google Shape;73;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vislý nadpis a text" type="vertTitleAndTx">
  <p:cSld name="VERTICAL_TITLE_AND_VERTICAL_TEXT">
    <p:spTree>
      <p:nvGrpSpPr>
        <p:cNvPr id="78" name="Shape 78"/>
        <p:cNvGrpSpPr/>
        <p:nvPr/>
      </p:nvGrpSpPr>
      <p:grpSpPr>
        <a:xfrm>
          <a:off x="0" y="0"/>
          <a:ext cx="0" cy="0"/>
          <a:chOff x="0" y="0"/>
          <a:chExt cx="0" cy="0"/>
        </a:xfrm>
      </p:grpSpPr>
      <p:sp>
        <p:nvSpPr>
          <p:cNvPr id="79" name="Google Shape;79;p2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í snímek" type="title">
  <p:cSld name="TITLE">
    <p:spTree>
      <p:nvGrpSpPr>
        <p:cNvPr id="21" name="Shape 21"/>
        <p:cNvGrpSpPr/>
        <p:nvPr/>
      </p:nvGrpSpPr>
      <p:grpSpPr>
        <a:xfrm>
          <a:off x="0" y="0"/>
          <a:ext cx="0" cy="0"/>
          <a:chOff x="0" y="0"/>
          <a:chExt cx="0" cy="0"/>
        </a:xfrm>
      </p:grpSpPr>
      <p:sp>
        <p:nvSpPr>
          <p:cNvPr id="22" name="Google Shape;22;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áhlaví oddílu" type="secHead">
  <p:cSld name="SECTION_HEADER">
    <p:spTree>
      <p:nvGrpSpPr>
        <p:cNvPr id="27" name="Shape 27"/>
        <p:cNvGrpSpPr/>
        <p:nvPr/>
      </p:nvGrpSpPr>
      <p:grpSpPr>
        <a:xfrm>
          <a:off x="0" y="0"/>
          <a:ext cx="0" cy="0"/>
          <a:chOff x="0" y="0"/>
          <a:chExt cx="0" cy="0"/>
        </a:xfrm>
      </p:grpSpPr>
      <p:sp>
        <p:nvSpPr>
          <p:cNvPr id="28" name="Google Shape;28;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33" name="Shape 33"/>
        <p:cNvGrpSpPr/>
        <p:nvPr/>
      </p:nvGrpSpPr>
      <p:grpSpPr>
        <a:xfrm>
          <a:off x="0" y="0"/>
          <a:ext cx="0" cy="0"/>
          <a:chOff x="0" y="0"/>
          <a:chExt cx="0" cy="0"/>
        </a:xfrm>
      </p:grpSpPr>
      <p:sp>
        <p:nvSpPr>
          <p:cNvPr id="34" name="Google Shape;34;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ání" type="twoTxTwoObj">
  <p:cSld name="TWO_OBJECTS_WITH_TEXT">
    <p:spTree>
      <p:nvGrpSpPr>
        <p:cNvPr id="40" name="Shape 40"/>
        <p:cNvGrpSpPr/>
        <p:nvPr/>
      </p:nvGrpSpPr>
      <p:grpSpPr>
        <a:xfrm>
          <a:off x="0" y="0"/>
          <a:ext cx="0" cy="0"/>
          <a:chOff x="0" y="0"/>
          <a:chExt cx="0" cy="0"/>
        </a:xfrm>
      </p:grpSpPr>
      <p:sp>
        <p:nvSpPr>
          <p:cNvPr id="41" name="Google Shape;41;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Jenom nadpis" type="titleOnly">
  <p:cSld name="TITLE_ONLY">
    <p:spTree>
      <p:nvGrpSpPr>
        <p:cNvPr id="49" name="Shape 49"/>
        <p:cNvGrpSpPr/>
        <p:nvPr/>
      </p:nvGrpSpPr>
      <p:grpSpPr>
        <a:xfrm>
          <a:off x="0" y="0"/>
          <a:ext cx="0" cy="0"/>
          <a:chOff x="0" y="0"/>
          <a:chExt cx="0" cy="0"/>
        </a:xfrm>
      </p:grpSpPr>
      <p:sp>
        <p:nvSpPr>
          <p:cNvPr id="50" name="Google Shape;50;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ý" type="blank">
  <p:cSld name="BLANK">
    <p:spTree>
      <p:nvGrpSpPr>
        <p:cNvPr id="54" name="Shape 54"/>
        <p:cNvGrpSpPr/>
        <p:nvPr/>
      </p:nvGrpSpPr>
      <p:grpSpPr>
        <a:xfrm>
          <a:off x="0" y="0"/>
          <a:ext cx="0" cy="0"/>
          <a:chOff x="0" y="0"/>
          <a:chExt cx="0" cy="0"/>
        </a:xfrm>
      </p:grpSpPr>
      <p:sp>
        <p:nvSpPr>
          <p:cNvPr id="55" name="Google Shape;55;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titulkem" type="objTx">
  <p:cSld name="OBJECT_WITH_CAPTION_TEXT">
    <p:spTree>
      <p:nvGrpSpPr>
        <p:cNvPr id="58" name="Shape 58"/>
        <p:cNvGrpSpPr/>
        <p:nvPr/>
      </p:nvGrpSpPr>
      <p:grpSpPr>
        <a:xfrm>
          <a:off x="0" y="0"/>
          <a:ext cx="0" cy="0"/>
          <a:chOff x="0" y="0"/>
          <a:chExt cx="0" cy="0"/>
        </a:xfrm>
      </p:grpSpPr>
      <p:sp>
        <p:nvSpPr>
          <p:cNvPr id="59" name="Google Shape;59;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1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ek s titulkem" type="picTx">
  <p:cSld name="PICTURE_WITH_CAPTION_TEXT">
    <p:spTree>
      <p:nvGrpSpPr>
        <p:cNvPr id="65" name="Shape 65"/>
        <p:cNvGrpSpPr/>
        <p:nvPr/>
      </p:nvGrpSpPr>
      <p:grpSpPr>
        <a:xfrm>
          <a:off x="0" y="0"/>
          <a:ext cx="0" cy="0"/>
          <a:chOff x="0" y="0"/>
          <a:chExt cx="0" cy="0"/>
        </a:xfrm>
      </p:grpSpPr>
      <p:sp>
        <p:nvSpPr>
          <p:cNvPr id="66" name="Google Shape;66;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0"/>
          <p:cNvSpPr/>
          <p:nvPr>
            <p:ph idx="2" type="pic"/>
          </p:nvPr>
        </p:nvSpPr>
        <p:spPr>
          <a:xfrm>
            <a:off x="5183188" y="987425"/>
            <a:ext cx="6172200" cy="4873625"/>
          </a:xfrm>
          <a:prstGeom prst="rect">
            <a:avLst/>
          </a:prstGeom>
          <a:noFill/>
          <a:ln>
            <a:noFill/>
          </a:ln>
        </p:spPr>
      </p:sp>
      <p:sp>
        <p:nvSpPr>
          <p:cNvPr id="68" name="Google Shape;68;p2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cs-CZ"/>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cs-CZ"/>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7" name="Shape 87"/>
        <p:cNvGrpSpPr/>
        <p:nvPr/>
      </p:nvGrpSpPr>
      <p:grpSpPr>
        <a:xfrm>
          <a:off x="0" y="0"/>
          <a:ext cx="0" cy="0"/>
          <a:chOff x="0" y="0"/>
          <a:chExt cx="0" cy="0"/>
        </a:xfrm>
      </p:grpSpPr>
      <p:sp>
        <p:nvSpPr>
          <p:cNvPr id="88" name="Google Shape;88;p1"/>
          <p:cNvSpPr txBox="1"/>
          <p:nvPr>
            <p:ph type="title"/>
          </p:nvPr>
        </p:nvSpPr>
        <p:spPr>
          <a:xfrm>
            <a:off x="1036948" y="2300139"/>
            <a:ext cx="10316852" cy="795142"/>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124591"/>
              </a:buClr>
              <a:buSzPts val="4400"/>
              <a:buFont typeface="Calibri"/>
              <a:buNone/>
            </a:pPr>
            <a:r>
              <a:rPr b="1" lang="cs-CZ">
                <a:solidFill>
                  <a:srgbClr val="124591"/>
                </a:solidFill>
              </a:rPr>
              <a:t>Kurz řízení inovačních projektů</a:t>
            </a:r>
            <a:endParaRPr b="1">
              <a:solidFill>
                <a:srgbClr val="124591"/>
              </a:solidFill>
            </a:endParaRPr>
          </a:p>
        </p:txBody>
      </p:sp>
      <p:sp>
        <p:nvSpPr>
          <p:cNvPr id="89" name="Google Shape;89;p1"/>
          <p:cNvSpPr txBox="1"/>
          <p:nvPr>
            <p:ph idx="1" type="body"/>
          </p:nvPr>
        </p:nvSpPr>
        <p:spPr>
          <a:xfrm>
            <a:off x="1366886" y="3165050"/>
            <a:ext cx="10316852" cy="1040123"/>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b="1" lang="cs-CZ"/>
              <a:t>Modul 2: Koncepce kurzu InnoPro</a:t>
            </a:r>
            <a:endParaRPr/>
          </a:p>
          <a:p>
            <a:pPr indent="0" lvl="0" marL="0" rtl="0" algn="ctr">
              <a:lnSpc>
                <a:spcPct val="90000"/>
              </a:lnSpc>
              <a:spcBef>
                <a:spcPts val="1000"/>
              </a:spcBef>
              <a:spcAft>
                <a:spcPts val="0"/>
              </a:spcAft>
              <a:buClr>
                <a:schemeClr val="dk1"/>
              </a:buClr>
              <a:buSzPts val="2800"/>
              <a:buNone/>
            </a:pPr>
            <a:r>
              <a:rPr lang="cs-CZ"/>
              <a:t>Lukáš Melecký &amp; Michaela Staníčková</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6" name="Shape 156"/>
        <p:cNvGrpSpPr/>
        <p:nvPr/>
      </p:nvGrpSpPr>
      <p:grpSpPr>
        <a:xfrm>
          <a:off x="0" y="0"/>
          <a:ext cx="0" cy="0"/>
          <a:chOff x="0" y="0"/>
          <a:chExt cx="0" cy="0"/>
        </a:xfrm>
      </p:grpSpPr>
      <p:sp>
        <p:nvSpPr>
          <p:cNvPr id="157" name="Google Shape;157;p10"/>
          <p:cNvSpPr txBox="1"/>
          <p:nvPr>
            <p:ph idx="1" type="body"/>
          </p:nvPr>
        </p:nvSpPr>
        <p:spPr>
          <a:xfrm>
            <a:off x="3650249" y="2371082"/>
            <a:ext cx="6385874" cy="1622078"/>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5400"/>
              <a:buNone/>
            </a:pPr>
            <a:r>
              <a:rPr lang="cs-CZ" sz="5400"/>
              <a:t>Děkujeme Vám </a:t>
            </a:r>
            <a:br>
              <a:rPr lang="cs-CZ" sz="5400"/>
            </a:br>
            <a:r>
              <a:rPr lang="cs-CZ" sz="5400"/>
              <a:t>za pozornost</a:t>
            </a:r>
            <a:endParaRPr sz="5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3" name="Shape 93"/>
        <p:cNvGrpSpPr/>
        <p:nvPr/>
      </p:nvGrpSpPr>
      <p:grpSpPr>
        <a:xfrm>
          <a:off x="0" y="0"/>
          <a:ext cx="0" cy="0"/>
          <a:chOff x="0" y="0"/>
          <a:chExt cx="0" cy="0"/>
        </a:xfrm>
      </p:grpSpPr>
      <p:sp>
        <p:nvSpPr>
          <p:cNvPr id="94" name="Google Shape;94;p2"/>
          <p:cNvSpPr txBox="1"/>
          <p:nvPr>
            <p:ph type="title"/>
          </p:nvPr>
        </p:nvSpPr>
        <p:spPr>
          <a:xfrm>
            <a:off x="7003312" y="205052"/>
            <a:ext cx="4180366" cy="6355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24591"/>
              </a:buClr>
              <a:buSzPts val="3200"/>
              <a:buFont typeface="Calibri"/>
              <a:buNone/>
            </a:pPr>
            <a:r>
              <a:rPr b="1" lang="cs-CZ" sz="3200">
                <a:solidFill>
                  <a:srgbClr val="124591"/>
                </a:solidFill>
              </a:rPr>
              <a:t>Koncepce kurzu InnoPro</a:t>
            </a:r>
            <a:endParaRPr b="1" sz="3200">
              <a:solidFill>
                <a:srgbClr val="124591"/>
              </a:solidFill>
            </a:endParaRPr>
          </a:p>
        </p:txBody>
      </p:sp>
      <p:sp>
        <p:nvSpPr>
          <p:cNvPr id="95" name="Google Shape;95;p2"/>
          <p:cNvSpPr txBox="1"/>
          <p:nvPr>
            <p:ph idx="1" type="body"/>
          </p:nvPr>
        </p:nvSpPr>
        <p:spPr>
          <a:xfrm>
            <a:off x="1036948" y="1240465"/>
            <a:ext cx="10316852" cy="493649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124591"/>
              </a:buClr>
              <a:buSzPts val="3200"/>
              <a:buNone/>
            </a:pPr>
            <a:r>
              <a:rPr b="1" lang="cs-CZ" sz="3200">
                <a:solidFill>
                  <a:srgbClr val="124591"/>
                </a:solidFill>
              </a:rPr>
              <a:t>1. Teoretická východiska</a:t>
            </a:r>
            <a:endParaRPr b="1" sz="3200">
              <a:solidFill>
                <a:srgbClr val="124591"/>
              </a:solidFill>
            </a:endParaRPr>
          </a:p>
          <a:p>
            <a:pPr indent="0" lvl="0" marL="0" rtl="0" algn="l">
              <a:lnSpc>
                <a:spcPct val="90000"/>
              </a:lnSpc>
              <a:spcBef>
                <a:spcPts val="0"/>
              </a:spcBef>
              <a:spcAft>
                <a:spcPts val="0"/>
              </a:spcAft>
              <a:buClr>
                <a:schemeClr val="dk1"/>
              </a:buClr>
              <a:buSzPts val="2000"/>
              <a:buNone/>
            </a:pPr>
            <a:r>
              <a:t/>
            </a:r>
            <a:endParaRPr b="1" sz="2000">
              <a:solidFill>
                <a:srgbClr val="124591"/>
              </a:solidFill>
            </a:endParaRPr>
          </a:p>
          <a:p>
            <a:pPr indent="-228600" lvl="0" marL="228600" rtl="0" algn="l">
              <a:lnSpc>
                <a:spcPct val="90000"/>
              </a:lnSpc>
              <a:spcBef>
                <a:spcPts val="1600"/>
              </a:spcBef>
              <a:spcAft>
                <a:spcPts val="0"/>
              </a:spcAft>
              <a:buClr>
                <a:schemeClr val="dk1"/>
              </a:buClr>
              <a:buSzPts val="2800"/>
              <a:buChar char="•"/>
            </a:pPr>
            <a:r>
              <a:rPr b="1" lang="cs-CZ">
                <a:solidFill>
                  <a:srgbClr val="C00000"/>
                </a:solidFill>
              </a:rPr>
              <a:t>Otázky při tvorbě konceptu kurzu InnoPro:</a:t>
            </a:r>
            <a:endParaRPr/>
          </a:p>
          <a:p>
            <a:pPr indent="-228600" lvl="1" marL="685800" rtl="0" algn="l">
              <a:lnSpc>
                <a:spcPct val="90000"/>
              </a:lnSpc>
              <a:spcBef>
                <a:spcPts val="500"/>
              </a:spcBef>
              <a:spcAft>
                <a:spcPts val="0"/>
              </a:spcAft>
              <a:buClr>
                <a:schemeClr val="dk1"/>
              </a:buClr>
              <a:buSzPts val="2400"/>
              <a:buChar char="•"/>
            </a:pPr>
            <a:r>
              <a:rPr b="1" lang="cs-CZ">
                <a:solidFill>
                  <a:srgbClr val="124591"/>
                </a:solidFill>
              </a:rPr>
              <a:t>Jak</a:t>
            </a:r>
            <a:r>
              <a:rPr lang="cs-CZ"/>
              <a:t> </a:t>
            </a:r>
            <a:r>
              <a:rPr i="1" lang="cs-CZ"/>
              <a:t>být inovativní </a:t>
            </a:r>
            <a:r>
              <a:rPr lang="cs-CZ"/>
              <a:t>při výuce a školení v oboru projektového řízení?</a:t>
            </a:r>
            <a:endParaRPr/>
          </a:p>
          <a:p>
            <a:pPr indent="-228600" lvl="1" marL="685800" rtl="0" algn="l">
              <a:lnSpc>
                <a:spcPct val="90000"/>
              </a:lnSpc>
              <a:spcBef>
                <a:spcPts val="500"/>
              </a:spcBef>
              <a:spcAft>
                <a:spcPts val="0"/>
              </a:spcAft>
              <a:buClr>
                <a:schemeClr val="dk1"/>
              </a:buClr>
              <a:buSzPts val="2400"/>
              <a:buChar char="•"/>
            </a:pPr>
            <a:r>
              <a:rPr b="1" lang="cs-CZ">
                <a:solidFill>
                  <a:srgbClr val="124591"/>
                </a:solidFill>
              </a:rPr>
              <a:t>Jaký </a:t>
            </a:r>
            <a:r>
              <a:rPr i="1" lang="cs-CZ"/>
              <a:t>přístup a metodiku </a:t>
            </a:r>
            <a:r>
              <a:rPr lang="cs-CZ"/>
              <a:t>projektového řízení použít, aby byla výuka a školení zajímavá?</a:t>
            </a:r>
            <a:endParaRPr/>
          </a:p>
          <a:p>
            <a:pPr indent="-228600" lvl="1" marL="685800" rtl="0" algn="l">
              <a:lnSpc>
                <a:spcPct val="90000"/>
              </a:lnSpc>
              <a:spcBef>
                <a:spcPts val="500"/>
              </a:spcBef>
              <a:spcAft>
                <a:spcPts val="0"/>
              </a:spcAft>
              <a:buClr>
                <a:schemeClr val="dk1"/>
              </a:buClr>
              <a:buSzPts val="2400"/>
              <a:buChar char="•"/>
            </a:pPr>
            <a:r>
              <a:rPr b="1" lang="cs-CZ">
                <a:solidFill>
                  <a:srgbClr val="124591"/>
                </a:solidFill>
              </a:rPr>
              <a:t>Jak</a:t>
            </a:r>
            <a:r>
              <a:rPr lang="cs-CZ"/>
              <a:t> </a:t>
            </a:r>
            <a:r>
              <a:rPr i="1" lang="cs-CZ"/>
              <a:t>koncipovat</a:t>
            </a:r>
            <a:r>
              <a:rPr lang="cs-CZ"/>
              <a:t> kurz InnoPro, aby se do něj vešly všechny materiály intelektuálních výstupů (teoretické, praktické, Moodle, ...)? </a:t>
            </a:r>
            <a:endParaRPr/>
          </a:p>
          <a:p>
            <a:pPr indent="0" lvl="0" marL="0" rtl="0" algn="l">
              <a:lnSpc>
                <a:spcPct val="90000"/>
              </a:lnSpc>
              <a:spcBef>
                <a:spcPts val="1000"/>
              </a:spcBef>
              <a:spcAft>
                <a:spcPts val="0"/>
              </a:spcAft>
              <a:buClr>
                <a:schemeClr val="dk1"/>
              </a:buClr>
              <a:buSzPts val="2800"/>
              <a:buNone/>
            </a:pPr>
            <a:r>
              <a:t/>
            </a:r>
            <a:endParaRPr/>
          </a:p>
        </p:txBody>
      </p:sp>
      <p:sp>
        <p:nvSpPr>
          <p:cNvPr id="96" name="Google Shape;96;p2"/>
          <p:cNvSpPr/>
          <p:nvPr/>
        </p:nvSpPr>
        <p:spPr>
          <a:xfrm rot="-5400000">
            <a:off x="1408588" y="4905170"/>
            <a:ext cx="789992" cy="1282184"/>
          </a:xfrm>
          <a:prstGeom prst="downArrow">
            <a:avLst>
              <a:gd fmla="val 50000" name="adj1"/>
              <a:gd fmla="val 50000" name="adj2"/>
            </a:avLst>
          </a:prstGeom>
          <a:solidFill>
            <a:schemeClr val="accent5"/>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7" name="Google Shape;97;p2"/>
          <p:cNvSpPr txBox="1"/>
          <p:nvPr/>
        </p:nvSpPr>
        <p:spPr>
          <a:xfrm>
            <a:off x="2570220" y="5315429"/>
            <a:ext cx="7899393"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cs-CZ" sz="2400" u="none" cap="none" strike="noStrike">
                <a:solidFill>
                  <a:srgbClr val="C00000"/>
                </a:solidFill>
                <a:latin typeface="Calibri"/>
                <a:ea typeface="Calibri"/>
                <a:cs typeface="Calibri"/>
                <a:sym typeface="Calibri"/>
              </a:rPr>
              <a:t>ŘEŠENÍ:</a:t>
            </a:r>
            <a:r>
              <a:rPr b="0" i="0" lang="cs-CZ" sz="2400" u="none" cap="none" strike="noStrike">
                <a:solidFill>
                  <a:schemeClr val="dk1"/>
                </a:solidFill>
                <a:latin typeface="Calibri"/>
                <a:ea typeface="Calibri"/>
                <a:cs typeface="Calibri"/>
                <a:sym typeface="Calibri"/>
              </a:rPr>
              <a:t> </a:t>
            </a:r>
            <a:r>
              <a:rPr b="1" i="0" lang="cs-CZ" sz="2400" u="none" cap="none" strike="noStrike">
                <a:solidFill>
                  <a:schemeClr val="dk1"/>
                </a:solidFill>
                <a:latin typeface="Calibri"/>
                <a:ea typeface="Calibri"/>
                <a:cs typeface="Calibri"/>
                <a:sym typeface="Calibri"/>
              </a:rPr>
              <a:t>Přístup k řízení projektového cyklu (PCM) </a:t>
            </a:r>
            <a:endParaRPr b="1" sz="2400">
              <a:solidFill>
                <a:schemeClr val="dk1"/>
              </a:solidFill>
              <a:latin typeface="Calibri"/>
              <a:ea typeface="Calibri"/>
              <a:cs typeface="Calibri"/>
              <a:sym typeface="Calibri"/>
            </a:endParaRPr>
          </a:p>
        </p:txBody>
      </p:sp>
      <p:pic>
        <p:nvPicPr>
          <p:cNvPr id="98" name="Google Shape;98;p2"/>
          <p:cNvPicPr preferRelativeResize="0"/>
          <p:nvPr/>
        </p:nvPicPr>
        <p:blipFill rotWithShape="1">
          <a:blip r:embed="rId4">
            <a:alphaModFix/>
          </a:blip>
          <a:srcRect b="0" l="0" r="0" t="0"/>
          <a:stretch/>
        </p:blipFill>
        <p:spPr>
          <a:xfrm>
            <a:off x="9146134" y="5093496"/>
            <a:ext cx="1009731" cy="108346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2" name="Shape 102"/>
        <p:cNvGrpSpPr/>
        <p:nvPr/>
      </p:nvGrpSpPr>
      <p:grpSpPr>
        <a:xfrm>
          <a:off x="0" y="0"/>
          <a:ext cx="0" cy="0"/>
          <a:chOff x="0" y="0"/>
          <a:chExt cx="0" cy="0"/>
        </a:xfrm>
      </p:grpSpPr>
      <p:sp>
        <p:nvSpPr>
          <p:cNvPr id="103" name="Google Shape;103;p3"/>
          <p:cNvSpPr txBox="1"/>
          <p:nvPr>
            <p:ph type="title"/>
          </p:nvPr>
        </p:nvSpPr>
        <p:spPr>
          <a:xfrm>
            <a:off x="7003312" y="205052"/>
            <a:ext cx="4180366" cy="6355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24591"/>
              </a:buClr>
              <a:buSzPts val="3200"/>
              <a:buFont typeface="Calibri"/>
              <a:buNone/>
            </a:pPr>
            <a:r>
              <a:rPr b="1" lang="cs-CZ" sz="3200">
                <a:solidFill>
                  <a:srgbClr val="124591"/>
                </a:solidFill>
              </a:rPr>
              <a:t>Koncepce kurzu InnoPro</a:t>
            </a:r>
            <a:endParaRPr b="1" sz="3200">
              <a:solidFill>
                <a:srgbClr val="124591"/>
              </a:solidFill>
            </a:endParaRPr>
          </a:p>
        </p:txBody>
      </p:sp>
      <p:sp>
        <p:nvSpPr>
          <p:cNvPr id="104" name="Google Shape;104;p3"/>
          <p:cNvSpPr txBox="1"/>
          <p:nvPr>
            <p:ph idx="1" type="body"/>
          </p:nvPr>
        </p:nvSpPr>
        <p:spPr>
          <a:xfrm>
            <a:off x="849872" y="928577"/>
            <a:ext cx="10425223" cy="5323090"/>
          </a:xfrm>
          <a:prstGeom prst="rect">
            <a:avLst/>
          </a:prstGeom>
          <a:noFill/>
          <a:ln>
            <a:noFill/>
          </a:ln>
        </p:spPr>
        <p:txBody>
          <a:bodyPr anchorCtr="0" anchor="t" bIns="45700" lIns="91425" spcFirstLastPara="1" rIns="91425" wrap="square" tIns="45700">
            <a:normAutofit fontScale="85000" lnSpcReduction="10000"/>
          </a:bodyPr>
          <a:lstStyle/>
          <a:p>
            <a:pPr indent="0" lvl="0" marL="0" rtl="0" algn="l">
              <a:lnSpc>
                <a:spcPct val="90000"/>
              </a:lnSpc>
              <a:spcBef>
                <a:spcPts val="0"/>
              </a:spcBef>
              <a:spcAft>
                <a:spcPts val="0"/>
              </a:spcAft>
              <a:buClr>
                <a:srgbClr val="124591"/>
              </a:buClr>
              <a:buSzPct val="100000"/>
              <a:buNone/>
            </a:pPr>
            <a:r>
              <a:rPr b="1" lang="cs-CZ" sz="3200">
                <a:solidFill>
                  <a:srgbClr val="124591"/>
                </a:solidFill>
              </a:rPr>
              <a:t>1. Teoretická východiska </a:t>
            </a:r>
            <a:endParaRPr/>
          </a:p>
          <a:p>
            <a:pPr indent="0" lvl="0" marL="0" rtl="0" algn="l">
              <a:lnSpc>
                <a:spcPct val="90000"/>
              </a:lnSpc>
              <a:spcBef>
                <a:spcPts val="0"/>
              </a:spcBef>
              <a:spcAft>
                <a:spcPts val="0"/>
              </a:spcAft>
              <a:buClr>
                <a:schemeClr val="dk1"/>
              </a:buClr>
              <a:buSzPct val="100000"/>
              <a:buNone/>
            </a:pPr>
            <a:r>
              <a:t/>
            </a:r>
            <a:endParaRPr b="1" sz="1300">
              <a:solidFill>
                <a:srgbClr val="124591"/>
              </a:solidFill>
            </a:endParaRPr>
          </a:p>
          <a:p>
            <a:pPr indent="-228600" lvl="0" marL="228600" rtl="0" algn="l">
              <a:lnSpc>
                <a:spcPct val="90000"/>
              </a:lnSpc>
              <a:spcBef>
                <a:spcPts val="600"/>
              </a:spcBef>
              <a:spcAft>
                <a:spcPts val="0"/>
              </a:spcAft>
              <a:buClr>
                <a:schemeClr val="dk1"/>
              </a:buClr>
              <a:buSzPct val="100000"/>
              <a:buChar char="•"/>
            </a:pPr>
            <a:r>
              <a:rPr b="1" lang="cs-CZ">
                <a:solidFill>
                  <a:srgbClr val="C00000"/>
                </a:solidFill>
              </a:rPr>
              <a:t>PCM: Přístup k hledání vhodného inovativního modelu projektového řízení</a:t>
            </a:r>
            <a:endParaRPr/>
          </a:p>
          <a:p>
            <a:pPr indent="-228600" lvl="1" marL="685800" rtl="0" algn="l">
              <a:lnSpc>
                <a:spcPct val="90000"/>
              </a:lnSpc>
              <a:spcBef>
                <a:spcPts val="600"/>
              </a:spcBef>
              <a:spcAft>
                <a:spcPts val="0"/>
              </a:spcAft>
              <a:buClr>
                <a:schemeClr val="dk1"/>
              </a:buClr>
              <a:buSzPct val="100000"/>
              <a:buChar char="•"/>
            </a:pPr>
            <a:r>
              <a:rPr b="1" lang="cs-CZ">
                <a:solidFill>
                  <a:srgbClr val="124591"/>
                </a:solidFill>
              </a:rPr>
              <a:t>Řízení projektového cyklu (PCM) </a:t>
            </a:r>
            <a:endParaRPr/>
          </a:p>
          <a:p>
            <a:pPr indent="-228600" lvl="2" marL="1143000" rtl="0" algn="l">
              <a:lnSpc>
                <a:spcPct val="100000"/>
              </a:lnSpc>
              <a:spcBef>
                <a:spcPts val="1100"/>
              </a:spcBef>
              <a:spcAft>
                <a:spcPts val="0"/>
              </a:spcAft>
              <a:buClr>
                <a:schemeClr val="dk1"/>
              </a:buClr>
              <a:buSzPct val="100000"/>
              <a:buChar char="•"/>
            </a:pPr>
            <a:r>
              <a:rPr lang="cs-CZ" sz="2200">
                <a:solidFill>
                  <a:srgbClr val="124591"/>
                </a:solidFill>
              </a:rPr>
              <a:t>Přístup k řízení projektu</a:t>
            </a:r>
            <a:r>
              <a:rPr lang="cs-CZ" sz="2200"/>
              <a:t>, který se zabývá složitostí projektu ve všech jeho fázích </a:t>
            </a:r>
            <a:br>
              <a:rPr lang="cs-CZ" sz="2200"/>
            </a:br>
            <a:r>
              <a:rPr lang="cs-CZ" sz="2200"/>
              <a:t>a zároveň udržuje soulad se strategií a cíli, na kterých se zúčastněné strany dohodly na začátku.</a:t>
            </a:r>
            <a:endParaRPr/>
          </a:p>
          <a:p>
            <a:pPr indent="-228600" lvl="2" marL="1143000" rtl="0" algn="l">
              <a:lnSpc>
                <a:spcPct val="100000"/>
              </a:lnSpc>
              <a:spcBef>
                <a:spcPts val="500"/>
              </a:spcBef>
              <a:spcAft>
                <a:spcPts val="0"/>
              </a:spcAft>
              <a:buClr>
                <a:schemeClr val="dk1"/>
              </a:buClr>
              <a:buSzPct val="100000"/>
              <a:buChar char="•"/>
            </a:pPr>
            <a:r>
              <a:rPr lang="cs-CZ" sz="2200">
                <a:solidFill>
                  <a:srgbClr val="124591"/>
                </a:solidFill>
              </a:rPr>
              <a:t>Metodika řízení projektů</a:t>
            </a:r>
            <a:r>
              <a:rPr lang="cs-CZ" sz="2200"/>
              <a:t>, která poskytuje strukturu procesu, ale zahrnuje také konzultace se zúčastněnými stranami a poskytování relevantních informací v průběhu celého životního cyklu projektu. To pomáhá informovat o nejlepších možných rozhodnutích</a:t>
            </a:r>
            <a:r>
              <a:rPr lang="cs-CZ" sz="2200">
                <a:solidFill>
                  <a:srgbClr val="124591"/>
                </a:solidFill>
              </a:rPr>
              <a:t>.</a:t>
            </a:r>
            <a:endParaRPr/>
          </a:p>
          <a:p>
            <a:pPr indent="-228600" lvl="1" marL="685800" rtl="0" algn="l">
              <a:lnSpc>
                <a:spcPct val="90000"/>
              </a:lnSpc>
              <a:spcBef>
                <a:spcPts val="500"/>
              </a:spcBef>
              <a:spcAft>
                <a:spcPts val="0"/>
              </a:spcAft>
              <a:buClr>
                <a:schemeClr val="dk1"/>
              </a:buClr>
              <a:buSzPct val="100000"/>
              <a:buChar char="•"/>
            </a:pPr>
            <a:r>
              <a:rPr lang="cs-CZ">
                <a:solidFill>
                  <a:srgbClr val="124591"/>
                </a:solidFill>
              </a:rPr>
              <a:t>Cyklus řídicích operací v rámci PCM je rozdělen do pěti fází:</a:t>
            </a:r>
            <a:endParaRPr/>
          </a:p>
          <a:p>
            <a:pPr indent="-354013" lvl="0" marL="2424113" rtl="0" algn="l">
              <a:lnSpc>
                <a:spcPct val="90000"/>
              </a:lnSpc>
              <a:spcBef>
                <a:spcPts val="1000"/>
              </a:spcBef>
              <a:spcAft>
                <a:spcPts val="0"/>
              </a:spcAft>
              <a:buClr>
                <a:schemeClr val="dk1"/>
              </a:buClr>
              <a:buSzPct val="100000"/>
              <a:buFont typeface="Calibri"/>
              <a:buAutoNum type="arabicPeriod"/>
            </a:pPr>
            <a:r>
              <a:rPr b="1" lang="cs-CZ" sz="2200"/>
              <a:t>Programování.</a:t>
            </a:r>
            <a:endParaRPr/>
          </a:p>
          <a:p>
            <a:pPr indent="-354013" lvl="0" marL="2424113" rtl="0" algn="l">
              <a:lnSpc>
                <a:spcPct val="90000"/>
              </a:lnSpc>
              <a:spcBef>
                <a:spcPts val="1000"/>
              </a:spcBef>
              <a:spcAft>
                <a:spcPts val="0"/>
              </a:spcAft>
              <a:buClr>
                <a:schemeClr val="dk1"/>
              </a:buClr>
              <a:buSzPct val="100000"/>
              <a:buFont typeface="Calibri"/>
              <a:buAutoNum type="arabicPeriod"/>
            </a:pPr>
            <a:r>
              <a:rPr b="1" lang="cs-CZ" sz="2200"/>
              <a:t>Identifikace.</a:t>
            </a:r>
            <a:endParaRPr/>
          </a:p>
          <a:p>
            <a:pPr indent="-354013" lvl="0" marL="2424113" rtl="0" algn="l">
              <a:lnSpc>
                <a:spcPct val="90000"/>
              </a:lnSpc>
              <a:spcBef>
                <a:spcPts val="1000"/>
              </a:spcBef>
              <a:spcAft>
                <a:spcPts val="0"/>
              </a:spcAft>
              <a:buClr>
                <a:schemeClr val="dk1"/>
              </a:buClr>
              <a:buSzPct val="100000"/>
              <a:buFont typeface="Calibri"/>
              <a:buAutoNum type="arabicPeriod"/>
            </a:pPr>
            <a:r>
              <a:rPr b="1" lang="cs-CZ" sz="2200"/>
              <a:t>Formulace.</a:t>
            </a:r>
            <a:endParaRPr/>
          </a:p>
          <a:p>
            <a:pPr indent="-354013" lvl="0" marL="2424113" rtl="0" algn="l">
              <a:lnSpc>
                <a:spcPct val="90000"/>
              </a:lnSpc>
              <a:spcBef>
                <a:spcPts val="1000"/>
              </a:spcBef>
              <a:spcAft>
                <a:spcPts val="0"/>
              </a:spcAft>
              <a:buClr>
                <a:schemeClr val="dk1"/>
              </a:buClr>
              <a:buSzPct val="100000"/>
              <a:buFont typeface="Calibri"/>
              <a:buAutoNum type="arabicPeriod"/>
            </a:pPr>
            <a:r>
              <a:rPr b="1" lang="cs-CZ" sz="2200"/>
              <a:t>Implementace.</a:t>
            </a:r>
            <a:endParaRPr/>
          </a:p>
          <a:p>
            <a:pPr indent="-354013" lvl="0" marL="2424113" rtl="0" algn="l">
              <a:lnSpc>
                <a:spcPct val="90000"/>
              </a:lnSpc>
              <a:spcBef>
                <a:spcPts val="1000"/>
              </a:spcBef>
              <a:spcAft>
                <a:spcPts val="0"/>
              </a:spcAft>
              <a:buClr>
                <a:schemeClr val="dk1"/>
              </a:buClr>
              <a:buSzPct val="100000"/>
              <a:buFont typeface="Calibri"/>
              <a:buAutoNum type="arabicPeriod"/>
            </a:pPr>
            <a:r>
              <a:rPr b="1" lang="cs-CZ" sz="2200"/>
              <a:t>Evaluace &amp; Audit.</a:t>
            </a:r>
            <a:endParaRPr/>
          </a:p>
          <a:p>
            <a:pPr indent="-77470" lvl="0" marL="228600" rtl="0" algn="l">
              <a:lnSpc>
                <a:spcPct val="90000"/>
              </a:lnSpc>
              <a:spcBef>
                <a:spcPts val="1000"/>
              </a:spcBef>
              <a:spcAft>
                <a:spcPts val="0"/>
              </a:spcAft>
              <a:buClr>
                <a:schemeClr val="dk1"/>
              </a:buClr>
              <a:buSzPct val="100000"/>
              <a:buNone/>
            </a:pPr>
            <a:r>
              <a:t/>
            </a:r>
            <a:endParaRPr/>
          </a:p>
          <a:p>
            <a:pPr indent="0" lvl="0" marL="0" rtl="0" algn="l">
              <a:lnSpc>
                <a:spcPct val="90000"/>
              </a:lnSpc>
              <a:spcBef>
                <a:spcPts val="1000"/>
              </a:spcBef>
              <a:spcAft>
                <a:spcPts val="0"/>
              </a:spcAft>
              <a:buClr>
                <a:schemeClr val="dk1"/>
              </a:buClr>
              <a:buSzPct val="100000"/>
              <a:buNone/>
            </a:pPr>
            <a:r>
              <a:t/>
            </a:r>
            <a:endParaRPr/>
          </a:p>
        </p:txBody>
      </p:sp>
      <p:pic>
        <p:nvPicPr>
          <p:cNvPr id="105" name="Google Shape;105;p3"/>
          <p:cNvPicPr preferRelativeResize="0"/>
          <p:nvPr/>
        </p:nvPicPr>
        <p:blipFill rotWithShape="1">
          <a:blip r:embed="rId4">
            <a:alphaModFix/>
          </a:blip>
          <a:srcRect b="0" l="0" r="0" t="0"/>
          <a:stretch/>
        </p:blipFill>
        <p:spPr>
          <a:xfrm>
            <a:off x="6340949" y="4306400"/>
            <a:ext cx="3191308" cy="1785993"/>
          </a:xfrm>
          <a:prstGeom prst="rect">
            <a:avLst/>
          </a:prstGeom>
          <a:noFill/>
          <a:ln>
            <a:noFill/>
          </a:ln>
        </p:spPr>
      </p:pic>
      <p:sp>
        <p:nvSpPr>
          <p:cNvPr id="106" name="Google Shape;106;p3"/>
          <p:cNvSpPr/>
          <p:nvPr/>
        </p:nvSpPr>
        <p:spPr>
          <a:xfrm>
            <a:off x="6237766" y="6014421"/>
            <a:ext cx="3168504"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cs-CZ" sz="1200">
                <a:solidFill>
                  <a:srgbClr val="000000"/>
                </a:solidFill>
                <a:latin typeface="Calibri"/>
                <a:ea typeface="Calibri"/>
                <a:cs typeface="Calibri"/>
                <a:sym typeface="Calibri"/>
              </a:rPr>
              <a:t>Zdroj: European Commission [online] (2004)</a:t>
            </a:r>
            <a:endParaRPr sz="12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0" name="Shape 110"/>
        <p:cNvGrpSpPr/>
        <p:nvPr/>
      </p:nvGrpSpPr>
      <p:grpSpPr>
        <a:xfrm>
          <a:off x="0" y="0"/>
          <a:ext cx="0" cy="0"/>
          <a:chOff x="0" y="0"/>
          <a:chExt cx="0" cy="0"/>
        </a:xfrm>
      </p:grpSpPr>
      <p:sp>
        <p:nvSpPr>
          <p:cNvPr id="111" name="Google Shape;111;p4"/>
          <p:cNvSpPr txBox="1"/>
          <p:nvPr>
            <p:ph type="title"/>
          </p:nvPr>
        </p:nvSpPr>
        <p:spPr>
          <a:xfrm>
            <a:off x="7003312" y="205052"/>
            <a:ext cx="4180366" cy="6355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24591"/>
              </a:buClr>
              <a:buSzPts val="3200"/>
              <a:buFont typeface="Calibri"/>
              <a:buNone/>
            </a:pPr>
            <a:r>
              <a:rPr b="1" lang="cs-CZ" sz="3200">
                <a:solidFill>
                  <a:srgbClr val="124591"/>
                </a:solidFill>
              </a:rPr>
              <a:t>Koncepce kurzu InnoPro</a:t>
            </a:r>
            <a:endParaRPr b="1" sz="3200">
              <a:solidFill>
                <a:srgbClr val="124591"/>
              </a:solidFill>
            </a:endParaRPr>
          </a:p>
        </p:txBody>
      </p:sp>
      <p:sp>
        <p:nvSpPr>
          <p:cNvPr id="112" name="Google Shape;112;p4"/>
          <p:cNvSpPr txBox="1"/>
          <p:nvPr>
            <p:ph idx="1" type="body"/>
          </p:nvPr>
        </p:nvSpPr>
        <p:spPr>
          <a:xfrm>
            <a:off x="758455" y="928577"/>
            <a:ext cx="10425223" cy="532309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124591"/>
              </a:buClr>
              <a:buSzPts val="3200"/>
              <a:buNone/>
            </a:pPr>
            <a:r>
              <a:rPr b="1" lang="cs-CZ" sz="3200">
                <a:solidFill>
                  <a:srgbClr val="124591"/>
                </a:solidFill>
              </a:rPr>
              <a:t>2. Přístup k životnímu cyklu projektu</a:t>
            </a:r>
            <a:endParaRPr b="1" sz="3200">
              <a:solidFill>
                <a:srgbClr val="124591"/>
              </a:solidFill>
            </a:endParaRPr>
          </a:p>
          <a:p>
            <a:pPr indent="0" lvl="0" marL="0" rtl="0" algn="l">
              <a:lnSpc>
                <a:spcPct val="90000"/>
              </a:lnSpc>
              <a:spcBef>
                <a:spcPts val="0"/>
              </a:spcBef>
              <a:spcAft>
                <a:spcPts val="0"/>
              </a:spcAft>
              <a:buClr>
                <a:schemeClr val="dk1"/>
              </a:buClr>
              <a:buSzPts val="1100"/>
              <a:buNone/>
            </a:pPr>
            <a:r>
              <a:t/>
            </a:r>
            <a:endParaRPr b="1" sz="1100">
              <a:solidFill>
                <a:srgbClr val="124591"/>
              </a:solidFill>
            </a:endParaRPr>
          </a:p>
          <a:p>
            <a:pPr indent="-228600" lvl="0" marL="228600" rtl="0" algn="l">
              <a:lnSpc>
                <a:spcPct val="90000"/>
              </a:lnSpc>
              <a:spcBef>
                <a:spcPts val="600"/>
              </a:spcBef>
              <a:spcAft>
                <a:spcPts val="0"/>
              </a:spcAft>
              <a:buClr>
                <a:schemeClr val="dk1"/>
              </a:buClr>
              <a:buSzPts val="2400"/>
              <a:buChar char="•"/>
            </a:pPr>
            <a:r>
              <a:rPr b="1" lang="cs-CZ" sz="2400">
                <a:solidFill>
                  <a:srgbClr val="C00000"/>
                </a:solidFill>
              </a:rPr>
              <a:t>IPEC Model / IPECC Model: Nalezení vhodného modelu projektového řízení</a:t>
            </a:r>
            <a:endParaRPr/>
          </a:p>
          <a:p>
            <a:pPr indent="-228600" lvl="1" marL="685800" rtl="0" algn="l">
              <a:lnSpc>
                <a:spcPct val="90000"/>
              </a:lnSpc>
              <a:spcBef>
                <a:spcPts val="1100"/>
              </a:spcBef>
              <a:spcAft>
                <a:spcPts val="0"/>
              </a:spcAft>
              <a:buClr>
                <a:schemeClr val="dk1"/>
              </a:buClr>
              <a:buSzPts val="2200"/>
              <a:buChar char="•"/>
            </a:pPr>
            <a:r>
              <a:rPr lang="cs-CZ" sz="2200"/>
              <a:t>„Klasické“ přístupy k řízení projektů založené na spol</a:t>
            </a:r>
            <a:r>
              <a:rPr lang="cs-CZ" sz="2200">
                <a:solidFill>
                  <a:srgbClr val="124591"/>
                </a:solidFill>
              </a:rPr>
              <a:t>ečné metodice Evropské komise </a:t>
            </a:r>
            <a:r>
              <a:rPr lang="cs-CZ" sz="2200"/>
              <a:t>(Centre of Excellence in Project Management) → </a:t>
            </a:r>
            <a:r>
              <a:rPr lang="cs-CZ" sz="2200">
                <a:solidFill>
                  <a:srgbClr val="124591"/>
                </a:solidFill>
              </a:rPr>
              <a:t>Metodika řízení projektů PM²</a:t>
            </a:r>
            <a:r>
              <a:rPr lang="cs-CZ" sz="2200"/>
              <a:t>.</a:t>
            </a:r>
            <a:endParaRPr sz="2200"/>
          </a:p>
          <a:p>
            <a:pPr indent="-228600" lvl="1" marL="685800" rtl="0" algn="l">
              <a:lnSpc>
                <a:spcPct val="90000"/>
              </a:lnSpc>
              <a:spcBef>
                <a:spcPts val="500"/>
              </a:spcBef>
              <a:spcAft>
                <a:spcPts val="0"/>
              </a:spcAft>
              <a:buClr>
                <a:schemeClr val="dk1"/>
              </a:buClr>
              <a:buSzPts val="2200"/>
              <a:buChar char="•"/>
            </a:pPr>
            <a:r>
              <a:rPr b="1" lang="cs-CZ" sz="2200"/>
              <a:t>IPEC model</a:t>
            </a:r>
            <a:r>
              <a:rPr lang="cs-CZ" sz="2200"/>
              <a:t> životního cyklu projektu obsahuje čtyři fáze, přičemž v každé fázi převažuje jiný typ činnosti:</a:t>
            </a:r>
            <a:endParaRPr/>
          </a:p>
          <a:p>
            <a:pPr indent="-228600" lvl="2" marL="1143000" rtl="0" algn="l">
              <a:lnSpc>
                <a:spcPct val="90000"/>
              </a:lnSpc>
              <a:spcBef>
                <a:spcPts val="500"/>
              </a:spcBef>
              <a:spcAft>
                <a:spcPts val="0"/>
              </a:spcAft>
              <a:buClr>
                <a:schemeClr val="dk1"/>
              </a:buClr>
              <a:buSzPts val="2000"/>
              <a:buChar char="•"/>
            </a:pPr>
            <a:r>
              <a:rPr lang="cs-CZ"/>
              <a:t>1. </a:t>
            </a:r>
            <a:r>
              <a:rPr b="1" lang="cs-CZ">
                <a:solidFill>
                  <a:srgbClr val="C00000"/>
                </a:solidFill>
              </a:rPr>
              <a:t>I</a:t>
            </a:r>
            <a:r>
              <a:rPr b="1" lang="cs-CZ"/>
              <a:t>niciace</a:t>
            </a:r>
            <a:r>
              <a:rPr lang="cs-CZ"/>
              <a:t>,</a:t>
            </a:r>
            <a:r>
              <a:rPr b="1" lang="cs-CZ"/>
              <a:t> </a:t>
            </a:r>
            <a:r>
              <a:rPr lang="cs-CZ"/>
              <a:t>2.</a:t>
            </a:r>
            <a:r>
              <a:rPr b="1" lang="cs-CZ"/>
              <a:t> </a:t>
            </a:r>
            <a:r>
              <a:rPr b="1" lang="cs-CZ">
                <a:solidFill>
                  <a:srgbClr val="C00000"/>
                </a:solidFill>
              </a:rPr>
              <a:t>P</a:t>
            </a:r>
            <a:r>
              <a:rPr b="1" lang="cs-CZ"/>
              <a:t>lánování</a:t>
            </a:r>
            <a:r>
              <a:rPr lang="cs-CZ"/>
              <a:t>,</a:t>
            </a:r>
            <a:r>
              <a:rPr b="1" lang="cs-CZ"/>
              <a:t> </a:t>
            </a:r>
            <a:r>
              <a:rPr lang="cs-CZ"/>
              <a:t>3.</a:t>
            </a:r>
            <a:r>
              <a:rPr b="1" lang="cs-CZ"/>
              <a:t> </a:t>
            </a:r>
            <a:r>
              <a:rPr b="1" lang="cs-CZ">
                <a:solidFill>
                  <a:srgbClr val="C00000"/>
                </a:solidFill>
              </a:rPr>
              <a:t>E</a:t>
            </a:r>
            <a:r>
              <a:rPr b="1" lang="cs-CZ"/>
              <a:t>xecuting </a:t>
            </a:r>
            <a:r>
              <a:rPr lang="cs-CZ"/>
              <a:t>(</a:t>
            </a:r>
            <a:r>
              <a:rPr b="1" lang="cs-CZ"/>
              <a:t>Realizace</a:t>
            </a:r>
            <a:r>
              <a:rPr lang="cs-CZ"/>
              <a:t>),</a:t>
            </a:r>
            <a:r>
              <a:rPr b="1" lang="cs-CZ"/>
              <a:t> </a:t>
            </a:r>
            <a:r>
              <a:rPr lang="cs-CZ"/>
              <a:t>4.</a:t>
            </a:r>
            <a:r>
              <a:rPr b="1" lang="cs-CZ"/>
              <a:t> </a:t>
            </a:r>
            <a:r>
              <a:rPr b="1" lang="cs-CZ">
                <a:solidFill>
                  <a:srgbClr val="C00000"/>
                </a:solidFill>
              </a:rPr>
              <a:t>C</a:t>
            </a:r>
            <a:r>
              <a:rPr b="1" lang="cs-CZ"/>
              <a:t>losing </a:t>
            </a:r>
            <a:r>
              <a:rPr lang="cs-CZ"/>
              <a:t>(</a:t>
            </a:r>
            <a:r>
              <a:rPr b="1" lang="cs-CZ"/>
              <a:t>Uzavření</a:t>
            </a:r>
            <a:r>
              <a:rPr lang="cs-CZ"/>
              <a:t>).</a:t>
            </a:r>
            <a:endParaRPr/>
          </a:p>
          <a:p>
            <a:pPr indent="-228600" lvl="1" marL="685800" rtl="0" algn="l">
              <a:lnSpc>
                <a:spcPct val="90000"/>
              </a:lnSpc>
              <a:spcBef>
                <a:spcPts val="500"/>
              </a:spcBef>
              <a:spcAft>
                <a:spcPts val="0"/>
              </a:spcAft>
              <a:buClr>
                <a:schemeClr val="dk1"/>
              </a:buClr>
              <a:buSzPts val="2200"/>
              <a:buChar char="•"/>
            </a:pPr>
            <a:r>
              <a:rPr b="1" lang="cs-CZ" sz="2200"/>
              <a:t>IPECC model </a:t>
            </a:r>
            <a:r>
              <a:rPr lang="cs-CZ" sz="2200"/>
              <a:t>životního cyklu projektu zachycuje pět fází s různými typy činností:</a:t>
            </a:r>
            <a:endParaRPr/>
          </a:p>
          <a:p>
            <a:pPr indent="-228600" lvl="2" marL="1143000" rtl="0" algn="l">
              <a:lnSpc>
                <a:spcPct val="90000"/>
              </a:lnSpc>
              <a:spcBef>
                <a:spcPts val="500"/>
              </a:spcBef>
              <a:spcAft>
                <a:spcPts val="0"/>
              </a:spcAft>
              <a:buClr>
                <a:schemeClr val="dk1"/>
              </a:buClr>
              <a:buSzPts val="1800"/>
              <a:buChar char="•"/>
            </a:pPr>
            <a:r>
              <a:rPr lang="cs-CZ" sz="1800"/>
              <a:t> </a:t>
            </a:r>
            <a:r>
              <a:rPr lang="cs-CZ"/>
              <a:t>1. </a:t>
            </a:r>
            <a:r>
              <a:rPr b="1" lang="cs-CZ">
                <a:solidFill>
                  <a:srgbClr val="C00000"/>
                </a:solidFill>
              </a:rPr>
              <a:t>I</a:t>
            </a:r>
            <a:r>
              <a:rPr b="1" lang="cs-CZ"/>
              <a:t>niciace</a:t>
            </a:r>
            <a:r>
              <a:rPr lang="cs-CZ"/>
              <a:t>,</a:t>
            </a:r>
            <a:r>
              <a:rPr b="1" lang="cs-CZ"/>
              <a:t> </a:t>
            </a:r>
            <a:r>
              <a:rPr lang="cs-CZ"/>
              <a:t>2.</a:t>
            </a:r>
            <a:r>
              <a:rPr b="1" lang="cs-CZ"/>
              <a:t> </a:t>
            </a:r>
            <a:r>
              <a:rPr b="1" lang="cs-CZ">
                <a:solidFill>
                  <a:srgbClr val="C00000"/>
                </a:solidFill>
              </a:rPr>
              <a:t>P</a:t>
            </a:r>
            <a:r>
              <a:rPr b="1" lang="cs-CZ"/>
              <a:t>lánování</a:t>
            </a:r>
            <a:r>
              <a:rPr lang="cs-CZ"/>
              <a:t>,</a:t>
            </a:r>
            <a:r>
              <a:rPr b="1" lang="cs-CZ"/>
              <a:t> </a:t>
            </a:r>
            <a:r>
              <a:rPr lang="cs-CZ"/>
              <a:t>3.</a:t>
            </a:r>
            <a:r>
              <a:rPr b="1" lang="cs-CZ"/>
              <a:t> </a:t>
            </a:r>
            <a:r>
              <a:rPr b="1" lang="cs-CZ">
                <a:solidFill>
                  <a:srgbClr val="C00000"/>
                </a:solidFill>
              </a:rPr>
              <a:t>E</a:t>
            </a:r>
            <a:r>
              <a:rPr b="1" lang="cs-CZ"/>
              <a:t>xecuting </a:t>
            </a:r>
            <a:r>
              <a:rPr lang="cs-CZ"/>
              <a:t>(</a:t>
            </a:r>
            <a:r>
              <a:rPr b="1" lang="cs-CZ"/>
              <a:t>Realizace</a:t>
            </a:r>
            <a:r>
              <a:rPr lang="cs-CZ"/>
              <a:t>),</a:t>
            </a:r>
            <a:r>
              <a:rPr b="1" lang="cs-CZ"/>
              <a:t> </a:t>
            </a:r>
            <a:r>
              <a:rPr lang="cs-CZ"/>
              <a:t>4.</a:t>
            </a:r>
            <a:r>
              <a:rPr b="1" lang="cs-CZ"/>
              <a:t> </a:t>
            </a:r>
            <a:r>
              <a:rPr b="1" lang="cs-CZ">
                <a:solidFill>
                  <a:srgbClr val="C00000"/>
                </a:solidFill>
              </a:rPr>
              <a:t>C</a:t>
            </a:r>
            <a:r>
              <a:rPr b="1" lang="cs-CZ"/>
              <a:t>losing </a:t>
            </a:r>
            <a:r>
              <a:rPr lang="cs-CZ"/>
              <a:t>(</a:t>
            </a:r>
            <a:r>
              <a:rPr b="1" lang="cs-CZ"/>
              <a:t>Uzavření</a:t>
            </a:r>
            <a:r>
              <a:rPr lang="cs-CZ"/>
              <a:t>),</a:t>
            </a:r>
            <a:r>
              <a:rPr b="1" lang="cs-CZ"/>
              <a:t> </a:t>
            </a:r>
            <a:r>
              <a:rPr lang="cs-CZ"/>
              <a:t>5.</a:t>
            </a:r>
            <a:r>
              <a:rPr b="1" lang="cs-CZ"/>
              <a:t> </a:t>
            </a:r>
            <a:r>
              <a:rPr b="1" lang="cs-CZ">
                <a:solidFill>
                  <a:srgbClr val="C00000"/>
                </a:solidFill>
              </a:rPr>
              <a:t>C</a:t>
            </a:r>
            <a:r>
              <a:rPr b="1" lang="cs-CZ"/>
              <a:t>ontrolling </a:t>
            </a:r>
            <a:r>
              <a:rPr lang="cs-CZ"/>
              <a:t>(</a:t>
            </a:r>
            <a:r>
              <a:rPr b="1" lang="cs-CZ"/>
              <a:t>Kontrola</a:t>
            </a:r>
            <a:r>
              <a:rPr lang="cs-CZ"/>
              <a:t>).</a:t>
            </a:r>
            <a:r>
              <a:rPr b="1" lang="cs-CZ"/>
              <a:t> </a:t>
            </a:r>
            <a:endParaRPr/>
          </a:p>
          <a:p>
            <a:pPr indent="-127000" lvl="2" marL="1143000" rtl="0" algn="l">
              <a:lnSpc>
                <a:spcPct val="90000"/>
              </a:lnSpc>
              <a:spcBef>
                <a:spcPts val="500"/>
              </a:spcBef>
              <a:spcAft>
                <a:spcPts val="0"/>
              </a:spcAft>
              <a:buClr>
                <a:schemeClr val="dk1"/>
              </a:buClr>
              <a:buSzPts val="1600"/>
              <a:buNone/>
            </a:pPr>
            <a:r>
              <a:t/>
            </a:r>
            <a:endParaRPr sz="1600"/>
          </a:p>
          <a:p>
            <a:pPr indent="0" lvl="2" marL="914400" rtl="0" algn="l">
              <a:lnSpc>
                <a:spcPct val="90000"/>
              </a:lnSpc>
              <a:spcBef>
                <a:spcPts val="500"/>
              </a:spcBef>
              <a:spcAft>
                <a:spcPts val="0"/>
              </a:spcAft>
              <a:buClr>
                <a:schemeClr val="dk1"/>
              </a:buClr>
              <a:buSzPts val="900"/>
              <a:buNone/>
            </a:pPr>
            <a:r>
              <a:t/>
            </a:r>
            <a:endParaRPr sz="900"/>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t/>
            </a:r>
            <a:endParaRPr/>
          </a:p>
        </p:txBody>
      </p:sp>
      <p:pic>
        <p:nvPicPr>
          <p:cNvPr id="113" name="Google Shape;113;p4"/>
          <p:cNvPicPr preferRelativeResize="0"/>
          <p:nvPr/>
        </p:nvPicPr>
        <p:blipFill rotWithShape="1">
          <a:blip r:embed="rId4">
            <a:alphaModFix/>
          </a:blip>
          <a:srcRect b="0" l="0" r="0" t="0"/>
          <a:stretch/>
        </p:blipFill>
        <p:spPr>
          <a:xfrm>
            <a:off x="8147825" y="4593265"/>
            <a:ext cx="2321763" cy="165840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7" name="Shape 117"/>
        <p:cNvGrpSpPr/>
        <p:nvPr/>
      </p:nvGrpSpPr>
      <p:grpSpPr>
        <a:xfrm>
          <a:off x="0" y="0"/>
          <a:ext cx="0" cy="0"/>
          <a:chOff x="0" y="0"/>
          <a:chExt cx="0" cy="0"/>
        </a:xfrm>
      </p:grpSpPr>
      <p:sp>
        <p:nvSpPr>
          <p:cNvPr id="118" name="Google Shape;118;p5"/>
          <p:cNvSpPr txBox="1"/>
          <p:nvPr>
            <p:ph type="title"/>
          </p:nvPr>
        </p:nvSpPr>
        <p:spPr>
          <a:xfrm>
            <a:off x="7003312" y="205052"/>
            <a:ext cx="4180366" cy="6355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24591"/>
              </a:buClr>
              <a:buSzPts val="3200"/>
              <a:buFont typeface="Calibri"/>
              <a:buNone/>
            </a:pPr>
            <a:r>
              <a:rPr b="1" lang="cs-CZ" sz="3200">
                <a:solidFill>
                  <a:srgbClr val="124591"/>
                </a:solidFill>
              </a:rPr>
              <a:t>Koncepce kurzu InnoPro</a:t>
            </a:r>
            <a:endParaRPr b="1" sz="3200">
              <a:solidFill>
                <a:srgbClr val="124591"/>
              </a:solidFill>
            </a:endParaRPr>
          </a:p>
        </p:txBody>
      </p:sp>
      <p:sp>
        <p:nvSpPr>
          <p:cNvPr id="119" name="Google Shape;119;p5"/>
          <p:cNvSpPr txBox="1"/>
          <p:nvPr>
            <p:ph idx="1" type="body"/>
          </p:nvPr>
        </p:nvSpPr>
        <p:spPr>
          <a:xfrm>
            <a:off x="1098754" y="928577"/>
            <a:ext cx="10084924" cy="1549152"/>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rgbClr val="124591"/>
              </a:buClr>
              <a:buSzPts val="3200"/>
              <a:buNone/>
            </a:pPr>
            <a:r>
              <a:rPr b="1" lang="cs-CZ" sz="3200">
                <a:solidFill>
                  <a:srgbClr val="124591"/>
                </a:solidFill>
              </a:rPr>
              <a:t>2. Přístup k životnímu cyklu projektu</a:t>
            </a:r>
            <a:endParaRPr/>
          </a:p>
          <a:p>
            <a:pPr indent="0" lvl="0" marL="0" rtl="0" algn="l">
              <a:lnSpc>
                <a:spcPct val="90000"/>
              </a:lnSpc>
              <a:spcBef>
                <a:spcPts val="0"/>
              </a:spcBef>
              <a:spcAft>
                <a:spcPts val="0"/>
              </a:spcAft>
              <a:buClr>
                <a:schemeClr val="dk1"/>
              </a:buClr>
              <a:buSzPts val="1100"/>
              <a:buNone/>
            </a:pPr>
            <a:r>
              <a:t/>
            </a:r>
            <a:endParaRPr b="1" sz="1100">
              <a:solidFill>
                <a:srgbClr val="124591"/>
              </a:solidFill>
            </a:endParaRPr>
          </a:p>
          <a:p>
            <a:pPr indent="-228600" lvl="0" marL="228600" rtl="0" algn="l">
              <a:lnSpc>
                <a:spcPct val="90000"/>
              </a:lnSpc>
              <a:spcBef>
                <a:spcPts val="600"/>
              </a:spcBef>
              <a:spcAft>
                <a:spcPts val="0"/>
              </a:spcAft>
              <a:buClr>
                <a:schemeClr val="dk1"/>
              </a:buClr>
              <a:buSzPts val="2400"/>
              <a:buChar char="•"/>
            </a:pPr>
            <a:r>
              <a:rPr b="1" lang="cs-CZ" sz="2400">
                <a:solidFill>
                  <a:srgbClr val="C00000"/>
                </a:solidFill>
              </a:rPr>
              <a:t>IPECC Model: Nalezení vhodného modelu projektového řízení</a:t>
            </a:r>
            <a:endParaRPr/>
          </a:p>
          <a:p>
            <a:pPr indent="0" lvl="1" marL="0" rtl="0" algn="l">
              <a:lnSpc>
                <a:spcPct val="90000"/>
              </a:lnSpc>
              <a:spcBef>
                <a:spcPts val="1100"/>
              </a:spcBef>
              <a:spcAft>
                <a:spcPts val="0"/>
              </a:spcAft>
              <a:buClr>
                <a:schemeClr val="dk1"/>
              </a:buClr>
              <a:buSzPts val="2400"/>
              <a:buNone/>
            </a:pPr>
            <a:r>
              <a:rPr b="1" lang="cs-CZ">
                <a:solidFill>
                  <a:srgbClr val="124591"/>
                </a:solidFill>
              </a:rPr>
              <a:t>Popis životního cyklu projektu založeného na metodice řízení projektů PM²</a:t>
            </a:r>
            <a:endParaRPr sz="1600"/>
          </a:p>
          <a:p>
            <a:pPr indent="0" lvl="2" marL="914400" rtl="0" algn="l">
              <a:lnSpc>
                <a:spcPct val="90000"/>
              </a:lnSpc>
              <a:spcBef>
                <a:spcPts val="500"/>
              </a:spcBef>
              <a:spcAft>
                <a:spcPts val="0"/>
              </a:spcAft>
              <a:buClr>
                <a:schemeClr val="dk1"/>
              </a:buClr>
              <a:buSzPts val="900"/>
              <a:buNone/>
            </a:pPr>
            <a:r>
              <a:t/>
            </a:r>
            <a:endParaRPr sz="900"/>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t/>
            </a:r>
            <a:endParaRPr/>
          </a:p>
        </p:txBody>
      </p:sp>
      <p:graphicFrame>
        <p:nvGraphicFramePr>
          <p:cNvPr id="120" name="Google Shape;120;p5"/>
          <p:cNvGraphicFramePr/>
          <p:nvPr/>
        </p:nvGraphicFramePr>
        <p:xfrm>
          <a:off x="1039762" y="2565710"/>
          <a:ext cx="3000000" cy="3000000"/>
        </p:xfrm>
        <a:graphic>
          <a:graphicData uri="http://schemas.openxmlformats.org/drawingml/2006/table">
            <a:tbl>
              <a:tblPr>
                <a:noFill/>
                <a:tableStyleId>{67492F8C-BDA2-4603-B8EA-FE6D30015859}</a:tableStyleId>
              </a:tblPr>
              <a:tblGrid>
                <a:gridCol w="953650"/>
                <a:gridCol w="4186175"/>
              </a:tblGrid>
              <a:tr h="203350">
                <a:tc>
                  <a:txBody>
                    <a:bodyPr/>
                    <a:lstStyle/>
                    <a:p>
                      <a:pPr indent="0" lvl="0" marL="0" marR="0" rtl="0" algn="l">
                        <a:spcBef>
                          <a:spcPts val="0"/>
                        </a:spcBef>
                        <a:spcAft>
                          <a:spcPts val="0"/>
                        </a:spcAft>
                        <a:buNone/>
                      </a:pPr>
                      <a:r>
                        <a:rPr b="1" lang="cs-CZ" sz="1200" u="none" cap="none" strike="noStrike"/>
                        <a:t>Fáze</a:t>
                      </a:r>
                      <a:endParaRPr b="1" sz="1800" u="none" cap="none" strike="noStrike">
                        <a:solidFill>
                          <a:srgbClr val="000000"/>
                        </a:solidFill>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7CAAC"/>
                    </a:solidFill>
                  </a:tcPr>
                </a:tc>
                <a:tc>
                  <a:txBody>
                    <a:bodyPr/>
                    <a:lstStyle/>
                    <a:p>
                      <a:pPr indent="0" lvl="0" marL="0" marR="0" rtl="0" algn="ctr">
                        <a:spcBef>
                          <a:spcPts val="0"/>
                        </a:spcBef>
                        <a:spcAft>
                          <a:spcPts val="0"/>
                        </a:spcAft>
                        <a:buNone/>
                      </a:pPr>
                      <a:r>
                        <a:rPr b="1" lang="cs-CZ" sz="1200" u="none" cap="none" strike="noStrike"/>
                        <a:t>Popis</a:t>
                      </a:r>
                      <a:endParaRPr b="1" sz="1800" u="none" cap="none" strike="noStrike">
                        <a:solidFill>
                          <a:srgbClr val="000000"/>
                        </a:solidFill>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7CAAC"/>
                    </a:solidFill>
                  </a:tcPr>
                </a:tc>
              </a:tr>
              <a:tr h="406725">
                <a:tc>
                  <a:txBody>
                    <a:bodyPr/>
                    <a:lstStyle/>
                    <a:p>
                      <a:pPr indent="0" lvl="0" marL="0" marR="0" rtl="0" algn="l">
                        <a:spcBef>
                          <a:spcPts val="0"/>
                        </a:spcBef>
                        <a:spcAft>
                          <a:spcPts val="0"/>
                        </a:spcAft>
                        <a:buClr>
                          <a:schemeClr val="dk1"/>
                        </a:buClr>
                        <a:buSzPts val="1100"/>
                        <a:buFont typeface="Calibri"/>
                        <a:buNone/>
                      </a:pPr>
                      <a:r>
                        <a:rPr b="1" lang="cs-CZ" sz="1100" u="none" cap="none" strike="noStrike"/>
                        <a:t>Iniciace</a:t>
                      </a:r>
                      <a:endParaRPr b="1" sz="1100" u="none" cap="none" strike="noStrike">
                        <a:solidFill>
                          <a:srgbClr val="000000"/>
                        </a:solidFill>
                        <a:latin typeface="Times New Roman"/>
                        <a:ea typeface="Times New Roman"/>
                        <a:cs typeface="Times New Roman"/>
                        <a:sym typeface="Times New Roman"/>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BE4D4"/>
                    </a:solidFill>
                  </a:tcPr>
                </a:tc>
                <a:tc>
                  <a:txBody>
                    <a:bodyPr/>
                    <a:lstStyle/>
                    <a:p>
                      <a:pPr indent="0" lvl="0" marL="0" marR="0" rtl="0" algn="l">
                        <a:spcBef>
                          <a:spcPts val="0"/>
                        </a:spcBef>
                        <a:spcAft>
                          <a:spcPts val="0"/>
                        </a:spcAft>
                        <a:buNone/>
                      </a:pPr>
                      <a:r>
                        <a:rPr lang="cs-CZ" sz="1100" u="none" cap="none" strike="noStrike"/>
                        <a:t>Definice požadovaných výsledků. Tvorba obchodního případu. Definice rozsahu projektu. Správné zahájení projektu.</a:t>
                      </a:r>
                      <a:endParaRPr sz="1100" u="none" cap="none" strike="noStrike">
                        <a:solidFill>
                          <a:srgbClr val="000000"/>
                        </a:solidFill>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E2F3"/>
                    </a:solidFill>
                  </a:tcPr>
                </a:tc>
              </a:tr>
              <a:tr h="343800">
                <a:tc>
                  <a:txBody>
                    <a:bodyPr/>
                    <a:lstStyle/>
                    <a:p>
                      <a:pPr indent="0" lvl="0" marL="0" marR="0" rtl="0" algn="l">
                        <a:spcBef>
                          <a:spcPts val="0"/>
                        </a:spcBef>
                        <a:spcAft>
                          <a:spcPts val="0"/>
                        </a:spcAft>
                        <a:buNone/>
                      </a:pPr>
                      <a:r>
                        <a:rPr b="1" lang="cs-CZ" sz="1100" u="none" cap="none" strike="noStrike"/>
                        <a:t>Plánování </a:t>
                      </a:r>
                      <a:endParaRPr b="1" sz="1100" u="none" cap="none" strike="noStrike">
                        <a:solidFill>
                          <a:srgbClr val="000000"/>
                        </a:solidFill>
                        <a:latin typeface="Times New Roman"/>
                        <a:ea typeface="Times New Roman"/>
                        <a:cs typeface="Times New Roman"/>
                        <a:sym typeface="Times New Roman"/>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BE4D4"/>
                    </a:solidFill>
                  </a:tcPr>
                </a:tc>
                <a:tc>
                  <a:txBody>
                    <a:bodyPr/>
                    <a:lstStyle/>
                    <a:p>
                      <a:pPr indent="0" lvl="0" marL="0" marR="0" rtl="0" algn="l">
                        <a:spcBef>
                          <a:spcPts val="0"/>
                        </a:spcBef>
                        <a:spcAft>
                          <a:spcPts val="0"/>
                        </a:spcAft>
                        <a:buNone/>
                      </a:pPr>
                      <a:r>
                        <a:rPr lang="cs-CZ" sz="1100" u="none" cap="none" strike="noStrike"/>
                        <a:t>Formování základního týmu projektu. Vytvoření rozsahu projektu. </a:t>
                      </a:r>
                      <a:br>
                        <a:rPr lang="cs-CZ" sz="1100" u="none" cap="none" strike="noStrike"/>
                      </a:br>
                      <a:r>
                        <a:rPr lang="cs-CZ" sz="1100" u="none" cap="none" strike="noStrike"/>
                        <a:t>Naplánování prací.</a:t>
                      </a:r>
                      <a:endParaRPr sz="1100" u="none" cap="none" strike="noStrike">
                        <a:solidFill>
                          <a:srgbClr val="000000"/>
                        </a:solidFill>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E2F3"/>
                    </a:solidFill>
                  </a:tcPr>
                </a:tc>
              </a:tr>
              <a:tr h="203350">
                <a:tc>
                  <a:txBody>
                    <a:bodyPr/>
                    <a:lstStyle/>
                    <a:p>
                      <a:pPr indent="0" lvl="0" marL="0" marR="0" rtl="0" algn="l">
                        <a:spcBef>
                          <a:spcPts val="0"/>
                        </a:spcBef>
                        <a:spcAft>
                          <a:spcPts val="0"/>
                        </a:spcAft>
                        <a:buNone/>
                      </a:pPr>
                      <a:r>
                        <a:rPr b="1" lang="cs-CZ" sz="1100" u="none" cap="none" strike="noStrike"/>
                        <a:t>Realizace</a:t>
                      </a:r>
                      <a:endParaRPr b="1" sz="1100" u="none" cap="none" strike="noStrike">
                        <a:solidFill>
                          <a:srgbClr val="000000"/>
                        </a:solidFill>
                        <a:latin typeface="Times New Roman"/>
                        <a:ea typeface="Times New Roman"/>
                        <a:cs typeface="Times New Roman"/>
                        <a:sym typeface="Times New Roman"/>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BE4D4"/>
                    </a:solidFill>
                  </a:tcPr>
                </a:tc>
                <a:tc>
                  <a:txBody>
                    <a:bodyPr/>
                    <a:lstStyle/>
                    <a:p>
                      <a:pPr indent="0" lvl="0" marL="0" marR="0" rtl="0" algn="l">
                        <a:spcBef>
                          <a:spcPts val="0"/>
                        </a:spcBef>
                        <a:spcAft>
                          <a:spcPts val="0"/>
                        </a:spcAft>
                        <a:buNone/>
                      </a:pPr>
                      <a:r>
                        <a:rPr lang="cs-CZ" sz="1100" u="none" cap="none" strike="noStrike"/>
                        <a:t>Koordinace provádění projektových plánů. Tvorba výstupů.</a:t>
                      </a:r>
                      <a:endParaRPr sz="1100" u="none" cap="none" strike="noStrike">
                        <a:solidFill>
                          <a:srgbClr val="000000"/>
                        </a:solidFill>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E2F3"/>
                    </a:solidFill>
                  </a:tcPr>
                </a:tc>
              </a:tr>
              <a:tr h="765725">
                <a:tc>
                  <a:txBody>
                    <a:bodyPr/>
                    <a:lstStyle/>
                    <a:p>
                      <a:pPr indent="0" lvl="0" marL="0" marR="0" rtl="0" algn="l">
                        <a:spcBef>
                          <a:spcPts val="0"/>
                        </a:spcBef>
                        <a:spcAft>
                          <a:spcPts val="0"/>
                        </a:spcAft>
                        <a:buNone/>
                      </a:pPr>
                      <a:r>
                        <a:rPr b="1" lang="cs-CZ" sz="1100" u="none" cap="none" strike="noStrike"/>
                        <a:t>Uzavření</a:t>
                      </a:r>
                      <a:endParaRPr b="1" sz="1100" u="none" cap="none" strike="noStrike">
                        <a:solidFill>
                          <a:srgbClr val="000000"/>
                        </a:solidFill>
                        <a:latin typeface="Times New Roman"/>
                        <a:ea typeface="Times New Roman"/>
                        <a:cs typeface="Times New Roman"/>
                        <a:sym typeface="Times New Roman"/>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BE4D4"/>
                    </a:solidFill>
                  </a:tcPr>
                </a:tc>
                <a:tc>
                  <a:txBody>
                    <a:bodyPr/>
                    <a:lstStyle/>
                    <a:p>
                      <a:pPr indent="0" lvl="0" marL="0" marR="0" rtl="0" algn="l">
                        <a:spcBef>
                          <a:spcPts val="0"/>
                        </a:spcBef>
                        <a:spcAft>
                          <a:spcPts val="0"/>
                        </a:spcAft>
                        <a:buNone/>
                      </a:pPr>
                      <a:r>
                        <a:rPr lang="cs-CZ" sz="1100" u="none" cap="none" strike="noStrike"/>
                        <a:t>Koordinace formálního přijetí projektu. Podávání zpráv o výkonnosti projektu.</a:t>
                      </a:r>
                      <a:endParaRPr/>
                    </a:p>
                    <a:p>
                      <a:pPr indent="0" lvl="0" marL="0" marR="0" rtl="0" algn="l">
                        <a:spcBef>
                          <a:spcPts val="600"/>
                        </a:spcBef>
                        <a:spcAft>
                          <a:spcPts val="0"/>
                        </a:spcAft>
                        <a:buNone/>
                      </a:pPr>
                      <a:r>
                        <a:rPr lang="cs-CZ" sz="1100" u="none" cap="none" strike="noStrike"/>
                        <a:t>Zachycení získaných zkušeností a doporučení po ukončení projektu. Administrativní uzavření projektu.</a:t>
                      </a:r>
                      <a:endParaRPr sz="1100" u="none" cap="none" strike="noStrike">
                        <a:solidFill>
                          <a:srgbClr val="000000"/>
                        </a:solidFill>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E2F3"/>
                    </a:solidFill>
                  </a:tcPr>
                </a:tc>
              </a:tr>
              <a:tr h="203350">
                <a:tc>
                  <a:txBody>
                    <a:bodyPr/>
                    <a:lstStyle/>
                    <a:p>
                      <a:pPr indent="0" lvl="0" marL="0" marR="0" rtl="0" algn="ctr">
                        <a:spcBef>
                          <a:spcPts val="0"/>
                        </a:spcBef>
                        <a:spcAft>
                          <a:spcPts val="0"/>
                        </a:spcAft>
                        <a:buNone/>
                      </a:pPr>
                      <a:r>
                        <a:rPr b="1" lang="cs-CZ" sz="1100" u="none" cap="none" strike="noStrike"/>
                        <a:t> ---</a:t>
                      </a:r>
                      <a:endParaRPr b="1" sz="1100" u="none" cap="none" strike="noStrike">
                        <a:solidFill>
                          <a:srgbClr val="000000"/>
                        </a:solidFill>
                        <a:latin typeface="Times New Roman"/>
                        <a:ea typeface="Times New Roman"/>
                        <a:cs typeface="Times New Roman"/>
                        <a:sym typeface="Times New Roman"/>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BE4D4"/>
                    </a:solidFill>
                  </a:tcPr>
                </a:tc>
                <a:tc>
                  <a:txBody>
                    <a:bodyPr/>
                    <a:lstStyle/>
                    <a:p>
                      <a:pPr indent="0" lvl="0" marL="0" marR="0" rtl="0" algn="l">
                        <a:spcBef>
                          <a:spcPts val="0"/>
                        </a:spcBef>
                        <a:spcAft>
                          <a:spcPts val="0"/>
                        </a:spcAft>
                        <a:buNone/>
                      </a:pPr>
                      <a:r>
                        <a:rPr lang="cs-CZ" sz="1100" u="none" cap="none" strike="noStrike"/>
                        <a:t>---</a:t>
                      </a:r>
                      <a:endParaRPr sz="1100" u="none" cap="none" strike="noStrike">
                        <a:solidFill>
                          <a:srgbClr val="000000"/>
                        </a:solidFill>
                        <a:latin typeface="Times New Roman"/>
                        <a:ea typeface="Times New Roman"/>
                        <a:cs typeface="Times New Roman"/>
                        <a:sym typeface="Times New Roman"/>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E2F3"/>
                    </a:solidFill>
                  </a:tcPr>
                </a:tc>
              </a:tr>
              <a:tr h="813425">
                <a:tc>
                  <a:txBody>
                    <a:bodyPr/>
                    <a:lstStyle/>
                    <a:p>
                      <a:pPr indent="0" lvl="0" marL="0" marR="0" rtl="0" algn="l">
                        <a:spcBef>
                          <a:spcPts val="0"/>
                        </a:spcBef>
                        <a:spcAft>
                          <a:spcPts val="0"/>
                        </a:spcAft>
                        <a:buNone/>
                      </a:pPr>
                      <a:r>
                        <a:rPr b="1" lang="cs-CZ" sz="1100" u="none" cap="none" strike="noStrike"/>
                        <a:t>Monitorování a kontrola</a:t>
                      </a:r>
                      <a:endParaRPr b="1" sz="1100" u="none" cap="none" strike="noStrike">
                        <a:solidFill>
                          <a:srgbClr val="000000"/>
                        </a:solidFill>
                        <a:latin typeface="Times New Roman"/>
                        <a:ea typeface="Times New Roman"/>
                        <a:cs typeface="Times New Roman"/>
                        <a:sym typeface="Times New Roman"/>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BE4D4"/>
                    </a:solidFill>
                  </a:tcPr>
                </a:tc>
                <a:tc>
                  <a:txBody>
                    <a:bodyPr/>
                    <a:lstStyle/>
                    <a:p>
                      <a:pPr indent="0" lvl="0" marL="0" marR="0" rtl="0" algn="l">
                        <a:spcBef>
                          <a:spcPts val="0"/>
                        </a:spcBef>
                        <a:spcAft>
                          <a:spcPts val="0"/>
                        </a:spcAft>
                        <a:buNone/>
                      </a:pPr>
                      <a:r>
                        <a:rPr lang="cs-CZ" sz="1100" u="none" cap="none" strike="noStrike"/>
                        <a:t>Dohled na všechny činnosti související s projektem a jeho řízením v průběhu celého projektu.</a:t>
                      </a:r>
                      <a:endParaRPr/>
                    </a:p>
                    <a:p>
                      <a:pPr indent="0" lvl="0" marL="0" marR="0" rtl="0" algn="l">
                        <a:spcBef>
                          <a:spcPts val="600"/>
                        </a:spcBef>
                        <a:spcAft>
                          <a:spcPts val="0"/>
                        </a:spcAft>
                        <a:buNone/>
                      </a:pPr>
                      <a:r>
                        <a:rPr lang="cs-CZ" sz="1100" u="none" cap="none" strike="noStrike"/>
                        <a:t>Monitorování výkonnosti projektu, měření pokroku, řízení změn, identifikace a řízení rizik a problémů, identifikace nápravných opatření.</a:t>
                      </a:r>
                      <a:endParaRPr sz="1100" u="none" cap="none" strike="noStrike"/>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E2F3"/>
                    </a:solidFill>
                  </a:tcPr>
                </a:tc>
              </a:tr>
            </a:tbl>
          </a:graphicData>
        </a:graphic>
      </p:graphicFrame>
      <p:pic>
        <p:nvPicPr>
          <p:cNvPr id="121" name="Google Shape;121;p5"/>
          <p:cNvPicPr preferRelativeResize="0"/>
          <p:nvPr/>
        </p:nvPicPr>
        <p:blipFill rotWithShape="1">
          <a:blip r:embed="rId4">
            <a:alphaModFix/>
          </a:blip>
          <a:srcRect b="0" l="0" r="0" t="0"/>
          <a:stretch/>
        </p:blipFill>
        <p:spPr>
          <a:xfrm>
            <a:off x="6334433" y="2796507"/>
            <a:ext cx="4995247" cy="2708932"/>
          </a:xfrm>
          <a:prstGeom prst="rect">
            <a:avLst/>
          </a:prstGeom>
          <a:noFill/>
          <a:ln cap="flat" cmpd="sng" w="9525">
            <a:solidFill>
              <a:schemeClr val="dk1"/>
            </a:solidFill>
            <a:prstDash val="solid"/>
            <a:round/>
            <a:headEnd len="sm" w="sm" type="none"/>
            <a:tailEnd len="sm" w="sm" type="none"/>
          </a:ln>
        </p:spPr>
      </p:pic>
      <p:sp>
        <p:nvSpPr>
          <p:cNvPr id="122" name="Google Shape;122;p5"/>
          <p:cNvSpPr/>
          <p:nvPr/>
        </p:nvSpPr>
        <p:spPr>
          <a:xfrm>
            <a:off x="950929" y="5505438"/>
            <a:ext cx="5395452"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cs-CZ" sz="1000">
                <a:solidFill>
                  <a:srgbClr val="000000"/>
                </a:solidFill>
                <a:latin typeface="Calibri"/>
                <a:ea typeface="Calibri"/>
                <a:cs typeface="Calibri"/>
                <a:sym typeface="Calibri"/>
              </a:rPr>
              <a:t>Zdroj: European Commission. Centre of Excellence in Project Management (2018)</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6" name="Shape 126"/>
        <p:cNvGrpSpPr/>
        <p:nvPr/>
      </p:nvGrpSpPr>
      <p:grpSpPr>
        <a:xfrm>
          <a:off x="0" y="0"/>
          <a:ext cx="0" cy="0"/>
          <a:chOff x="0" y="0"/>
          <a:chExt cx="0" cy="0"/>
        </a:xfrm>
      </p:grpSpPr>
      <p:sp>
        <p:nvSpPr>
          <p:cNvPr id="127" name="Google Shape;127;p6"/>
          <p:cNvSpPr txBox="1"/>
          <p:nvPr>
            <p:ph type="title"/>
          </p:nvPr>
        </p:nvSpPr>
        <p:spPr>
          <a:xfrm>
            <a:off x="7003312" y="205052"/>
            <a:ext cx="4180366" cy="6355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24591"/>
              </a:buClr>
              <a:buSzPts val="3200"/>
              <a:buFont typeface="Calibri"/>
              <a:buNone/>
            </a:pPr>
            <a:r>
              <a:rPr b="1" lang="cs-CZ" sz="3200">
                <a:solidFill>
                  <a:srgbClr val="124591"/>
                </a:solidFill>
              </a:rPr>
              <a:t>Koncepce kurzu InnoPro</a:t>
            </a:r>
            <a:endParaRPr b="1" sz="3200">
              <a:solidFill>
                <a:srgbClr val="124591"/>
              </a:solidFill>
            </a:endParaRPr>
          </a:p>
        </p:txBody>
      </p:sp>
      <p:sp>
        <p:nvSpPr>
          <p:cNvPr id="128" name="Google Shape;128;p6"/>
          <p:cNvSpPr txBox="1"/>
          <p:nvPr>
            <p:ph idx="1" type="body"/>
          </p:nvPr>
        </p:nvSpPr>
        <p:spPr>
          <a:xfrm>
            <a:off x="900223" y="985296"/>
            <a:ext cx="10425223" cy="1226288"/>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rgbClr val="124591"/>
              </a:buClr>
              <a:buSzPts val="3200"/>
              <a:buNone/>
            </a:pPr>
            <a:r>
              <a:rPr b="1" lang="cs-CZ" sz="3200">
                <a:solidFill>
                  <a:srgbClr val="124591"/>
                </a:solidFill>
              </a:rPr>
              <a:t>3. Koncepční přístup ke kurzu InnoPro: Model AIDIC </a:t>
            </a:r>
            <a:endParaRPr/>
          </a:p>
          <a:p>
            <a:pPr indent="0" lvl="0" marL="0" rtl="0" algn="l">
              <a:lnSpc>
                <a:spcPct val="90000"/>
              </a:lnSpc>
              <a:spcBef>
                <a:spcPts val="0"/>
              </a:spcBef>
              <a:spcAft>
                <a:spcPts val="0"/>
              </a:spcAft>
              <a:buClr>
                <a:schemeClr val="dk1"/>
              </a:buClr>
              <a:buSzPts val="1050"/>
              <a:buNone/>
            </a:pPr>
            <a:r>
              <a:t/>
            </a:r>
            <a:endParaRPr b="1" sz="1050">
              <a:solidFill>
                <a:srgbClr val="124591"/>
              </a:solidFill>
            </a:endParaRPr>
          </a:p>
          <a:p>
            <a:pPr indent="-228600" lvl="0" marL="228600" rtl="0" algn="l">
              <a:lnSpc>
                <a:spcPct val="90000"/>
              </a:lnSpc>
              <a:spcBef>
                <a:spcPts val="1600"/>
              </a:spcBef>
              <a:spcAft>
                <a:spcPts val="0"/>
              </a:spcAft>
              <a:buClr>
                <a:schemeClr val="dk1"/>
              </a:buClr>
              <a:buSzPts val="2800"/>
              <a:buChar char="•"/>
            </a:pPr>
            <a:r>
              <a:rPr lang="cs-CZ"/>
              <a:t>Přístup PCM v kurzu InnoPro </a:t>
            </a:r>
            <a:r>
              <a:rPr lang="cs-CZ">
                <a:latin typeface="Calibri"/>
                <a:ea typeface="Calibri"/>
                <a:cs typeface="Calibri"/>
                <a:sym typeface="Calibri"/>
              </a:rPr>
              <a:t>→ od</a:t>
            </a:r>
            <a:r>
              <a:rPr lang="cs-CZ"/>
              <a:t> </a:t>
            </a:r>
            <a:r>
              <a:rPr b="1" lang="cs-CZ">
                <a:solidFill>
                  <a:srgbClr val="C00000"/>
                </a:solidFill>
              </a:rPr>
              <a:t>IPEC</a:t>
            </a:r>
            <a:r>
              <a:rPr lang="cs-CZ"/>
              <a:t> modelu k </a:t>
            </a:r>
            <a:r>
              <a:rPr b="1" lang="cs-CZ">
                <a:solidFill>
                  <a:srgbClr val="C00000"/>
                </a:solidFill>
              </a:rPr>
              <a:t>AIDIC</a:t>
            </a:r>
            <a:r>
              <a:rPr lang="cs-CZ"/>
              <a:t> modelu.</a:t>
            </a:r>
            <a:endParaRPr/>
          </a:p>
          <a:p>
            <a:pPr indent="0" lvl="0" marL="0" rtl="0" algn="l">
              <a:lnSpc>
                <a:spcPct val="90000"/>
              </a:lnSpc>
              <a:spcBef>
                <a:spcPts val="1000"/>
              </a:spcBef>
              <a:spcAft>
                <a:spcPts val="0"/>
              </a:spcAft>
              <a:buClr>
                <a:schemeClr val="dk1"/>
              </a:buClr>
              <a:buSzPts val="2800"/>
              <a:buNone/>
            </a:pPr>
            <a:r>
              <a:t/>
            </a:r>
            <a:endParaRPr/>
          </a:p>
        </p:txBody>
      </p:sp>
      <p:sp>
        <p:nvSpPr>
          <p:cNvPr id="129" name="Google Shape;129;p6"/>
          <p:cNvSpPr txBox="1"/>
          <p:nvPr/>
        </p:nvSpPr>
        <p:spPr>
          <a:xfrm>
            <a:off x="765144" y="2356284"/>
            <a:ext cx="4033684" cy="32624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cs-CZ" sz="2400">
                <a:solidFill>
                  <a:srgbClr val="145999"/>
                </a:solidFill>
                <a:latin typeface="Calibri"/>
                <a:ea typeface="Calibri"/>
                <a:cs typeface="Calibri"/>
                <a:sym typeface="Calibri"/>
              </a:rPr>
              <a:t>AIDIC Model: Fáze </a:t>
            </a:r>
            <a:endParaRPr b="1" sz="2400">
              <a:solidFill>
                <a:srgbClr val="145999"/>
              </a:solidFill>
              <a:latin typeface="Calibri"/>
              <a:ea typeface="Calibri"/>
              <a:cs typeface="Calibri"/>
              <a:sym typeface="Calibri"/>
            </a:endParaRPr>
          </a:p>
          <a:p>
            <a:pPr indent="-166687" lvl="0" marL="342900" marR="0" rtl="0" algn="l">
              <a:spcBef>
                <a:spcPts val="0"/>
              </a:spcBef>
              <a:spcAft>
                <a:spcPts val="0"/>
              </a:spcAft>
              <a:buClr>
                <a:schemeClr val="dk1"/>
              </a:buClr>
              <a:buSzPts val="1800"/>
              <a:buFont typeface="Arial"/>
              <a:buChar char="•"/>
            </a:pPr>
            <a:r>
              <a:rPr b="1" lang="cs-CZ" sz="1800">
                <a:solidFill>
                  <a:schemeClr val="dk1"/>
                </a:solidFill>
                <a:latin typeface="Calibri"/>
                <a:ea typeface="Calibri"/>
                <a:cs typeface="Calibri"/>
                <a:sym typeface="Calibri"/>
              </a:rPr>
              <a:t>Posouzení</a:t>
            </a:r>
            <a:r>
              <a:rPr b="1" lang="cs-CZ" sz="1800">
                <a:solidFill>
                  <a:srgbClr val="C00000"/>
                </a:solidFill>
                <a:latin typeface="Calibri"/>
                <a:ea typeface="Calibri"/>
                <a:cs typeface="Calibri"/>
                <a:sym typeface="Calibri"/>
              </a:rPr>
              <a:t> </a:t>
            </a:r>
            <a:r>
              <a:rPr lang="cs-CZ" sz="1800">
                <a:solidFill>
                  <a:schemeClr val="dk1"/>
                </a:solidFill>
                <a:latin typeface="Calibri"/>
                <a:ea typeface="Calibri"/>
                <a:cs typeface="Calibri"/>
                <a:sym typeface="Calibri"/>
              </a:rPr>
              <a:t>(Hodnocení) = definování problému.</a:t>
            </a:r>
            <a:endParaRPr sz="1800">
              <a:solidFill>
                <a:schemeClr val="dk1"/>
              </a:solidFill>
              <a:latin typeface="Calibri"/>
              <a:ea typeface="Calibri"/>
              <a:cs typeface="Calibri"/>
              <a:sym typeface="Calibri"/>
            </a:endParaRPr>
          </a:p>
          <a:p>
            <a:pPr indent="-166687" lvl="0" marL="342900" marR="0" rtl="0" algn="l">
              <a:spcBef>
                <a:spcPts val="600"/>
              </a:spcBef>
              <a:spcAft>
                <a:spcPts val="0"/>
              </a:spcAft>
              <a:buClr>
                <a:schemeClr val="dk1"/>
              </a:buClr>
              <a:buSzPts val="1800"/>
              <a:buFont typeface="Arial"/>
              <a:buChar char="•"/>
            </a:pPr>
            <a:r>
              <a:rPr b="1" lang="cs-CZ" sz="1800">
                <a:solidFill>
                  <a:schemeClr val="dk1"/>
                </a:solidFill>
                <a:latin typeface="Calibri"/>
                <a:ea typeface="Calibri"/>
                <a:cs typeface="Calibri"/>
                <a:sym typeface="Calibri"/>
              </a:rPr>
              <a:t>Iniciace </a:t>
            </a:r>
            <a:r>
              <a:rPr lang="cs-CZ" sz="1800">
                <a:solidFill>
                  <a:schemeClr val="dk1"/>
                </a:solidFill>
                <a:latin typeface="Calibri"/>
                <a:ea typeface="Calibri"/>
                <a:cs typeface="Calibri"/>
                <a:sym typeface="Calibri"/>
              </a:rPr>
              <a:t>(Identifikace) = rozvoj možností řešení.</a:t>
            </a:r>
            <a:endParaRPr sz="1800">
              <a:solidFill>
                <a:schemeClr val="dk1"/>
              </a:solidFill>
              <a:latin typeface="Calibri"/>
              <a:ea typeface="Calibri"/>
              <a:cs typeface="Calibri"/>
              <a:sym typeface="Calibri"/>
            </a:endParaRPr>
          </a:p>
          <a:p>
            <a:pPr indent="-166687" lvl="0" marL="342900" marR="0" rtl="0" algn="l">
              <a:spcBef>
                <a:spcPts val="600"/>
              </a:spcBef>
              <a:spcAft>
                <a:spcPts val="0"/>
              </a:spcAft>
              <a:buClr>
                <a:schemeClr val="dk1"/>
              </a:buClr>
              <a:buSzPts val="1800"/>
              <a:buFont typeface="Arial"/>
              <a:buChar char="•"/>
            </a:pPr>
            <a:r>
              <a:rPr b="1" lang="cs-CZ" sz="1800">
                <a:solidFill>
                  <a:schemeClr val="dk1"/>
                </a:solidFill>
                <a:latin typeface="Calibri"/>
                <a:ea typeface="Calibri"/>
                <a:cs typeface="Calibri"/>
                <a:sym typeface="Calibri"/>
              </a:rPr>
              <a:t>Design </a:t>
            </a:r>
            <a:r>
              <a:rPr lang="cs-CZ" sz="1800">
                <a:solidFill>
                  <a:schemeClr val="dk1"/>
                </a:solidFill>
                <a:latin typeface="Calibri"/>
                <a:ea typeface="Calibri"/>
                <a:cs typeface="Calibri"/>
                <a:sym typeface="Calibri"/>
              </a:rPr>
              <a:t>(Plán) = plánování projektu.</a:t>
            </a:r>
            <a:endParaRPr sz="1800">
              <a:solidFill>
                <a:schemeClr val="dk1"/>
              </a:solidFill>
              <a:latin typeface="Calibri"/>
              <a:ea typeface="Calibri"/>
              <a:cs typeface="Calibri"/>
              <a:sym typeface="Calibri"/>
            </a:endParaRPr>
          </a:p>
          <a:p>
            <a:pPr indent="-166687" lvl="0" marL="342900" marR="0" rtl="0" algn="l">
              <a:spcBef>
                <a:spcPts val="600"/>
              </a:spcBef>
              <a:spcAft>
                <a:spcPts val="0"/>
              </a:spcAft>
              <a:buClr>
                <a:schemeClr val="dk1"/>
              </a:buClr>
              <a:buSzPts val="1800"/>
              <a:buFont typeface="Arial"/>
              <a:buChar char="•"/>
            </a:pPr>
            <a:r>
              <a:rPr b="1" lang="cs-CZ" sz="1800">
                <a:solidFill>
                  <a:schemeClr val="dk1"/>
                </a:solidFill>
                <a:latin typeface="Calibri"/>
                <a:ea typeface="Calibri"/>
                <a:cs typeface="Calibri"/>
                <a:sym typeface="Calibri"/>
              </a:rPr>
              <a:t>Implementace </a:t>
            </a:r>
            <a:r>
              <a:rPr lang="cs-CZ" sz="1800">
                <a:solidFill>
                  <a:schemeClr val="dk1"/>
                </a:solidFill>
                <a:latin typeface="Calibri"/>
                <a:ea typeface="Calibri"/>
                <a:cs typeface="Calibri"/>
                <a:sym typeface="Calibri"/>
              </a:rPr>
              <a:t>(Realizace) = realizace plánu.</a:t>
            </a:r>
            <a:endParaRPr sz="1800">
              <a:solidFill>
                <a:schemeClr val="dk1"/>
              </a:solidFill>
              <a:latin typeface="Calibri"/>
              <a:ea typeface="Calibri"/>
              <a:cs typeface="Calibri"/>
              <a:sym typeface="Calibri"/>
            </a:endParaRPr>
          </a:p>
          <a:p>
            <a:pPr indent="-166687" lvl="0" marL="342900" marR="0" rtl="0" algn="l">
              <a:spcBef>
                <a:spcPts val="600"/>
              </a:spcBef>
              <a:spcAft>
                <a:spcPts val="0"/>
              </a:spcAft>
              <a:buClr>
                <a:schemeClr val="dk1"/>
              </a:buClr>
              <a:buSzPts val="1800"/>
              <a:buFont typeface="Arial"/>
              <a:buChar char="•"/>
            </a:pPr>
            <a:r>
              <a:rPr b="1" lang="cs-CZ" sz="1800">
                <a:solidFill>
                  <a:schemeClr val="dk1"/>
                </a:solidFill>
                <a:latin typeface="Calibri"/>
                <a:ea typeface="Calibri"/>
                <a:cs typeface="Calibri"/>
                <a:sym typeface="Calibri"/>
              </a:rPr>
              <a:t>Uzavření</a:t>
            </a:r>
            <a:r>
              <a:rPr b="1" lang="cs-CZ" sz="1800">
                <a:solidFill>
                  <a:srgbClr val="C00000"/>
                </a:solidFill>
                <a:latin typeface="Calibri"/>
                <a:ea typeface="Calibri"/>
                <a:cs typeface="Calibri"/>
                <a:sym typeface="Calibri"/>
              </a:rPr>
              <a:t> </a:t>
            </a:r>
            <a:r>
              <a:rPr lang="cs-CZ" sz="1800">
                <a:solidFill>
                  <a:schemeClr val="dk1"/>
                </a:solidFill>
                <a:latin typeface="Calibri"/>
                <a:ea typeface="Calibri"/>
                <a:cs typeface="Calibri"/>
                <a:sym typeface="Calibri"/>
              </a:rPr>
              <a:t>(Ukončení) = monitorování, kontrola postupu, uzavření projektu. </a:t>
            </a:r>
            <a:endParaRPr sz="1800">
              <a:solidFill>
                <a:schemeClr val="dk1"/>
              </a:solidFill>
              <a:latin typeface="Calibri"/>
              <a:ea typeface="Calibri"/>
              <a:cs typeface="Calibri"/>
              <a:sym typeface="Calibri"/>
            </a:endParaRPr>
          </a:p>
        </p:txBody>
      </p:sp>
      <p:sp>
        <p:nvSpPr>
          <p:cNvPr id="130" name="Google Shape;130;p6"/>
          <p:cNvSpPr txBox="1"/>
          <p:nvPr/>
        </p:nvSpPr>
        <p:spPr>
          <a:xfrm>
            <a:off x="4593265" y="2356284"/>
            <a:ext cx="6876173" cy="401648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cs-CZ" sz="2400">
                <a:solidFill>
                  <a:srgbClr val="145999"/>
                </a:solidFill>
                <a:latin typeface="Calibri"/>
                <a:ea typeface="Calibri"/>
                <a:cs typeface="Calibri"/>
                <a:sym typeface="Calibri"/>
              </a:rPr>
              <a:t>AIDIC Model: Metodika projektového řízení</a:t>
            </a:r>
            <a:endParaRPr/>
          </a:p>
          <a:p>
            <a:pPr indent="-166687" lvl="0" marL="342900" marR="0" rtl="0" algn="l">
              <a:spcBef>
                <a:spcPts val="0"/>
              </a:spcBef>
              <a:spcAft>
                <a:spcPts val="0"/>
              </a:spcAft>
              <a:buClr>
                <a:schemeClr val="dk1"/>
              </a:buClr>
              <a:buSzPts val="1800"/>
              <a:buFont typeface="Arial"/>
              <a:buChar char="•"/>
            </a:pPr>
            <a:r>
              <a:rPr b="1" lang="cs-CZ" sz="1800">
                <a:solidFill>
                  <a:schemeClr val="dk1"/>
                </a:solidFill>
                <a:latin typeface="Calibri"/>
                <a:ea typeface="Calibri"/>
                <a:cs typeface="Calibri"/>
                <a:sym typeface="Calibri"/>
              </a:rPr>
              <a:t>Institut projektového řízení (Project Management Institute, </a:t>
            </a:r>
            <a:r>
              <a:rPr lang="cs-CZ" sz="1800">
                <a:solidFill>
                  <a:schemeClr val="dk1"/>
                </a:solidFill>
                <a:latin typeface="Calibri"/>
                <a:ea typeface="Calibri"/>
                <a:cs typeface="Calibri"/>
                <a:sym typeface="Calibri"/>
              </a:rPr>
              <a:t> PMI)</a:t>
            </a:r>
            <a:br>
              <a:rPr lang="cs-CZ" sz="1800">
                <a:solidFill>
                  <a:schemeClr val="dk1"/>
                </a:solidFill>
                <a:latin typeface="Calibri"/>
                <a:ea typeface="Calibri"/>
                <a:cs typeface="Calibri"/>
                <a:sym typeface="Calibri"/>
              </a:rPr>
            </a:br>
            <a:r>
              <a:rPr lang="cs-CZ" sz="1800">
                <a:solidFill>
                  <a:schemeClr val="dk1"/>
                </a:solidFill>
                <a:latin typeface="Calibri"/>
                <a:ea typeface="Calibri"/>
                <a:cs typeface="Calibri"/>
                <a:sym typeface="Calibri"/>
              </a:rPr>
              <a:t>– Kmen znalostí projektového managementu (</a:t>
            </a:r>
            <a:r>
              <a:rPr i="1" lang="cs-CZ" sz="1800">
                <a:solidFill>
                  <a:schemeClr val="dk1"/>
                </a:solidFill>
                <a:latin typeface="Calibri"/>
                <a:ea typeface="Calibri"/>
                <a:cs typeface="Calibri"/>
                <a:sym typeface="Calibri"/>
              </a:rPr>
              <a:t>The Project Management Body of Knowledge, PMBOK® Guide)</a:t>
            </a:r>
            <a:r>
              <a:rPr lang="cs-CZ" sz="1800">
                <a:solidFill>
                  <a:schemeClr val="dk1"/>
                </a:solidFill>
                <a:latin typeface="Calibri"/>
                <a:ea typeface="Calibri"/>
                <a:cs typeface="Calibri"/>
                <a:sym typeface="Calibri"/>
              </a:rPr>
              <a:t>.</a:t>
            </a:r>
            <a:endParaRPr/>
          </a:p>
          <a:p>
            <a:pPr indent="-166687" lvl="0" marL="342900" marR="0" rtl="0" algn="l">
              <a:spcBef>
                <a:spcPts val="600"/>
              </a:spcBef>
              <a:spcAft>
                <a:spcPts val="0"/>
              </a:spcAft>
              <a:buClr>
                <a:schemeClr val="dk1"/>
              </a:buClr>
              <a:buSzPts val="1800"/>
              <a:buFont typeface="Arial"/>
              <a:buChar char="•"/>
            </a:pPr>
            <a:r>
              <a:rPr b="1" lang="cs-CZ" sz="1800">
                <a:solidFill>
                  <a:schemeClr val="dk1"/>
                </a:solidFill>
                <a:latin typeface="Calibri"/>
                <a:ea typeface="Calibri"/>
                <a:cs typeface="Calibri"/>
                <a:sym typeface="Calibri"/>
              </a:rPr>
              <a:t>Mezinárodní asociace projektového řízení (International Project Management Association</a:t>
            </a:r>
            <a:r>
              <a:rPr lang="cs-CZ" sz="1800">
                <a:solidFill>
                  <a:schemeClr val="dk1"/>
                </a:solidFill>
                <a:latin typeface="Calibri"/>
                <a:ea typeface="Calibri"/>
                <a:cs typeface="Calibri"/>
                <a:sym typeface="Calibri"/>
              </a:rPr>
              <a:t>,</a:t>
            </a:r>
            <a:r>
              <a:rPr b="1" lang="cs-CZ" sz="1800">
                <a:solidFill>
                  <a:schemeClr val="dk1"/>
                </a:solidFill>
                <a:latin typeface="Calibri"/>
                <a:ea typeface="Calibri"/>
                <a:cs typeface="Calibri"/>
                <a:sym typeface="Calibri"/>
              </a:rPr>
              <a:t> </a:t>
            </a:r>
            <a:r>
              <a:rPr lang="cs-CZ" sz="1800">
                <a:solidFill>
                  <a:schemeClr val="dk1"/>
                </a:solidFill>
                <a:latin typeface="Calibri"/>
                <a:ea typeface="Calibri"/>
                <a:cs typeface="Calibri"/>
                <a:sym typeface="Calibri"/>
              </a:rPr>
              <a:t>IPMA) – Výchozí úroveň individuální kompetencí (</a:t>
            </a:r>
            <a:r>
              <a:rPr i="1" lang="cs-CZ" sz="1800">
                <a:solidFill>
                  <a:schemeClr val="dk1"/>
                </a:solidFill>
                <a:latin typeface="Calibri"/>
                <a:ea typeface="Calibri"/>
                <a:cs typeface="Calibri"/>
                <a:sym typeface="Calibri"/>
              </a:rPr>
              <a:t>Individual Competence Baseline, ICB4.0)</a:t>
            </a:r>
            <a:r>
              <a:rPr lang="cs-CZ" sz="1800">
                <a:solidFill>
                  <a:schemeClr val="dk1"/>
                </a:solidFill>
                <a:latin typeface="Calibri"/>
                <a:ea typeface="Calibri"/>
                <a:cs typeface="Calibri"/>
                <a:sym typeface="Calibri"/>
              </a:rPr>
              <a:t>. </a:t>
            </a:r>
            <a:endParaRPr/>
          </a:p>
          <a:p>
            <a:pPr indent="-166687" lvl="0" marL="342900" marR="0" rtl="0" algn="l">
              <a:spcBef>
                <a:spcPts val="600"/>
              </a:spcBef>
              <a:spcAft>
                <a:spcPts val="0"/>
              </a:spcAft>
              <a:buClr>
                <a:schemeClr val="dk1"/>
              </a:buClr>
              <a:buSzPts val="1800"/>
              <a:buFont typeface="Arial"/>
              <a:buChar char="•"/>
            </a:pPr>
            <a:r>
              <a:rPr b="1" lang="cs-CZ" sz="1800">
                <a:solidFill>
                  <a:schemeClr val="dk1"/>
                </a:solidFill>
                <a:latin typeface="Calibri"/>
                <a:ea typeface="Calibri"/>
                <a:cs typeface="Calibri"/>
                <a:sym typeface="Calibri"/>
              </a:rPr>
              <a:t>Centrum excelence Evropské komise pro řízení projektů (European Commission Centre of Excellence in Project Management</a:t>
            </a:r>
            <a:r>
              <a:rPr lang="cs-CZ" sz="1800">
                <a:solidFill>
                  <a:schemeClr val="dk1"/>
                </a:solidFill>
                <a:latin typeface="Calibri"/>
                <a:ea typeface="Calibri"/>
                <a:cs typeface="Calibri"/>
                <a:sym typeface="Calibri"/>
              </a:rPr>
              <a:t>,</a:t>
            </a:r>
            <a:r>
              <a:rPr b="1" lang="cs-CZ" sz="1800">
                <a:solidFill>
                  <a:schemeClr val="dk1"/>
                </a:solidFill>
                <a:latin typeface="Calibri"/>
                <a:ea typeface="Calibri"/>
                <a:cs typeface="Calibri"/>
                <a:sym typeface="Calibri"/>
              </a:rPr>
              <a:t> </a:t>
            </a:r>
            <a:r>
              <a:rPr lang="cs-CZ" sz="1800">
                <a:solidFill>
                  <a:schemeClr val="dk1"/>
                </a:solidFill>
                <a:latin typeface="Calibri"/>
                <a:ea typeface="Calibri"/>
                <a:cs typeface="Calibri"/>
                <a:sym typeface="Calibri"/>
              </a:rPr>
              <a:t>CoEPM²) – </a:t>
            </a:r>
            <a:r>
              <a:rPr i="1" lang="cs-CZ" sz="1800">
                <a:solidFill>
                  <a:schemeClr val="dk1"/>
                </a:solidFill>
                <a:latin typeface="Calibri"/>
                <a:ea typeface="Calibri"/>
                <a:cs typeface="Calibri"/>
                <a:sym typeface="Calibri"/>
              </a:rPr>
              <a:t>PM² Project Management Methodology</a:t>
            </a:r>
            <a:r>
              <a:rPr lang="cs-CZ" sz="1800">
                <a:solidFill>
                  <a:schemeClr val="dk1"/>
                </a:solidFill>
                <a:latin typeface="Calibri"/>
                <a:ea typeface="Calibri"/>
                <a:cs typeface="Calibri"/>
                <a:sym typeface="Calibri"/>
              </a:rPr>
              <a:t>.</a:t>
            </a:r>
            <a:endParaRPr/>
          </a:p>
          <a:p>
            <a:pPr indent="-166687" lvl="0" marL="342900" marR="0" rtl="0" algn="l">
              <a:spcBef>
                <a:spcPts val="600"/>
              </a:spcBef>
              <a:spcAft>
                <a:spcPts val="0"/>
              </a:spcAft>
              <a:buClr>
                <a:schemeClr val="dk1"/>
              </a:buClr>
              <a:buSzPts val="1800"/>
              <a:buFont typeface="Arial"/>
              <a:buChar char="•"/>
            </a:pPr>
            <a:r>
              <a:rPr b="1" lang="cs-CZ" sz="1800">
                <a:solidFill>
                  <a:schemeClr val="dk1"/>
                </a:solidFill>
                <a:latin typeface="Calibri"/>
                <a:ea typeface="Calibri"/>
                <a:cs typeface="Calibri"/>
                <a:sym typeface="Calibri"/>
              </a:rPr>
              <a:t>Evropská komise Úřad pro spolupráci EuropeAid (European Commission EuropeAid Cooperation Office</a:t>
            </a:r>
            <a:r>
              <a:rPr lang="cs-CZ" sz="1800">
                <a:solidFill>
                  <a:schemeClr val="dk1"/>
                </a:solidFill>
                <a:latin typeface="Calibri"/>
                <a:ea typeface="Calibri"/>
                <a:cs typeface="Calibri"/>
                <a:sym typeface="Calibri"/>
              </a:rPr>
              <a:t>,</a:t>
            </a:r>
            <a:r>
              <a:rPr b="1" lang="cs-CZ" sz="1800">
                <a:solidFill>
                  <a:schemeClr val="dk1"/>
                </a:solidFill>
                <a:latin typeface="Calibri"/>
                <a:ea typeface="Calibri"/>
                <a:cs typeface="Calibri"/>
                <a:sym typeface="Calibri"/>
              </a:rPr>
              <a:t> </a:t>
            </a:r>
            <a:r>
              <a:rPr lang="cs-CZ" sz="1800">
                <a:solidFill>
                  <a:schemeClr val="dk1"/>
                </a:solidFill>
                <a:latin typeface="Calibri"/>
                <a:ea typeface="Calibri"/>
                <a:cs typeface="Calibri"/>
                <a:sym typeface="Calibri"/>
              </a:rPr>
              <a:t>EuropeAID) – </a:t>
            </a:r>
            <a:r>
              <a:rPr i="1" lang="cs-CZ" sz="1800">
                <a:solidFill>
                  <a:schemeClr val="dk1"/>
                </a:solidFill>
                <a:latin typeface="Calibri"/>
                <a:ea typeface="Calibri"/>
                <a:cs typeface="Calibri"/>
                <a:sym typeface="Calibri"/>
              </a:rPr>
              <a:t>Project Cycle Management (PCM) Guidelines</a:t>
            </a:r>
            <a:r>
              <a:rPr lang="cs-CZ" sz="1800">
                <a:solidFill>
                  <a:schemeClr val="dk1"/>
                </a:solidFill>
                <a:latin typeface="Calibri"/>
                <a:ea typeface="Calibri"/>
                <a:cs typeface="Calibri"/>
                <a:sym typeface="Calibri"/>
              </a:rPr>
              <a:t>.</a:t>
            </a:r>
            <a:endParaRPr sz="18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4" name="Shape 134"/>
        <p:cNvGrpSpPr/>
        <p:nvPr/>
      </p:nvGrpSpPr>
      <p:grpSpPr>
        <a:xfrm>
          <a:off x="0" y="0"/>
          <a:ext cx="0" cy="0"/>
          <a:chOff x="0" y="0"/>
          <a:chExt cx="0" cy="0"/>
        </a:xfrm>
      </p:grpSpPr>
      <p:sp>
        <p:nvSpPr>
          <p:cNvPr id="135" name="Google Shape;135;p7"/>
          <p:cNvSpPr txBox="1"/>
          <p:nvPr>
            <p:ph type="title"/>
          </p:nvPr>
        </p:nvSpPr>
        <p:spPr>
          <a:xfrm>
            <a:off x="7003312" y="205052"/>
            <a:ext cx="4180366" cy="6355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24591"/>
              </a:buClr>
              <a:buSzPts val="3200"/>
              <a:buFont typeface="Calibri"/>
              <a:buNone/>
            </a:pPr>
            <a:r>
              <a:rPr b="1" lang="cs-CZ" sz="3200">
                <a:solidFill>
                  <a:srgbClr val="124591"/>
                </a:solidFill>
              </a:rPr>
              <a:t>Koncepce kurzu InnoPro</a:t>
            </a:r>
            <a:endParaRPr b="1" sz="3200">
              <a:solidFill>
                <a:srgbClr val="124591"/>
              </a:solidFill>
            </a:endParaRPr>
          </a:p>
        </p:txBody>
      </p:sp>
      <p:sp>
        <p:nvSpPr>
          <p:cNvPr id="136" name="Google Shape;136;p7"/>
          <p:cNvSpPr txBox="1"/>
          <p:nvPr>
            <p:ph idx="1" type="body"/>
          </p:nvPr>
        </p:nvSpPr>
        <p:spPr>
          <a:xfrm>
            <a:off x="673400" y="840600"/>
            <a:ext cx="10713900" cy="5819700"/>
          </a:xfrm>
          <a:prstGeom prst="rect">
            <a:avLst/>
          </a:prstGeom>
          <a:noFill/>
          <a:ln>
            <a:noFill/>
          </a:ln>
        </p:spPr>
        <p:txBody>
          <a:bodyPr anchorCtr="0" anchor="t" bIns="45700" lIns="91425" spcFirstLastPara="1" rIns="91425" wrap="square" tIns="45700">
            <a:normAutofit fontScale="62500" lnSpcReduction="20000"/>
          </a:bodyPr>
          <a:lstStyle/>
          <a:p>
            <a:pPr indent="0" lvl="0" marL="0" rtl="0" algn="l">
              <a:lnSpc>
                <a:spcPct val="90000"/>
              </a:lnSpc>
              <a:spcBef>
                <a:spcPts val="0"/>
              </a:spcBef>
              <a:spcAft>
                <a:spcPts val="0"/>
              </a:spcAft>
              <a:buClr>
                <a:srgbClr val="124591"/>
              </a:buClr>
              <a:buSzPct val="100000"/>
              <a:buNone/>
            </a:pPr>
            <a:r>
              <a:rPr b="1" lang="cs-CZ" sz="4500">
                <a:solidFill>
                  <a:srgbClr val="124591"/>
                </a:solidFill>
              </a:rPr>
              <a:t>4. AIDIC Model: Teoretická východiska</a:t>
            </a:r>
            <a:endParaRPr b="1" sz="1100">
              <a:solidFill>
                <a:srgbClr val="124591"/>
              </a:solidFill>
            </a:endParaRPr>
          </a:p>
          <a:p>
            <a:pPr indent="-228600" lvl="0" marL="228600" rtl="0" algn="l">
              <a:lnSpc>
                <a:spcPct val="100000"/>
              </a:lnSpc>
              <a:spcBef>
                <a:spcPts val="1000"/>
              </a:spcBef>
              <a:spcAft>
                <a:spcPts val="0"/>
              </a:spcAft>
              <a:buClr>
                <a:schemeClr val="dk1"/>
              </a:buClr>
              <a:buSzPct val="100000"/>
              <a:buChar char="•"/>
            </a:pPr>
            <a:r>
              <a:rPr b="1" lang="cs-CZ" sz="3200">
                <a:solidFill>
                  <a:srgbClr val="124591"/>
                </a:solidFill>
              </a:rPr>
              <a:t>Fáze 1: Hodnocení (Posouzení situace)</a:t>
            </a:r>
            <a:endParaRPr sz="3200">
              <a:solidFill>
                <a:srgbClr val="124591"/>
              </a:solidFill>
            </a:endParaRPr>
          </a:p>
          <a:p>
            <a:pPr indent="-228631" lvl="1" marL="685800" rtl="0" algn="l">
              <a:lnSpc>
                <a:spcPct val="100000"/>
              </a:lnSpc>
              <a:spcBef>
                <a:spcPts val="500"/>
              </a:spcBef>
              <a:spcAft>
                <a:spcPts val="0"/>
              </a:spcAft>
              <a:buClr>
                <a:schemeClr val="dk1"/>
              </a:buClr>
              <a:buSzPct val="100000"/>
              <a:buChar char="•"/>
            </a:pPr>
            <a:r>
              <a:rPr b="1" lang="cs-CZ" sz="2700"/>
              <a:t>Definice problému: </a:t>
            </a:r>
            <a:r>
              <a:rPr lang="cs-CZ" sz="2700"/>
              <a:t>Je třeba určit problém, který má projekt vyřešit. Pomáhá to vizualizovat požadovaný výsledek.  Co se změní? Co uvidíte, uslyšíte, ochutnáte, čeho se dotknete nebo co ucítíte? Jaká potřeba klienta bude projektem uspokojena?</a:t>
            </a:r>
            <a:endParaRPr/>
          </a:p>
          <a:p>
            <a:pPr indent="-228600" lvl="0" marL="228600" rtl="0" algn="l">
              <a:lnSpc>
                <a:spcPct val="100000"/>
              </a:lnSpc>
              <a:spcBef>
                <a:spcPts val="1000"/>
              </a:spcBef>
              <a:spcAft>
                <a:spcPts val="0"/>
              </a:spcAft>
              <a:buClr>
                <a:schemeClr val="dk1"/>
              </a:buClr>
              <a:buSzPct val="100000"/>
              <a:buChar char="•"/>
            </a:pPr>
            <a:r>
              <a:rPr b="1" lang="cs-CZ" sz="3200">
                <a:solidFill>
                  <a:srgbClr val="124591"/>
                </a:solidFill>
              </a:rPr>
              <a:t>Fáze 2: Iniciace (Identifikace)</a:t>
            </a:r>
            <a:endParaRPr sz="3200">
              <a:solidFill>
                <a:srgbClr val="124591"/>
              </a:solidFill>
            </a:endParaRPr>
          </a:p>
          <a:p>
            <a:pPr indent="-228631" lvl="1" marL="685800" rtl="0" algn="l">
              <a:lnSpc>
                <a:spcPct val="100000"/>
              </a:lnSpc>
              <a:spcBef>
                <a:spcPts val="500"/>
              </a:spcBef>
              <a:spcAft>
                <a:spcPts val="0"/>
              </a:spcAft>
              <a:buClr>
                <a:schemeClr val="dk1"/>
              </a:buClr>
              <a:buSzPct val="100000"/>
              <a:buChar char="•"/>
            </a:pPr>
            <a:r>
              <a:rPr b="1" lang="cs-CZ" sz="2700"/>
              <a:t>Vypracování možností řešení: </a:t>
            </a:r>
            <a:r>
              <a:rPr lang="cs-CZ" sz="2700"/>
              <a:t>Kolik různých způsobů řešení problému byste mohli zvolit? Proveďte brainstorming alternativních řešení (můžete tak učinit sami nebo ve skupině). Která z dostupných alternativ podle vás nejlépe vyřeší problém? Je nákladnější nebo méně nákladná než jiné vhodné možnosti? Povede k úplnému, nebo jen částečnému vyřešení problému?</a:t>
            </a:r>
            <a:endParaRPr/>
          </a:p>
          <a:p>
            <a:pPr indent="-228600" lvl="0" marL="228600" rtl="0" algn="l">
              <a:lnSpc>
                <a:spcPct val="100000"/>
              </a:lnSpc>
              <a:spcBef>
                <a:spcPts val="1000"/>
              </a:spcBef>
              <a:spcAft>
                <a:spcPts val="0"/>
              </a:spcAft>
              <a:buClr>
                <a:srgbClr val="124591"/>
              </a:buClr>
              <a:buSzPct val="100000"/>
              <a:buChar char="•"/>
            </a:pPr>
            <a:r>
              <a:rPr b="1" lang="cs-CZ" sz="3200">
                <a:solidFill>
                  <a:srgbClr val="124591"/>
                </a:solidFill>
              </a:rPr>
              <a:t>Fáze 3: Návrh (Design, Plán)</a:t>
            </a:r>
            <a:endParaRPr sz="3200">
              <a:solidFill>
                <a:srgbClr val="124591"/>
              </a:solidFill>
            </a:endParaRPr>
          </a:p>
          <a:p>
            <a:pPr indent="-228631" lvl="1" marL="685800" rtl="0" algn="l">
              <a:lnSpc>
                <a:spcPct val="100000"/>
              </a:lnSpc>
              <a:spcBef>
                <a:spcPts val="500"/>
              </a:spcBef>
              <a:spcAft>
                <a:spcPts val="0"/>
              </a:spcAft>
              <a:buClr>
                <a:schemeClr val="dk1"/>
              </a:buClr>
              <a:buSzPct val="100000"/>
              <a:buChar char="•"/>
            </a:pPr>
            <a:r>
              <a:rPr b="1" lang="cs-CZ" sz="2700"/>
              <a:t>Naplánujte projekt: </a:t>
            </a:r>
            <a:r>
              <a:rPr lang="cs-CZ" sz="2700"/>
              <a:t>Plánování je zodpovězení otázek: co je třeba udělat, kdo to má udělat, za kolik, jak, kdy a tak dále? K zodpovězení těchto otázek je samozřejmě často zapotřebí křišťálová koule.</a:t>
            </a:r>
            <a:endParaRPr/>
          </a:p>
          <a:p>
            <a:pPr indent="-228600" lvl="0" marL="228600" rtl="0" algn="l">
              <a:lnSpc>
                <a:spcPct val="100000"/>
              </a:lnSpc>
              <a:spcBef>
                <a:spcPts val="1000"/>
              </a:spcBef>
              <a:spcAft>
                <a:spcPts val="0"/>
              </a:spcAft>
              <a:buClr>
                <a:srgbClr val="124591"/>
              </a:buClr>
              <a:buSzPct val="100000"/>
              <a:buChar char="•"/>
            </a:pPr>
            <a:r>
              <a:rPr b="1" lang="cs-CZ" sz="3200">
                <a:solidFill>
                  <a:srgbClr val="124591"/>
                </a:solidFill>
              </a:rPr>
              <a:t>Fáze 4: Realizace (Implementace)</a:t>
            </a:r>
            <a:endParaRPr sz="3200">
              <a:solidFill>
                <a:srgbClr val="124591"/>
              </a:solidFill>
            </a:endParaRPr>
          </a:p>
          <a:p>
            <a:pPr indent="-228631" lvl="1" marL="685800" rtl="0" algn="l">
              <a:lnSpc>
                <a:spcPct val="100000"/>
              </a:lnSpc>
              <a:spcBef>
                <a:spcPts val="500"/>
              </a:spcBef>
              <a:spcAft>
                <a:spcPts val="0"/>
              </a:spcAft>
              <a:buClr>
                <a:schemeClr val="dk1"/>
              </a:buClr>
              <a:buSzPct val="100000"/>
              <a:buChar char="•"/>
            </a:pPr>
            <a:r>
              <a:rPr b="1" lang="cs-CZ" sz="2700"/>
              <a:t>Uskutečnění plánu: </a:t>
            </a:r>
            <a:r>
              <a:rPr lang="cs-CZ" sz="2700"/>
              <a:t>Po vypracování plánu je třeba jej provést. Zajímavé je, že se někdy setkáváme s tím, že lidé vynakládají velké úsilí na sestavení plánu, ale pak se j</a:t>
            </a:r>
            <a:r>
              <a:rPr lang="cs-CZ" sz="2700"/>
              <a:t>í</a:t>
            </a:r>
            <a:r>
              <a:rPr lang="cs-CZ" sz="2700"/>
              <a:t>m neřídí. Pokud se plán nedodržuje, nemá plánování velký smysl, že?</a:t>
            </a:r>
            <a:endParaRPr/>
          </a:p>
          <a:p>
            <a:pPr indent="-228600" lvl="0" marL="228600" rtl="0" algn="l">
              <a:lnSpc>
                <a:spcPct val="100000"/>
              </a:lnSpc>
              <a:spcBef>
                <a:spcPts val="1000"/>
              </a:spcBef>
              <a:spcAft>
                <a:spcPts val="0"/>
              </a:spcAft>
              <a:buClr>
                <a:schemeClr val="dk1"/>
              </a:buClr>
              <a:buSzPct val="100000"/>
              <a:buChar char="•"/>
            </a:pPr>
            <a:r>
              <a:rPr b="1" lang="cs-CZ" sz="3200">
                <a:solidFill>
                  <a:srgbClr val="124591"/>
                </a:solidFill>
              </a:rPr>
              <a:t>Fáze 5: Uzavření (Ukončení)</a:t>
            </a:r>
            <a:endParaRPr sz="3200">
              <a:solidFill>
                <a:srgbClr val="124591"/>
              </a:solidFill>
            </a:endParaRPr>
          </a:p>
          <a:p>
            <a:pPr indent="-228631" lvl="1" marL="685800" rtl="0" algn="l">
              <a:lnSpc>
                <a:spcPct val="100000"/>
              </a:lnSpc>
              <a:spcBef>
                <a:spcPts val="500"/>
              </a:spcBef>
              <a:spcAft>
                <a:spcPts val="0"/>
              </a:spcAft>
              <a:buClr>
                <a:schemeClr val="dk1"/>
              </a:buClr>
              <a:buSzPct val="100000"/>
              <a:buChar char="•"/>
            </a:pPr>
            <a:r>
              <a:rPr b="1" lang="cs-CZ" sz="2700"/>
              <a:t>Monitorování, kontrola postupu a uzavření projektu: </a:t>
            </a:r>
            <a:r>
              <a:rPr lang="cs-CZ" sz="2700"/>
              <a:t>Plány jsou vypracovány tak, abyste mohli úspěšně dosáhnout svého výsledku. Pokud není sledován pokrok, nemůžete si být jisti, že uspějete. </a:t>
            </a:r>
            <a:endParaRPr>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0" name="Shape 140"/>
        <p:cNvGrpSpPr/>
        <p:nvPr/>
      </p:nvGrpSpPr>
      <p:grpSpPr>
        <a:xfrm>
          <a:off x="0" y="0"/>
          <a:ext cx="0" cy="0"/>
          <a:chOff x="0" y="0"/>
          <a:chExt cx="0" cy="0"/>
        </a:xfrm>
      </p:grpSpPr>
      <p:sp>
        <p:nvSpPr>
          <p:cNvPr id="141" name="Google Shape;141;p8"/>
          <p:cNvSpPr txBox="1"/>
          <p:nvPr>
            <p:ph type="title"/>
          </p:nvPr>
        </p:nvSpPr>
        <p:spPr>
          <a:xfrm>
            <a:off x="7003312" y="205052"/>
            <a:ext cx="4180366" cy="6355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24591"/>
              </a:buClr>
              <a:buSzPts val="3200"/>
              <a:buFont typeface="Calibri"/>
              <a:buNone/>
            </a:pPr>
            <a:r>
              <a:rPr b="1" lang="cs-CZ" sz="3200">
                <a:solidFill>
                  <a:srgbClr val="124591"/>
                </a:solidFill>
              </a:rPr>
              <a:t>Koncepce kurzu InnoPro</a:t>
            </a:r>
            <a:endParaRPr b="1" sz="3200">
              <a:solidFill>
                <a:srgbClr val="124591"/>
              </a:solidFill>
            </a:endParaRPr>
          </a:p>
        </p:txBody>
      </p:sp>
      <p:sp>
        <p:nvSpPr>
          <p:cNvPr id="142" name="Google Shape;142;p8"/>
          <p:cNvSpPr txBox="1"/>
          <p:nvPr>
            <p:ph idx="1" type="body"/>
          </p:nvPr>
        </p:nvSpPr>
        <p:spPr>
          <a:xfrm>
            <a:off x="609085" y="840596"/>
            <a:ext cx="10574593" cy="693176"/>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124591"/>
              </a:buClr>
              <a:buSzPts val="3200"/>
              <a:buNone/>
            </a:pPr>
            <a:r>
              <a:rPr b="1" lang="cs-CZ" sz="3200">
                <a:solidFill>
                  <a:srgbClr val="124591"/>
                </a:solidFill>
              </a:rPr>
              <a:t>5. AIDIC Model: Členění a struktura</a:t>
            </a:r>
            <a:endParaRPr b="1" sz="3200">
              <a:solidFill>
                <a:srgbClr val="124591"/>
              </a:solidFill>
            </a:endParaRPr>
          </a:p>
          <a:p>
            <a:pPr indent="0" lvl="0" marL="0" rtl="0" algn="l">
              <a:lnSpc>
                <a:spcPct val="90000"/>
              </a:lnSpc>
              <a:spcBef>
                <a:spcPts val="1000"/>
              </a:spcBef>
              <a:spcAft>
                <a:spcPts val="0"/>
              </a:spcAft>
              <a:buClr>
                <a:schemeClr val="dk1"/>
              </a:buClr>
              <a:buSzPts val="2800"/>
              <a:buNone/>
            </a:pPr>
            <a:r>
              <a:t/>
            </a:r>
            <a:endParaRPr b="1">
              <a:solidFill>
                <a:srgbClr val="C00000"/>
              </a:solidFill>
            </a:endParaRPr>
          </a:p>
        </p:txBody>
      </p:sp>
      <p:graphicFrame>
        <p:nvGraphicFramePr>
          <p:cNvPr id="143" name="Google Shape;143;p8"/>
          <p:cNvGraphicFramePr/>
          <p:nvPr/>
        </p:nvGraphicFramePr>
        <p:xfrm>
          <a:off x="626807" y="1436136"/>
          <a:ext cx="3000000" cy="3000000"/>
        </p:xfrm>
        <a:graphic>
          <a:graphicData uri="http://schemas.openxmlformats.org/drawingml/2006/table">
            <a:tbl>
              <a:tblPr bandRow="1">
                <a:noFill/>
                <a:tableStyleId>{67492F8C-BDA2-4603-B8EA-FE6D30015859}</a:tableStyleId>
              </a:tblPr>
              <a:tblGrid>
                <a:gridCol w="968300"/>
                <a:gridCol w="2114125"/>
                <a:gridCol w="1865775"/>
                <a:gridCol w="2339000"/>
                <a:gridCol w="1516950"/>
                <a:gridCol w="1984300"/>
              </a:tblGrid>
              <a:tr h="184250">
                <a:tc>
                  <a:txBody>
                    <a:bodyPr/>
                    <a:lstStyle/>
                    <a:p>
                      <a:pPr indent="0" lvl="0" marL="0" marR="0" rtl="0" algn="ctr">
                        <a:spcBef>
                          <a:spcPts val="0"/>
                        </a:spcBef>
                        <a:spcAft>
                          <a:spcPts val="0"/>
                        </a:spcAft>
                        <a:buNone/>
                      </a:pPr>
                      <a:r>
                        <a:rPr b="1" lang="cs-CZ" sz="1200" u="none" cap="none" strike="noStrike">
                          <a:latin typeface="Calibri"/>
                          <a:ea typeface="Calibri"/>
                          <a:cs typeface="Calibri"/>
                          <a:sym typeface="Calibri"/>
                        </a:rPr>
                        <a:t>FÁZE</a:t>
                      </a:r>
                      <a:endParaRPr b="1" sz="1600" u="none" cap="none" strike="noStrike">
                        <a:latin typeface="Times New Roman"/>
                        <a:ea typeface="Times New Roman"/>
                        <a:cs typeface="Times New Roman"/>
                        <a:sym typeface="Times New Roman"/>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1" lang="cs-CZ" sz="1200" u="none" cap="none" strike="noStrike"/>
                        <a:t>OBECNÝ POPIS</a:t>
                      </a:r>
                      <a:endParaRPr b="1" sz="1600" u="none" cap="none" strike="noStrike">
                        <a:latin typeface="Times New Roman"/>
                        <a:ea typeface="Times New Roman"/>
                        <a:cs typeface="Times New Roman"/>
                        <a:sym typeface="Times New Roman"/>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1" lang="cs-CZ" sz="1200" u="none" cap="none" strike="noStrike"/>
                        <a:t>DÍLČÍ FÁZE</a:t>
                      </a:r>
                      <a:endParaRPr b="1" sz="1600" u="none" cap="none" strike="noStrike">
                        <a:latin typeface="Times New Roman"/>
                        <a:ea typeface="Times New Roman"/>
                        <a:cs typeface="Times New Roman"/>
                        <a:sym typeface="Times New Roman"/>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1" lang="cs-CZ" sz="1200" u="none" cap="none" strike="noStrike"/>
                        <a:t>KROKY</a:t>
                      </a:r>
                      <a:endParaRPr b="1" sz="1600" u="none" cap="none" strike="noStrike">
                        <a:latin typeface="Times New Roman"/>
                        <a:ea typeface="Times New Roman"/>
                        <a:cs typeface="Times New Roman"/>
                        <a:sym typeface="Times New Roman"/>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1" lang="cs-CZ" sz="1200" u="none" cap="none" strike="noStrike"/>
                        <a:t>VÝSTUPY PROJEKTU</a:t>
                      </a:r>
                      <a:endParaRPr b="1" sz="1600" u="none" cap="none" strike="noStrike">
                        <a:latin typeface="Times New Roman"/>
                        <a:ea typeface="Times New Roman"/>
                        <a:cs typeface="Times New Roman"/>
                        <a:sym typeface="Times New Roman"/>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1" lang="cs-CZ" sz="1200" u="none" cap="none" strike="noStrike"/>
                        <a:t>NÁSTROJE s ŠABLONY</a:t>
                      </a:r>
                      <a:endParaRPr b="1" sz="1600" u="none" cap="none" strike="noStrike">
                        <a:latin typeface="Times New Roman"/>
                        <a:ea typeface="Times New Roman"/>
                        <a:cs typeface="Times New Roman"/>
                        <a:sym typeface="Times New Roman"/>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767700">
                <a:tc>
                  <a:txBody>
                    <a:bodyPr/>
                    <a:lstStyle/>
                    <a:p>
                      <a:pPr indent="0" lvl="0" marL="0" marR="0" rtl="0" algn="just">
                        <a:spcBef>
                          <a:spcPts val="0"/>
                        </a:spcBef>
                        <a:spcAft>
                          <a:spcPts val="0"/>
                        </a:spcAft>
                        <a:buNone/>
                      </a:pPr>
                      <a:r>
                        <a:rPr b="1" lang="cs-CZ" sz="1100" u="none" cap="none" strike="noStrike"/>
                        <a:t>HODNOCENÍ </a:t>
                      </a:r>
                      <a:endParaRPr b="1" sz="1400" u="none" cap="none" strike="noStrike">
                        <a:latin typeface="Times New Roman"/>
                        <a:ea typeface="Times New Roman"/>
                        <a:cs typeface="Times New Roman"/>
                        <a:sym typeface="Times New Roman"/>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176213" lvl="0" marL="176213" marR="0" rtl="0" algn="l">
                        <a:spcBef>
                          <a:spcPts val="0"/>
                        </a:spcBef>
                        <a:spcAft>
                          <a:spcPts val="0"/>
                        </a:spcAft>
                        <a:buClr>
                          <a:srgbClr val="000000"/>
                        </a:buClr>
                        <a:buSzPts val="800"/>
                        <a:buFont typeface="Arial"/>
                        <a:buChar char="●"/>
                      </a:pPr>
                      <a:r>
                        <a:rPr lang="cs-CZ" sz="1000" u="none" cap="none" strike="noStrike"/>
                        <a:t>Organizace definuje potřeby a zadá projekt, který je má uspokojit.</a:t>
                      </a:r>
                      <a:endParaRPr sz="1000" u="none" cap="none" strike="noStrike">
                        <a:latin typeface="Noto Sans Symbols"/>
                        <a:ea typeface="Noto Sans Symbols"/>
                        <a:cs typeface="Noto Sans Symbols"/>
                        <a:sym typeface="Noto Sans Symbols"/>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176213" lvl="0" marL="176213" marR="0" rtl="0" algn="l">
                        <a:spcBef>
                          <a:spcPts val="0"/>
                        </a:spcBef>
                        <a:spcAft>
                          <a:spcPts val="0"/>
                        </a:spcAft>
                        <a:buClr>
                          <a:srgbClr val="000000"/>
                        </a:buClr>
                        <a:buSzPts val="800"/>
                        <a:buFont typeface="Arial"/>
                        <a:buChar char="●"/>
                      </a:pPr>
                      <a:r>
                        <a:rPr lang="cs-CZ" sz="1000" u="none" cap="none" strike="noStrike"/>
                        <a:t>Posouzení problému, potřeby nebo příležitosti k zahájení projektu. </a:t>
                      </a:r>
                      <a:endParaRPr/>
                    </a:p>
                    <a:p>
                      <a:pPr indent="-176213" lvl="0" marL="176213" marR="0" rtl="0" algn="l">
                        <a:spcBef>
                          <a:spcPts val="0"/>
                        </a:spcBef>
                        <a:spcAft>
                          <a:spcPts val="0"/>
                        </a:spcAft>
                        <a:buClr>
                          <a:srgbClr val="000000"/>
                        </a:buClr>
                        <a:buSzPts val="800"/>
                        <a:buFont typeface="Arial"/>
                        <a:buChar char="●"/>
                      </a:pPr>
                      <a:r>
                        <a:rPr lang="cs-CZ" sz="1000" u="none" cap="none" strike="noStrike"/>
                        <a:t>Analýza inovačních příležitostí.</a:t>
                      </a:r>
                      <a:endParaRPr sz="1000" u="none" cap="none" strike="noStrike">
                        <a:latin typeface="Noto Sans Symbols"/>
                        <a:ea typeface="Noto Sans Symbols"/>
                        <a:cs typeface="Noto Sans Symbols"/>
                        <a:sym typeface="Noto Sans Symbols"/>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176213" lvl="0" marL="176213" marR="0" rtl="0" algn="l">
                        <a:spcBef>
                          <a:spcPts val="0"/>
                        </a:spcBef>
                        <a:spcAft>
                          <a:spcPts val="0"/>
                        </a:spcAft>
                        <a:buClr>
                          <a:srgbClr val="000000"/>
                        </a:buClr>
                        <a:buSzPts val="800"/>
                        <a:buFont typeface="Arial"/>
                        <a:buChar char="●"/>
                      </a:pPr>
                      <a:r>
                        <a:rPr lang="cs-CZ" sz="1000" u="none" cap="none" strike="noStrike"/>
                        <a:t>Formalizace problému, potřeby nebo příležitosti k zahájení projektu.</a:t>
                      </a:r>
                      <a:endParaRPr/>
                    </a:p>
                    <a:p>
                      <a:pPr indent="-176213" lvl="0" marL="176213" marR="0" rtl="0" algn="l">
                        <a:spcBef>
                          <a:spcPts val="0"/>
                        </a:spcBef>
                        <a:spcAft>
                          <a:spcPts val="0"/>
                        </a:spcAft>
                        <a:buClr>
                          <a:srgbClr val="000000"/>
                        </a:buClr>
                        <a:buSzPts val="800"/>
                        <a:buFont typeface="Arial"/>
                        <a:buChar char="●"/>
                      </a:pPr>
                      <a:r>
                        <a:rPr lang="cs-CZ" sz="1000" u="none" cap="none" strike="noStrike"/>
                        <a:t>Inovační perspektiva.</a:t>
                      </a:r>
                      <a:endParaRPr sz="1000" u="none" cap="none" strike="noStrike">
                        <a:latin typeface="Noto Sans Symbols"/>
                        <a:ea typeface="Noto Sans Symbols"/>
                        <a:cs typeface="Noto Sans Symbols"/>
                        <a:sym typeface="Noto Sans Symbols"/>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176213" lvl="0" marL="176213" marR="0" rtl="0" algn="l">
                        <a:spcBef>
                          <a:spcPts val="0"/>
                        </a:spcBef>
                        <a:spcAft>
                          <a:spcPts val="0"/>
                        </a:spcAft>
                        <a:buClr>
                          <a:srgbClr val="000000"/>
                        </a:buClr>
                        <a:buSzPts val="800"/>
                        <a:buFont typeface="Arial"/>
                        <a:buChar char="●"/>
                      </a:pPr>
                      <a:r>
                        <a:rPr lang="cs-CZ" sz="1000" u="none" cap="none" strike="noStrike"/>
                        <a:t>Žádost o zahájení projektu.</a:t>
                      </a:r>
                      <a:endParaRPr/>
                    </a:p>
                    <a:p>
                      <a:pPr indent="-176213" lvl="0" marL="176213" marR="0" rtl="0" algn="l">
                        <a:spcBef>
                          <a:spcPts val="0"/>
                        </a:spcBef>
                        <a:spcAft>
                          <a:spcPts val="0"/>
                        </a:spcAft>
                        <a:buClr>
                          <a:srgbClr val="000000"/>
                        </a:buClr>
                        <a:buSzPts val="800"/>
                        <a:buFont typeface="Arial"/>
                        <a:buChar char="●"/>
                      </a:pPr>
                      <a:r>
                        <a:rPr lang="cs-CZ" sz="1000" u="none" cap="none" strike="noStrike"/>
                        <a:t>Zpráva o inovačním projektu.</a:t>
                      </a:r>
                      <a:endParaRPr sz="1000" u="none" cap="none" strike="noStrike">
                        <a:latin typeface="Noto Sans Symbols"/>
                        <a:ea typeface="Noto Sans Symbols"/>
                        <a:cs typeface="Noto Sans Symbols"/>
                        <a:sym typeface="Noto Sans Symbols"/>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cs-CZ" sz="1000" u="none" cap="none" strike="noStrike"/>
                        <a:t>Nástroje: </a:t>
                      </a:r>
                      <a:endParaRPr/>
                    </a:p>
                    <a:p>
                      <a:pPr indent="-176213" lvl="0" marL="176213" marR="0" rtl="0" algn="l">
                        <a:spcBef>
                          <a:spcPts val="0"/>
                        </a:spcBef>
                        <a:spcAft>
                          <a:spcPts val="0"/>
                        </a:spcAft>
                        <a:buClr>
                          <a:schemeClr val="dk1"/>
                        </a:buClr>
                        <a:buSzPts val="1000"/>
                        <a:buFont typeface="Arial"/>
                        <a:buChar char="●"/>
                      </a:pPr>
                      <a:r>
                        <a:rPr lang="cs-CZ" sz="1000" u="none" cap="none" strike="noStrike"/>
                        <a:t>Formuláře žádosti  </a:t>
                      </a:r>
                      <a:endParaRPr/>
                    </a:p>
                    <a:p>
                      <a:pPr indent="0" lvl="0" marL="0" marR="0" rtl="0" algn="l">
                        <a:spcBef>
                          <a:spcPts val="0"/>
                        </a:spcBef>
                        <a:spcAft>
                          <a:spcPts val="0"/>
                        </a:spcAft>
                        <a:buNone/>
                      </a:pPr>
                      <a:r>
                        <a:rPr lang="cs-CZ" sz="1000" u="none" cap="none" strike="noStrike"/>
                        <a:t>Šablony:</a:t>
                      </a:r>
                      <a:endParaRPr/>
                    </a:p>
                    <a:p>
                      <a:pPr indent="-176213" lvl="0" marL="176213" marR="0" rtl="0" algn="l">
                        <a:spcBef>
                          <a:spcPts val="0"/>
                        </a:spcBef>
                        <a:spcAft>
                          <a:spcPts val="0"/>
                        </a:spcAft>
                        <a:buClr>
                          <a:schemeClr val="dk1"/>
                        </a:buClr>
                        <a:buSzPts val="1000"/>
                        <a:buFont typeface="Arial"/>
                        <a:buChar char="●"/>
                      </a:pPr>
                      <a:r>
                        <a:rPr lang="cs-CZ" sz="1000" u="none" cap="none" strike="noStrike"/>
                        <a:t>Mindtools.com</a:t>
                      </a:r>
                      <a:endParaRPr sz="1000" u="none" cap="none" strike="noStrike">
                        <a:latin typeface="Noto Sans Symbols"/>
                        <a:ea typeface="Noto Sans Symbols"/>
                        <a:cs typeface="Noto Sans Symbols"/>
                        <a:sym typeface="Noto Sans Symbols"/>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121350">
                <a:tc>
                  <a:txBody>
                    <a:bodyPr/>
                    <a:lstStyle/>
                    <a:p>
                      <a:pPr indent="0" lvl="0" marL="0" marR="0" rtl="0" algn="just">
                        <a:spcBef>
                          <a:spcPts val="0"/>
                        </a:spcBef>
                        <a:spcAft>
                          <a:spcPts val="0"/>
                        </a:spcAft>
                        <a:buNone/>
                      </a:pPr>
                      <a:r>
                        <a:rPr b="1" lang="cs-CZ" sz="1100" u="none" cap="none" strike="noStrike"/>
                        <a:t>INICIACE</a:t>
                      </a:r>
                      <a:endParaRPr b="1" sz="1400" u="none" cap="none" strike="noStrike">
                        <a:latin typeface="Times New Roman"/>
                        <a:ea typeface="Times New Roman"/>
                        <a:cs typeface="Times New Roman"/>
                        <a:sym typeface="Times New Roman"/>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Úkoly potřebné ke schválení, financování a definování projektu, zpravidla na organizační úrovni (nad projektem).</a:t>
                      </a:r>
                      <a:endParaRPr sz="1000" u="none" cap="none" strike="noStrike">
                        <a:solidFill>
                          <a:schemeClr val="dk1"/>
                        </a:solidFill>
                        <a:latin typeface="Calibri"/>
                        <a:ea typeface="Calibri"/>
                        <a:cs typeface="Calibri"/>
                        <a:sym typeface="Calibri"/>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176213" lvl="0" marL="176213" marR="0" rtl="0" algn="l">
                        <a:spcBef>
                          <a:spcPts val="0"/>
                        </a:spcBef>
                        <a:spcAft>
                          <a:spcPts val="0"/>
                        </a:spcAft>
                        <a:buClr>
                          <a:srgbClr val="000000"/>
                        </a:buClr>
                        <a:buSzPts val="800"/>
                        <a:buFont typeface="Arial"/>
                        <a:buChar char="●"/>
                      </a:pPr>
                      <a:r>
                        <a:rPr lang="cs-CZ" sz="1000" u="none" cap="none" strike="noStrike"/>
                        <a:t>Identifikace a definice projektu.</a:t>
                      </a:r>
                      <a:endParaRPr/>
                    </a:p>
                    <a:p>
                      <a:pPr indent="-176213" lvl="0" marL="176213" marR="0" rtl="0" algn="l">
                        <a:spcBef>
                          <a:spcPts val="0"/>
                        </a:spcBef>
                        <a:spcAft>
                          <a:spcPts val="0"/>
                        </a:spcAft>
                        <a:buClr>
                          <a:srgbClr val="000000"/>
                        </a:buClr>
                        <a:buSzPts val="800"/>
                        <a:buFont typeface="Arial"/>
                        <a:buChar char="●"/>
                      </a:pPr>
                      <a:r>
                        <a:rPr lang="cs-CZ" sz="1000" u="none" cap="none" strike="noStrike"/>
                        <a:t>Počáteční přidělení rozpočtu projektu.</a:t>
                      </a:r>
                      <a:endParaRPr/>
                    </a:p>
                    <a:p>
                      <a:pPr indent="-176213" lvl="0" marL="176213" marR="0" rtl="0" algn="l">
                        <a:spcBef>
                          <a:spcPts val="0"/>
                        </a:spcBef>
                        <a:spcAft>
                          <a:spcPts val="0"/>
                        </a:spcAft>
                        <a:buClr>
                          <a:srgbClr val="000000"/>
                        </a:buClr>
                        <a:buSzPts val="800"/>
                        <a:buFont typeface="Arial"/>
                        <a:buChar char="●"/>
                      </a:pPr>
                      <a:r>
                        <a:rPr lang="cs-CZ" sz="1000" u="none" cap="none" strike="noStrike"/>
                        <a:t>Identifikace primárních zainteresovaných stran projektu.</a:t>
                      </a:r>
                      <a:endParaRPr/>
                    </a:p>
                    <a:p>
                      <a:pPr indent="-176213" lvl="0" marL="176213" marR="0" rtl="0" algn="l">
                        <a:spcBef>
                          <a:spcPts val="0"/>
                        </a:spcBef>
                        <a:spcAft>
                          <a:spcPts val="0"/>
                        </a:spcAft>
                        <a:buClr>
                          <a:srgbClr val="000000"/>
                        </a:buClr>
                        <a:buSzPts val="800"/>
                        <a:buFont typeface="Arial"/>
                        <a:buChar char="●"/>
                      </a:pPr>
                      <a:r>
                        <a:rPr lang="cs-CZ" sz="1000" u="none" cap="none" strike="noStrike"/>
                        <a:t>Získávání finančních prostředků.</a:t>
                      </a:r>
                      <a:endParaRPr sz="1000" u="none" cap="none" strike="noStrike">
                        <a:latin typeface="Noto Sans Symbols"/>
                        <a:ea typeface="Noto Sans Symbols"/>
                        <a:cs typeface="Noto Sans Symbols"/>
                        <a:sym typeface="Noto Sans Symbols"/>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176213" lvl="0" marL="176213" marR="0" rtl="0" algn="l">
                        <a:spcBef>
                          <a:spcPts val="0"/>
                        </a:spcBef>
                        <a:spcAft>
                          <a:spcPts val="0"/>
                        </a:spcAft>
                        <a:buClr>
                          <a:srgbClr val="000000"/>
                        </a:buClr>
                        <a:buSzPts val="800"/>
                        <a:buFont typeface="Arial"/>
                        <a:buChar char="●"/>
                      </a:pPr>
                      <a:r>
                        <a:rPr lang="cs-CZ" sz="1000" u="none" cap="none" strike="noStrike"/>
                        <a:t>Účel projektu.</a:t>
                      </a:r>
                      <a:endParaRPr/>
                    </a:p>
                    <a:p>
                      <a:pPr indent="-176213" lvl="0" marL="176213" marR="0" rtl="0" algn="l">
                        <a:spcBef>
                          <a:spcPts val="0"/>
                        </a:spcBef>
                        <a:spcAft>
                          <a:spcPts val="0"/>
                        </a:spcAft>
                        <a:buClr>
                          <a:srgbClr val="000000"/>
                        </a:buClr>
                        <a:buSzPts val="800"/>
                        <a:buFont typeface="Arial"/>
                        <a:buChar char="●"/>
                      </a:pPr>
                      <a:r>
                        <a:rPr lang="cs-CZ" sz="1000" u="none" cap="none" strike="noStrike"/>
                        <a:t>Cíle/otázky projektu.  </a:t>
                      </a:r>
                      <a:endParaRPr/>
                    </a:p>
                    <a:p>
                      <a:pPr indent="-176213" lvl="0" marL="176213" marR="0" rtl="0" algn="l">
                        <a:spcBef>
                          <a:spcPts val="0"/>
                        </a:spcBef>
                        <a:spcAft>
                          <a:spcPts val="0"/>
                        </a:spcAft>
                        <a:buClr>
                          <a:srgbClr val="000000"/>
                        </a:buClr>
                        <a:buSzPts val="800"/>
                        <a:buFont typeface="Arial"/>
                        <a:buChar char="●"/>
                      </a:pPr>
                      <a:r>
                        <a:rPr lang="cs-CZ" sz="1000" u="none" cap="none" strike="noStrike"/>
                        <a:t>Rozsah projektu. </a:t>
                      </a:r>
                      <a:endParaRPr/>
                    </a:p>
                    <a:p>
                      <a:pPr indent="-176213" lvl="0" marL="176213" marR="0" rtl="0" algn="l">
                        <a:spcBef>
                          <a:spcPts val="0"/>
                        </a:spcBef>
                        <a:spcAft>
                          <a:spcPts val="0"/>
                        </a:spcAft>
                        <a:buClr>
                          <a:srgbClr val="000000"/>
                        </a:buClr>
                        <a:buSzPts val="800"/>
                        <a:buFont typeface="Arial"/>
                        <a:buChar char="●"/>
                      </a:pPr>
                      <a:r>
                        <a:rPr lang="cs-CZ" sz="1000" u="none" cap="none" strike="noStrike"/>
                        <a:t>Výsledky projektu. </a:t>
                      </a:r>
                      <a:endParaRPr/>
                    </a:p>
                    <a:p>
                      <a:pPr indent="-176213" lvl="0" marL="176213" marR="0" rtl="0" algn="l">
                        <a:spcBef>
                          <a:spcPts val="0"/>
                        </a:spcBef>
                        <a:spcAft>
                          <a:spcPts val="0"/>
                        </a:spcAft>
                        <a:buClr>
                          <a:srgbClr val="000000"/>
                        </a:buClr>
                        <a:buSzPts val="800"/>
                        <a:buFont typeface="Arial"/>
                        <a:buChar char="●"/>
                      </a:pPr>
                      <a:r>
                        <a:rPr lang="cs-CZ" sz="1000" u="none" cap="none" strike="noStrike"/>
                        <a:t>Zúčastněné strany projektu.</a:t>
                      </a:r>
                      <a:endParaRPr/>
                    </a:p>
                    <a:p>
                      <a:pPr indent="-176213" lvl="0" marL="176213" marR="0" rtl="0" algn="l">
                        <a:spcBef>
                          <a:spcPts val="0"/>
                        </a:spcBef>
                        <a:spcAft>
                          <a:spcPts val="0"/>
                        </a:spcAft>
                        <a:buClr>
                          <a:srgbClr val="000000"/>
                        </a:buClr>
                        <a:buSzPts val="800"/>
                        <a:buFont typeface="Arial"/>
                        <a:buChar char="●"/>
                      </a:pPr>
                      <a:r>
                        <a:rPr lang="cs-CZ" sz="1000" u="none" cap="none" strike="noStrike"/>
                        <a:t>Grantové zdroje.</a:t>
                      </a:r>
                      <a:endParaRPr/>
                    </a:p>
                    <a:p>
                      <a:pPr indent="-176213" lvl="0" marL="176213" marR="0" rtl="0" algn="l">
                        <a:spcBef>
                          <a:spcPts val="0"/>
                        </a:spcBef>
                        <a:spcAft>
                          <a:spcPts val="0"/>
                        </a:spcAft>
                        <a:buClr>
                          <a:srgbClr val="000000"/>
                        </a:buClr>
                        <a:buSzPts val="800"/>
                        <a:buFont typeface="Arial"/>
                        <a:buChar char="●"/>
                      </a:pPr>
                      <a:r>
                        <a:rPr lang="cs-CZ" sz="1000" u="none" cap="none" strike="noStrike"/>
                        <a:t>Nástroje pro financování inovací.</a:t>
                      </a:r>
                      <a:endParaRPr/>
                    </a:p>
                    <a:p>
                      <a:pPr indent="-176213" lvl="0" marL="176213" marR="0" rtl="0" algn="l">
                        <a:spcBef>
                          <a:spcPts val="0"/>
                        </a:spcBef>
                        <a:spcAft>
                          <a:spcPts val="0"/>
                        </a:spcAft>
                        <a:buClr>
                          <a:srgbClr val="000000"/>
                        </a:buClr>
                        <a:buSzPts val="800"/>
                        <a:buFont typeface="Arial"/>
                        <a:buChar char="●"/>
                      </a:pPr>
                      <a:r>
                        <a:rPr lang="cs-CZ" sz="1000" u="none" cap="none" strike="noStrike"/>
                        <a:t>Veřejné zakázky.</a:t>
                      </a:r>
                      <a:endParaRPr sz="1000" u="none" cap="none" strike="noStrike">
                        <a:latin typeface="Noto Sans Symbols"/>
                        <a:ea typeface="Noto Sans Symbols"/>
                        <a:cs typeface="Noto Sans Symbols"/>
                        <a:sym typeface="Noto Sans Symbols"/>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176213" lvl="0" marL="176213" marR="0" rtl="0" algn="l">
                        <a:spcBef>
                          <a:spcPts val="0"/>
                        </a:spcBef>
                        <a:spcAft>
                          <a:spcPts val="0"/>
                        </a:spcAft>
                        <a:buClr>
                          <a:srgbClr val="000000"/>
                        </a:buClr>
                        <a:buSzPts val="800"/>
                        <a:buFont typeface="Arial"/>
                        <a:buChar char="●"/>
                      </a:pPr>
                      <a:r>
                        <a:rPr lang="cs-CZ" sz="1000" u="none" cap="none" strike="noStrike"/>
                        <a:t>Plán zahájení projektu.</a:t>
                      </a:r>
                      <a:endParaRPr/>
                    </a:p>
                    <a:p>
                      <a:pPr indent="-176213" lvl="0" marL="176213" marR="0" rtl="0" algn="l">
                        <a:spcBef>
                          <a:spcPts val="0"/>
                        </a:spcBef>
                        <a:spcAft>
                          <a:spcPts val="0"/>
                        </a:spcAft>
                        <a:buClr>
                          <a:srgbClr val="000000"/>
                        </a:buClr>
                        <a:buSzPts val="800"/>
                        <a:buFont typeface="Arial"/>
                        <a:buChar char="●"/>
                      </a:pPr>
                      <a:r>
                        <a:rPr lang="cs-CZ" sz="1000" u="none" cap="none" strike="noStrike"/>
                        <a:t>Listina projektu.</a:t>
                      </a:r>
                      <a:endParaRPr/>
                    </a:p>
                    <a:p>
                      <a:pPr indent="-176213" lvl="0" marL="176213" marR="0" rtl="0" algn="l">
                        <a:spcBef>
                          <a:spcPts val="0"/>
                        </a:spcBef>
                        <a:spcAft>
                          <a:spcPts val="0"/>
                        </a:spcAft>
                        <a:buClr>
                          <a:srgbClr val="000000"/>
                        </a:buClr>
                        <a:buSzPts val="800"/>
                        <a:buFont typeface="Arial"/>
                        <a:buChar char="●"/>
                      </a:pPr>
                      <a:r>
                        <a:rPr lang="cs-CZ" sz="1000" u="none" cap="none" strike="noStrike"/>
                        <a:t>Prohlášení o rozsahu projektu.</a:t>
                      </a:r>
                      <a:endParaRPr/>
                    </a:p>
                    <a:p>
                      <a:pPr indent="-176213" lvl="0" marL="176213" marR="0" rtl="0" algn="l">
                        <a:spcBef>
                          <a:spcPts val="0"/>
                        </a:spcBef>
                        <a:spcAft>
                          <a:spcPts val="0"/>
                        </a:spcAft>
                        <a:buClr>
                          <a:srgbClr val="000000"/>
                        </a:buClr>
                        <a:buSzPts val="800"/>
                        <a:buFont typeface="Arial"/>
                        <a:buChar char="●"/>
                      </a:pPr>
                      <a:r>
                        <a:rPr lang="cs-CZ" sz="1000" u="none" cap="none" strike="noStrike"/>
                        <a:t>Analýza zúčastněných stran. </a:t>
                      </a:r>
                      <a:endParaRPr/>
                    </a:p>
                    <a:p>
                      <a:pPr indent="-176213" lvl="0" marL="176213" marR="0" rtl="0" algn="l">
                        <a:spcBef>
                          <a:spcPts val="0"/>
                        </a:spcBef>
                        <a:spcAft>
                          <a:spcPts val="0"/>
                        </a:spcAft>
                        <a:buClr>
                          <a:srgbClr val="000000"/>
                        </a:buClr>
                        <a:buSzPts val="800"/>
                        <a:buFont typeface="Arial"/>
                        <a:buChar char="●"/>
                      </a:pPr>
                      <a:r>
                        <a:rPr lang="cs-CZ" sz="1000" u="none" cap="none" strike="noStrike"/>
                        <a:t>Analýza dotačních zdrojů.</a:t>
                      </a:r>
                      <a:endParaRPr sz="1000" u="none" cap="none" strike="noStrike">
                        <a:latin typeface="Noto Sans Symbols"/>
                        <a:ea typeface="Noto Sans Symbols"/>
                        <a:cs typeface="Noto Sans Symbols"/>
                        <a:sym typeface="Noto Sans Symbols"/>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cs-CZ" sz="1000" u="none" cap="none" strike="noStrike"/>
                        <a:t>Nástroje:</a:t>
                      </a:r>
                      <a:endParaRPr/>
                    </a:p>
                    <a:p>
                      <a:pPr indent="-176213" lvl="0" marL="176213" marR="0" rtl="0" algn="l">
                        <a:spcBef>
                          <a:spcPts val="0"/>
                        </a:spcBef>
                        <a:spcAft>
                          <a:spcPts val="0"/>
                        </a:spcAft>
                        <a:buClr>
                          <a:srgbClr val="000000"/>
                        </a:buClr>
                        <a:buSzPts val="800"/>
                        <a:buFont typeface="Arial"/>
                        <a:buChar char="●"/>
                      </a:pPr>
                      <a:r>
                        <a:rPr lang="cs-CZ" sz="1000" u="none" cap="none" strike="noStrike"/>
                        <a:t>Myšlenkové mapy.</a:t>
                      </a:r>
                      <a:endParaRPr sz="1000" u="none" cap="none" strike="noStrike"/>
                    </a:p>
                    <a:p>
                      <a:pPr indent="-176213" lvl="0" marL="176213" marR="0" rtl="0" algn="l">
                        <a:spcBef>
                          <a:spcPts val="0"/>
                        </a:spcBef>
                        <a:spcAft>
                          <a:spcPts val="0"/>
                        </a:spcAft>
                        <a:buClr>
                          <a:srgbClr val="000000"/>
                        </a:buClr>
                        <a:buSzPts val="800"/>
                        <a:buFont typeface="Arial"/>
                        <a:buChar char="●"/>
                      </a:pPr>
                      <a:r>
                        <a:rPr lang="cs-CZ" sz="1000" u="none" cap="none" strike="noStrike"/>
                        <a:t>Matice logického rámce</a:t>
                      </a:r>
                      <a:endParaRPr/>
                    </a:p>
                    <a:p>
                      <a:pPr indent="-176213" lvl="0" marL="176213" marR="0" rtl="0" algn="l">
                        <a:spcBef>
                          <a:spcPts val="0"/>
                        </a:spcBef>
                        <a:spcAft>
                          <a:spcPts val="0"/>
                        </a:spcAft>
                        <a:buClr>
                          <a:srgbClr val="000000"/>
                        </a:buClr>
                        <a:buSzPts val="800"/>
                        <a:buFont typeface="Arial"/>
                        <a:buChar char="●"/>
                      </a:pPr>
                      <a:r>
                        <a:rPr lang="cs-CZ" sz="1000" u="none" cap="none" strike="noStrike"/>
                        <a:t>Základní listina projektu / Projektový souhrn</a:t>
                      </a:r>
                      <a:endParaRPr/>
                    </a:p>
                    <a:p>
                      <a:pPr indent="-176213" lvl="0" marL="176213" marR="0" rtl="0" algn="l">
                        <a:spcBef>
                          <a:spcPts val="0"/>
                        </a:spcBef>
                        <a:spcAft>
                          <a:spcPts val="0"/>
                        </a:spcAft>
                        <a:buClr>
                          <a:srgbClr val="000000"/>
                        </a:buClr>
                        <a:buSzPts val="800"/>
                        <a:buFont typeface="Arial"/>
                        <a:buChar char="●"/>
                      </a:pPr>
                      <a:r>
                        <a:rPr lang="cs-CZ" sz="1000" u="none" cap="none" strike="noStrike"/>
                        <a:t>Analýza dotačních zdrojů. </a:t>
                      </a:r>
                      <a:endParaRPr/>
                    </a:p>
                    <a:p>
                      <a:pPr indent="0" lvl="0" marL="0" marR="0" rtl="0" algn="l">
                        <a:spcBef>
                          <a:spcPts val="0"/>
                        </a:spcBef>
                        <a:spcAft>
                          <a:spcPts val="0"/>
                        </a:spcAft>
                        <a:buNone/>
                      </a:pPr>
                      <a:r>
                        <a:rPr lang="cs-CZ" sz="1000" u="none" cap="none" strike="noStrike"/>
                        <a:t>Šablony:</a:t>
                      </a:r>
                      <a:endParaRPr/>
                    </a:p>
                    <a:p>
                      <a:pPr indent="-176213" lvl="0" marL="176213" marR="0" rtl="0" algn="l">
                        <a:spcBef>
                          <a:spcPts val="0"/>
                        </a:spcBef>
                        <a:spcAft>
                          <a:spcPts val="0"/>
                        </a:spcAft>
                        <a:buClr>
                          <a:srgbClr val="000000"/>
                        </a:buClr>
                        <a:buSzPts val="800"/>
                        <a:buFont typeface="Arial"/>
                        <a:buChar char="●"/>
                      </a:pPr>
                      <a:r>
                        <a:rPr lang="cs-CZ" sz="1000" u="none" cap="none" strike="noStrike"/>
                        <a:t>Coggle.it</a:t>
                      </a:r>
                      <a:endParaRPr/>
                    </a:p>
                    <a:p>
                      <a:pPr indent="-176213" lvl="0" marL="176213" marR="0" rtl="0" algn="l">
                        <a:spcBef>
                          <a:spcPts val="0"/>
                        </a:spcBef>
                        <a:spcAft>
                          <a:spcPts val="0"/>
                        </a:spcAft>
                        <a:buClr>
                          <a:srgbClr val="000000"/>
                        </a:buClr>
                        <a:buSzPts val="800"/>
                        <a:buFont typeface="Arial"/>
                        <a:buChar char="●"/>
                      </a:pPr>
                      <a:r>
                        <a:rPr lang="cs-CZ" sz="1000" u="none" cap="none" strike="noStrike"/>
                        <a:t>Carleton.ca</a:t>
                      </a:r>
                      <a:endParaRPr/>
                    </a:p>
                    <a:p>
                      <a:pPr indent="-176213" lvl="0" marL="176213" marR="0" rtl="0" algn="l">
                        <a:spcBef>
                          <a:spcPts val="0"/>
                        </a:spcBef>
                        <a:spcAft>
                          <a:spcPts val="0"/>
                        </a:spcAft>
                        <a:buClr>
                          <a:srgbClr val="000000"/>
                        </a:buClr>
                        <a:buSzPts val="800"/>
                        <a:buFont typeface="Arial"/>
                        <a:buChar char="●"/>
                      </a:pPr>
                      <a:r>
                        <a:rPr lang="cs-CZ" sz="1000" u="none" cap="none" strike="noStrike"/>
                        <a:t>Easyproject.com</a:t>
                      </a:r>
                      <a:endParaRPr/>
                    </a:p>
                    <a:p>
                      <a:pPr indent="-176213" lvl="0" marL="176213" marR="0" rtl="0" algn="l">
                        <a:spcBef>
                          <a:spcPts val="0"/>
                        </a:spcBef>
                        <a:spcAft>
                          <a:spcPts val="0"/>
                        </a:spcAft>
                        <a:buClr>
                          <a:srgbClr val="000000"/>
                        </a:buClr>
                        <a:buSzPts val="800"/>
                        <a:buFont typeface="Arial"/>
                        <a:buChar char="●"/>
                      </a:pPr>
                      <a:r>
                        <a:rPr lang="cs-CZ" sz="1000" u="none" cap="none" strike="noStrike"/>
                        <a:t>Smarthseet.com</a:t>
                      </a:r>
                      <a:endParaRPr/>
                    </a:p>
                    <a:p>
                      <a:pPr indent="-176213" lvl="0" marL="176213" marR="0" rtl="0" algn="l">
                        <a:spcBef>
                          <a:spcPts val="0"/>
                        </a:spcBef>
                        <a:spcAft>
                          <a:spcPts val="0"/>
                        </a:spcAft>
                        <a:buClr>
                          <a:srgbClr val="000000"/>
                        </a:buClr>
                        <a:buSzPts val="800"/>
                        <a:buFont typeface="Arial"/>
                        <a:buChar char="●"/>
                      </a:pPr>
                      <a:r>
                        <a:rPr lang="cs-CZ" sz="1000" u="none" cap="none" strike="noStrike"/>
                        <a:t>Vertex42.com</a:t>
                      </a:r>
                      <a:endParaRPr/>
                    </a:p>
                    <a:p>
                      <a:pPr indent="-176213" lvl="0" marL="176213" marR="0" rtl="0" algn="l">
                        <a:spcBef>
                          <a:spcPts val="0"/>
                        </a:spcBef>
                        <a:spcAft>
                          <a:spcPts val="0"/>
                        </a:spcAft>
                        <a:buClr>
                          <a:srgbClr val="000000"/>
                        </a:buClr>
                        <a:buSzPts val="800"/>
                        <a:buFont typeface="Arial"/>
                        <a:buChar char="●"/>
                      </a:pPr>
                      <a:r>
                        <a:rPr lang="cs-CZ" sz="1000" u="none" cap="none" strike="noStrike"/>
                        <a:t>Logframer.eu</a:t>
                      </a:r>
                      <a:endParaRPr sz="1000" u="none" cap="none" strike="noStrike">
                        <a:latin typeface="Noto Sans Symbols"/>
                        <a:ea typeface="Noto Sans Symbols"/>
                        <a:cs typeface="Noto Sans Symbols"/>
                        <a:sym typeface="Noto Sans Symbols"/>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153625">
                <a:tc>
                  <a:txBody>
                    <a:bodyPr/>
                    <a:lstStyle/>
                    <a:p>
                      <a:pPr indent="0" lvl="0" marL="0" marR="0" rtl="0" algn="just">
                        <a:spcBef>
                          <a:spcPts val="0"/>
                        </a:spcBef>
                        <a:spcAft>
                          <a:spcPts val="0"/>
                        </a:spcAft>
                        <a:buNone/>
                      </a:pPr>
                      <a:r>
                        <a:rPr b="1" lang="cs-CZ" sz="1100" u="none" cap="none" strike="noStrike"/>
                        <a:t>DESIGN </a:t>
                      </a:r>
                      <a:endParaRPr b="1" sz="1400" u="none" cap="none" strike="noStrike">
                        <a:latin typeface="Times New Roman"/>
                        <a:ea typeface="Times New Roman"/>
                        <a:cs typeface="Times New Roman"/>
                        <a:sym typeface="Times New Roman"/>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176213" lvl="0" marL="176213" marR="0" rtl="0" algn="l">
                        <a:spcBef>
                          <a:spcPts val="0"/>
                        </a:spcBef>
                        <a:spcAft>
                          <a:spcPts val="0"/>
                        </a:spcAft>
                        <a:buClr>
                          <a:srgbClr val="000000"/>
                        </a:buClr>
                        <a:buSzPts val="800"/>
                        <a:buFont typeface="Arial"/>
                        <a:buChar char="●"/>
                      </a:pPr>
                      <a:r>
                        <a:rPr lang="cs-CZ" sz="1000" u="none" cap="none" strike="noStrike"/>
                        <a:t>Tým pro řízení projektu definuje, jak bude projekt probíhat, kdo bude práci vykonávat, jak dlouho bude trvat atd.</a:t>
                      </a:r>
                      <a:endParaRPr/>
                    </a:p>
                    <a:p>
                      <a:pPr indent="-176213" lvl="0" marL="176213" marR="0" rtl="0" algn="l">
                        <a:spcBef>
                          <a:spcPts val="0"/>
                        </a:spcBef>
                        <a:spcAft>
                          <a:spcPts val="0"/>
                        </a:spcAft>
                        <a:buClr>
                          <a:srgbClr val="000000"/>
                        </a:buClr>
                        <a:buSzPts val="800"/>
                        <a:buFont typeface="Arial"/>
                        <a:buChar char="●"/>
                      </a:pPr>
                      <a:r>
                        <a:rPr lang="cs-CZ" sz="1000" u="none" cap="none" strike="noStrike"/>
                        <a:t>Fáze plánování definuje projekt dostatečně podrobně, aby byla pochopena očekávání všech zúčastněných stran.</a:t>
                      </a:r>
                      <a:endParaRPr sz="1000" u="none" cap="none" strike="noStrike">
                        <a:latin typeface="Noto Sans Symbols"/>
                        <a:ea typeface="Noto Sans Symbols"/>
                        <a:cs typeface="Noto Sans Symbols"/>
                        <a:sym typeface="Noto Sans Symbols"/>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176213" lvl="0" marL="176213" marR="0" rtl="0" algn="l">
                        <a:spcBef>
                          <a:spcPts val="0"/>
                        </a:spcBef>
                        <a:spcAft>
                          <a:spcPts val="0"/>
                        </a:spcAft>
                        <a:buClr>
                          <a:srgbClr val="000000"/>
                        </a:buClr>
                        <a:buSzPts val="800"/>
                        <a:buFont typeface="Arial"/>
                        <a:buChar char="●"/>
                      </a:pPr>
                      <a:r>
                        <a:rPr lang="cs-CZ" sz="1000" u="none" cap="none" strike="noStrike"/>
                        <a:t>Vytvoření pracovního postupu v rámci projektu.  </a:t>
                      </a:r>
                      <a:endParaRPr/>
                    </a:p>
                    <a:p>
                      <a:pPr indent="-176213" lvl="0" marL="176213" marR="0" rtl="0" algn="l">
                        <a:spcBef>
                          <a:spcPts val="0"/>
                        </a:spcBef>
                        <a:spcAft>
                          <a:spcPts val="0"/>
                        </a:spcAft>
                        <a:buClr>
                          <a:srgbClr val="000000"/>
                        </a:buClr>
                        <a:buSzPts val="800"/>
                        <a:buFont typeface="Arial"/>
                        <a:buChar char="●"/>
                      </a:pPr>
                      <a:r>
                        <a:rPr lang="cs-CZ" sz="1000" u="none" cap="none" strike="noStrike"/>
                        <a:t>Odhad času a rozpočtu projektu. </a:t>
                      </a:r>
                      <a:endParaRPr/>
                    </a:p>
                    <a:p>
                      <a:pPr indent="-176213" lvl="0" marL="176213" marR="0" rtl="0" algn="l">
                        <a:spcBef>
                          <a:spcPts val="0"/>
                        </a:spcBef>
                        <a:spcAft>
                          <a:spcPts val="0"/>
                        </a:spcAft>
                        <a:buClr>
                          <a:srgbClr val="000000"/>
                        </a:buClr>
                        <a:buSzPts val="800"/>
                        <a:buFont typeface="Arial"/>
                        <a:buChar char="●"/>
                      </a:pPr>
                      <a:r>
                        <a:rPr lang="cs-CZ" sz="1000" u="none" cap="none" strike="noStrike"/>
                        <a:t>Shromažďování zdrojů.</a:t>
                      </a:r>
                      <a:endParaRPr/>
                    </a:p>
                    <a:p>
                      <a:pPr indent="-176213" lvl="0" marL="176213" marR="0" rtl="0" algn="l">
                        <a:spcBef>
                          <a:spcPts val="0"/>
                        </a:spcBef>
                        <a:spcAft>
                          <a:spcPts val="0"/>
                        </a:spcAft>
                        <a:buClr>
                          <a:srgbClr val="000000"/>
                        </a:buClr>
                        <a:buSzPts val="800"/>
                        <a:buFont typeface="Arial"/>
                        <a:buChar char="●"/>
                      </a:pPr>
                      <a:r>
                        <a:rPr lang="cs-CZ" sz="1000" u="none" cap="none" strike="noStrike"/>
                        <a:t>Posouzení rizik projektu. </a:t>
                      </a:r>
                      <a:endParaRPr/>
                    </a:p>
                    <a:p>
                      <a:pPr indent="-176213" lvl="0" marL="176213" marR="0" rtl="0" algn="l">
                        <a:spcBef>
                          <a:spcPts val="0"/>
                        </a:spcBef>
                        <a:spcAft>
                          <a:spcPts val="0"/>
                        </a:spcAft>
                        <a:buClr>
                          <a:srgbClr val="000000"/>
                        </a:buClr>
                        <a:buSzPts val="800"/>
                        <a:buFont typeface="Arial"/>
                        <a:buChar char="●"/>
                      </a:pPr>
                      <a:r>
                        <a:rPr lang="cs-CZ" sz="1000" u="none" cap="none" strike="noStrike"/>
                        <a:t>Komunikace v projektu.</a:t>
                      </a:r>
                      <a:endParaRPr/>
                    </a:p>
                    <a:p>
                      <a:pPr indent="-176213" lvl="0" marL="176213" marR="0" rtl="0" algn="l">
                        <a:spcBef>
                          <a:spcPts val="0"/>
                        </a:spcBef>
                        <a:spcAft>
                          <a:spcPts val="0"/>
                        </a:spcAft>
                        <a:buClr>
                          <a:srgbClr val="000000"/>
                        </a:buClr>
                        <a:buSzPts val="800"/>
                        <a:buFont typeface="Arial"/>
                        <a:buChar char="●"/>
                      </a:pPr>
                      <a:r>
                        <a:rPr lang="cs-CZ" sz="1000" u="none" cap="none" strike="noStrike"/>
                        <a:t>Monitorování a kontrola.</a:t>
                      </a:r>
                      <a:endParaRPr sz="1000" u="none" cap="none" strike="noStrike">
                        <a:latin typeface="Noto Sans Symbols"/>
                        <a:ea typeface="Noto Sans Symbols"/>
                        <a:cs typeface="Noto Sans Symbols"/>
                        <a:sym typeface="Noto Sans Symbols"/>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176213" lvl="0" marL="176213" marR="0" rtl="0" algn="l">
                        <a:spcBef>
                          <a:spcPts val="0"/>
                        </a:spcBef>
                        <a:spcAft>
                          <a:spcPts val="0"/>
                        </a:spcAft>
                        <a:buClr>
                          <a:srgbClr val="000000"/>
                        </a:buClr>
                        <a:buSzPts val="800"/>
                        <a:buFont typeface="Arial"/>
                        <a:buChar char="●"/>
                      </a:pPr>
                      <a:r>
                        <a:rPr lang="cs-CZ" sz="1000" u="none" cap="none" strike="noStrike"/>
                        <a:t>Rozsah práce. </a:t>
                      </a:r>
                      <a:endParaRPr/>
                    </a:p>
                    <a:p>
                      <a:pPr indent="-176213" lvl="0" marL="176213" marR="0" rtl="0" algn="l">
                        <a:spcBef>
                          <a:spcPts val="0"/>
                        </a:spcBef>
                        <a:spcAft>
                          <a:spcPts val="0"/>
                        </a:spcAft>
                        <a:buClr>
                          <a:srgbClr val="000000"/>
                        </a:buClr>
                        <a:buSzPts val="800"/>
                        <a:buFont typeface="Arial"/>
                        <a:buChar char="●"/>
                      </a:pPr>
                      <a:r>
                        <a:rPr lang="cs-CZ" sz="1000" u="none" cap="none" strike="noStrike"/>
                        <a:t>Milníky projektu. </a:t>
                      </a:r>
                      <a:endParaRPr/>
                    </a:p>
                    <a:p>
                      <a:pPr indent="-176213" lvl="0" marL="176213" marR="0" rtl="0" algn="l">
                        <a:spcBef>
                          <a:spcPts val="0"/>
                        </a:spcBef>
                        <a:spcAft>
                          <a:spcPts val="0"/>
                        </a:spcAft>
                        <a:buClr>
                          <a:srgbClr val="000000"/>
                        </a:buClr>
                        <a:buSzPts val="800"/>
                        <a:buFont typeface="Arial"/>
                        <a:buChar char="●"/>
                      </a:pPr>
                      <a:r>
                        <a:rPr lang="cs-CZ" sz="1000" u="none" cap="none" strike="noStrike"/>
                        <a:t>Plánování projektu. </a:t>
                      </a:r>
                      <a:endParaRPr/>
                    </a:p>
                    <a:p>
                      <a:pPr indent="-176213" lvl="0" marL="176213" marR="0" rtl="0" algn="l">
                        <a:spcBef>
                          <a:spcPts val="0"/>
                        </a:spcBef>
                        <a:spcAft>
                          <a:spcPts val="0"/>
                        </a:spcAft>
                        <a:buClr>
                          <a:srgbClr val="000000"/>
                        </a:buClr>
                        <a:buSzPts val="800"/>
                        <a:buFont typeface="Arial"/>
                        <a:buChar char="●"/>
                      </a:pPr>
                      <a:r>
                        <a:rPr lang="cs-CZ" sz="1000" u="none" cap="none" strike="noStrike"/>
                        <a:t>Rozpočtování projektu.</a:t>
                      </a:r>
                      <a:endParaRPr/>
                    </a:p>
                    <a:p>
                      <a:pPr indent="-176213" lvl="0" marL="176213" marR="0" rtl="0" algn="l">
                        <a:spcBef>
                          <a:spcPts val="0"/>
                        </a:spcBef>
                        <a:spcAft>
                          <a:spcPts val="0"/>
                        </a:spcAft>
                        <a:buClr>
                          <a:srgbClr val="000000"/>
                        </a:buClr>
                        <a:buSzPts val="800"/>
                        <a:buFont typeface="Arial"/>
                        <a:buChar char="●"/>
                      </a:pPr>
                      <a:r>
                        <a:rPr lang="cs-CZ" sz="1000" u="none" cap="none" strike="noStrike"/>
                        <a:t>Plán zdrojů projektu. </a:t>
                      </a:r>
                      <a:endParaRPr/>
                    </a:p>
                    <a:p>
                      <a:pPr indent="-176213" lvl="0" marL="176213" marR="0" rtl="0" algn="l">
                        <a:spcBef>
                          <a:spcPts val="0"/>
                        </a:spcBef>
                        <a:spcAft>
                          <a:spcPts val="0"/>
                        </a:spcAft>
                        <a:buClr>
                          <a:srgbClr val="000000"/>
                        </a:buClr>
                        <a:buSzPts val="800"/>
                        <a:buFont typeface="Arial"/>
                        <a:buChar char="●"/>
                      </a:pPr>
                      <a:r>
                        <a:rPr lang="cs-CZ" sz="1000" u="none" cap="none" strike="noStrike"/>
                        <a:t>Identifikace a řízení rizik projektu.</a:t>
                      </a:r>
                      <a:endParaRPr/>
                    </a:p>
                    <a:p>
                      <a:pPr indent="-176213" lvl="0" marL="176213" marR="0" rtl="0" algn="l">
                        <a:spcBef>
                          <a:spcPts val="0"/>
                        </a:spcBef>
                        <a:spcAft>
                          <a:spcPts val="0"/>
                        </a:spcAft>
                        <a:buClr>
                          <a:srgbClr val="000000"/>
                        </a:buClr>
                        <a:buSzPts val="800"/>
                        <a:buFont typeface="Arial"/>
                        <a:buChar char="●"/>
                      </a:pPr>
                      <a:r>
                        <a:rPr lang="cs-CZ" sz="1000" u="none" cap="none" strike="noStrike"/>
                        <a:t>Požadavky a pravidla komunikace.</a:t>
                      </a:r>
                      <a:endParaRPr/>
                    </a:p>
                    <a:p>
                      <a:pPr indent="-176213" lvl="0" marL="176213" marR="0" rtl="0" algn="l">
                        <a:spcBef>
                          <a:spcPts val="0"/>
                        </a:spcBef>
                        <a:spcAft>
                          <a:spcPts val="0"/>
                        </a:spcAft>
                        <a:buClr>
                          <a:srgbClr val="000000"/>
                        </a:buClr>
                        <a:buSzPts val="800"/>
                        <a:buFont typeface="Arial"/>
                        <a:buChar char="●"/>
                      </a:pPr>
                      <a:r>
                        <a:rPr lang="cs-CZ" sz="1000" u="none" cap="none" strike="noStrike"/>
                        <a:t>Monitorování výkonu a průběhu projektu, řízení změn, řešení rizik. </a:t>
                      </a:r>
                      <a:endParaRPr sz="1000" u="none" cap="none" strike="noStrike">
                        <a:latin typeface="Noto Sans Symbols"/>
                        <a:ea typeface="Noto Sans Symbols"/>
                        <a:cs typeface="Noto Sans Symbols"/>
                        <a:sym typeface="Noto Sans Symbols"/>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176213" lvl="0" marL="176213" marR="0" rtl="0" algn="l">
                        <a:spcBef>
                          <a:spcPts val="0"/>
                        </a:spcBef>
                        <a:spcAft>
                          <a:spcPts val="0"/>
                        </a:spcAft>
                        <a:buClr>
                          <a:srgbClr val="000000"/>
                        </a:buClr>
                        <a:buSzPts val="800"/>
                        <a:buFont typeface="Arial"/>
                        <a:buChar char="●"/>
                      </a:pPr>
                      <a:r>
                        <a:rPr lang="cs-CZ" sz="1000" u="none" cap="none" strike="noStrike"/>
                        <a:t>Prohlášení o práci.  </a:t>
                      </a:r>
                      <a:endParaRPr/>
                    </a:p>
                    <a:p>
                      <a:pPr indent="-176213" lvl="0" marL="176213" marR="0" rtl="0" algn="l">
                        <a:spcBef>
                          <a:spcPts val="0"/>
                        </a:spcBef>
                        <a:spcAft>
                          <a:spcPts val="0"/>
                        </a:spcAft>
                        <a:buClr>
                          <a:srgbClr val="000000"/>
                        </a:buClr>
                        <a:buSzPts val="800"/>
                        <a:buFont typeface="Arial"/>
                        <a:buChar char="●"/>
                      </a:pPr>
                      <a:r>
                        <a:rPr lang="cs-CZ" sz="1000" u="none" cap="none" strike="noStrike"/>
                        <a:t>Ganttův diagram.</a:t>
                      </a:r>
                      <a:endParaRPr/>
                    </a:p>
                    <a:p>
                      <a:pPr indent="-176213" lvl="0" marL="176213" marR="0" rtl="0" algn="l">
                        <a:spcBef>
                          <a:spcPts val="0"/>
                        </a:spcBef>
                        <a:spcAft>
                          <a:spcPts val="0"/>
                        </a:spcAft>
                        <a:buClr>
                          <a:srgbClr val="000000"/>
                        </a:buClr>
                        <a:buSzPts val="800"/>
                        <a:buFont typeface="Arial"/>
                        <a:buChar char="●"/>
                      </a:pPr>
                      <a:r>
                        <a:rPr lang="cs-CZ" sz="1000" u="none" cap="none" strike="noStrike"/>
                        <a:t>Plán projektu (faktory úspěchu, výsledky, harmonogram, rozpočet, lidské zdroje, řízení kvality).</a:t>
                      </a:r>
                      <a:endParaRPr/>
                    </a:p>
                    <a:p>
                      <a:pPr indent="-176213" lvl="0" marL="176213" marR="0" rtl="0" algn="l">
                        <a:spcBef>
                          <a:spcPts val="0"/>
                        </a:spcBef>
                        <a:spcAft>
                          <a:spcPts val="0"/>
                        </a:spcAft>
                        <a:buClr>
                          <a:srgbClr val="000000"/>
                        </a:buClr>
                        <a:buSzPts val="800"/>
                        <a:buFont typeface="Arial"/>
                        <a:buChar char="●"/>
                      </a:pPr>
                      <a:r>
                        <a:rPr lang="cs-CZ" sz="1000" u="none" cap="none" strike="noStrike"/>
                        <a:t>Plán řízení rizik.</a:t>
                      </a:r>
                      <a:endParaRPr/>
                    </a:p>
                    <a:p>
                      <a:pPr indent="-176213" lvl="0" marL="176213" marR="0" rtl="0" algn="l">
                        <a:spcBef>
                          <a:spcPts val="0"/>
                        </a:spcBef>
                        <a:spcAft>
                          <a:spcPts val="0"/>
                        </a:spcAft>
                        <a:buClr>
                          <a:srgbClr val="000000"/>
                        </a:buClr>
                        <a:buSzPts val="800"/>
                        <a:buFont typeface="Arial"/>
                        <a:buChar char="●"/>
                      </a:pPr>
                      <a:r>
                        <a:rPr lang="cs-CZ" sz="1000" u="none" cap="none" strike="noStrike"/>
                        <a:t>Plán řízení veřejných zakázek.</a:t>
                      </a:r>
                      <a:endParaRPr/>
                    </a:p>
                    <a:p>
                      <a:pPr indent="-176213" lvl="0" marL="176213" marR="0" rtl="0" algn="l">
                        <a:spcBef>
                          <a:spcPts val="0"/>
                        </a:spcBef>
                        <a:spcAft>
                          <a:spcPts val="0"/>
                        </a:spcAft>
                        <a:buClr>
                          <a:srgbClr val="000000"/>
                        </a:buClr>
                        <a:buSzPts val="800"/>
                        <a:buFont typeface="Arial"/>
                        <a:buChar char="●"/>
                      </a:pPr>
                      <a:r>
                        <a:rPr lang="cs-CZ" sz="1000" u="none" cap="none" strike="noStrike"/>
                        <a:t>Zpráva o stavu projektu a dokumentace o změnách projektu.</a:t>
                      </a:r>
                      <a:endParaRPr sz="1000" u="none" cap="none" strike="noStrike">
                        <a:latin typeface="Noto Sans Symbols"/>
                        <a:ea typeface="Noto Sans Symbols"/>
                        <a:cs typeface="Noto Sans Symbols"/>
                        <a:sym typeface="Noto Sans Symbols"/>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cs-CZ" sz="1000" u="none" cap="none" strike="noStrike"/>
                        <a:t>Nástroje:</a:t>
                      </a:r>
                      <a:endParaRPr/>
                    </a:p>
                    <a:p>
                      <a:pPr indent="-176213" lvl="0" marL="176213" marR="0" rtl="0" algn="l">
                        <a:spcBef>
                          <a:spcPts val="0"/>
                        </a:spcBef>
                        <a:spcAft>
                          <a:spcPts val="0"/>
                        </a:spcAft>
                        <a:buClr>
                          <a:srgbClr val="000000"/>
                        </a:buClr>
                        <a:buSzPts val="800"/>
                        <a:buFont typeface="Arial"/>
                        <a:buChar char="●"/>
                      </a:pPr>
                      <a:r>
                        <a:rPr lang="cs-CZ" sz="1000" u="none" cap="none" strike="noStrike"/>
                        <a:t>Struktura členění prací. </a:t>
                      </a:r>
                      <a:endParaRPr/>
                    </a:p>
                    <a:p>
                      <a:pPr indent="-176213" lvl="0" marL="176213" marR="0" rtl="0" algn="l">
                        <a:spcBef>
                          <a:spcPts val="0"/>
                        </a:spcBef>
                        <a:spcAft>
                          <a:spcPts val="0"/>
                        </a:spcAft>
                        <a:buClr>
                          <a:srgbClr val="000000"/>
                        </a:buClr>
                        <a:buSzPts val="800"/>
                        <a:buFont typeface="Arial"/>
                        <a:buChar char="●"/>
                      </a:pPr>
                      <a:r>
                        <a:rPr lang="cs-CZ" sz="1000" u="none" cap="none" strike="noStrike"/>
                        <a:t>Struktura členění organizace. </a:t>
                      </a:r>
                      <a:endParaRPr/>
                    </a:p>
                    <a:p>
                      <a:pPr indent="-176213" lvl="0" marL="176213" marR="0" rtl="0" algn="l">
                        <a:spcBef>
                          <a:spcPts val="0"/>
                        </a:spcBef>
                        <a:spcAft>
                          <a:spcPts val="0"/>
                        </a:spcAft>
                        <a:buClr>
                          <a:srgbClr val="000000"/>
                        </a:buClr>
                        <a:buSzPts val="800"/>
                        <a:buFont typeface="Arial"/>
                        <a:buChar char="●"/>
                      </a:pPr>
                      <a:r>
                        <a:rPr lang="cs-CZ" sz="1000" u="none" cap="none" strike="noStrike"/>
                        <a:t>Matice přiřazení odpovědnosti. </a:t>
                      </a:r>
                      <a:endParaRPr/>
                    </a:p>
                    <a:p>
                      <a:pPr indent="-176213" lvl="0" marL="176213" marR="0" rtl="0" algn="l">
                        <a:spcBef>
                          <a:spcPts val="0"/>
                        </a:spcBef>
                        <a:spcAft>
                          <a:spcPts val="0"/>
                        </a:spcAft>
                        <a:buClr>
                          <a:srgbClr val="000000"/>
                        </a:buClr>
                        <a:buSzPts val="800"/>
                        <a:buFont typeface="Arial"/>
                        <a:buChar char="●"/>
                      </a:pPr>
                      <a:r>
                        <a:rPr lang="cs-CZ" sz="1000" u="none" cap="none" strike="noStrike"/>
                        <a:t>Ganttův diagram.</a:t>
                      </a:r>
                      <a:endParaRPr/>
                    </a:p>
                    <a:p>
                      <a:pPr indent="-176213" lvl="0" marL="176213" marR="0" rtl="0" algn="l">
                        <a:spcBef>
                          <a:spcPts val="0"/>
                        </a:spcBef>
                        <a:spcAft>
                          <a:spcPts val="0"/>
                        </a:spcAft>
                        <a:buClr>
                          <a:srgbClr val="000000"/>
                        </a:buClr>
                        <a:buSzPts val="800"/>
                        <a:buFont typeface="Arial"/>
                        <a:buChar char="●"/>
                      </a:pPr>
                      <a:r>
                        <a:rPr lang="cs-CZ" sz="1000" u="none" cap="none" strike="noStrike"/>
                        <a:t>Struktura rozdělení nákladů. </a:t>
                      </a:r>
                      <a:endParaRPr/>
                    </a:p>
                    <a:p>
                      <a:pPr indent="-176213" lvl="0" marL="176213" marR="0" rtl="0" algn="l">
                        <a:spcBef>
                          <a:spcPts val="0"/>
                        </a:spcBef>
                        <a:spcAft>
                          <a:spcPts val="0"/>
                        </a:spcAft>
                        <a:buClr>
                          <a:srgbClr val="000000"/>
                        </a:buClr>
                        <a:buSzPts val="800"/>
                        <a:buFont typeface="Arial"/>
                        <a:buChar char="●"/>
                      </a:pPr>
                      <a:r>
                        <a:rPr lang="cs-CZ" sz="1000" u="none" cap="none" strike="noStrike"/>
                        <a:t>Struktura rozdělení zdrojů. </a:t>
                      </a:r>
                      <a:endParaRPr/>
                    </a:p>
                    <a:p>
                      <a:pPr indent="-176213" lvl="0" marL="176213" marR="0" rtl="0" algn="l">
                        <a:spcBef>
                          <a:spcPts val="0"/>
                        </a:spcBef>
                        <a:spcAft>
                          <a:spcPts val="0"/>
                        </a:spcAft>
                        <a:buClr>
                          <a:srgbClr val="000000"/>
                        </a:buClr>
                        <a:buSzPts val="800"/>
                        <a:buFont typeface="Arial"/>
                        <a:buChar char="●"/>
                      </a:pPr>
                      <a:r>
                        <a:rPr lang="cs-CZ" sz="1000" u="none" cap="none" strike="noStrike"/>
                        <a:t>Nástroj pro hodnocení rizik.</a:t>
                      </a:r>
                      <a:endParaRPr/>
                    </a:p>
                    <a:p>
                      <a:pPr indent="-176213" lvl="0" marL="176213" marR="0" rtl="0" algn="l">
                        <a:spcBef>
                          <a:spcPts val="0"/>
                        </a:spcBef>
                        <a:spcAft>
                          <a:spcPts val="0"/>
                        </a:spcAft>
                        <a:buClr>
                          <a:srgbClr val="000000"/>
                        </a:buClr>
                        <a:buSzPts val="800"/>
                        <a:buFont typeface="Arial"/>
                        <a:buChar char="●"/>
                      </a:pPr>
                      <a:r>
                        <a:rPr lang="cs-CZ" sz="1000" u="none" cap="none" strike="noStrike"/>
                        <a:t>Komunikační matice</a:t>
                      </a:r>
                      <a:endParaRPr/>
                    </a:p>
                    <a:p>
                      <a:pPr indent="0" lvl="0" marL="0" marR="0" rtl="0" algn="l">
                        <a:spcBef>
                          <a:spcPts val="0"/>
                        </a:spcBef>
                        <a:spcAft>
                          <a:spcPts val="0"/>
                        </a:spcAft>
                        <a:buClr>
                          <a:srgbClr val="000000"/>
                        </a:buClr>
                        <a:buSzPts val="800"/>
                        <a:buFont typeface="Arial"/>
                        <a:buNone/>
                      </a:pPr>
                      <a:r>
                        <a:rPr lang="cs-CZ" sz="1000" u="none" cap="none" strike="noStrike"/>
                        <a:t>Šablony:</a:t>
                      </a:r>
                      <a:endParaRPr/>
                    </a:p>
                    <a:p>
                      <a:pPr indent="-176213" lvl="0" marL="176213" marR="0" rtl="0" algn="l">
                        <a:spcBef>
                          <a:spcPts val="0"/>
                        </a:spcBef>
                        <a:spcAft>
                          <a:spcPts val="0"/>
                        </a:spcAft>
                        <a:buClr>
                          <a:srgbClr val="000000"/>
                        </a:buClr>
                        <a:buSzPts val="800"/>
                        <a:buFont typeface="Arial"/>
                        <a:buChar char="●"/>
                      </a:pPr>
                      <a:r>
                        <a:rPr lang="cs-CZ" sz="1000" u="none" cap="none" strike="noStrike"/>
                        <a:t>Easyproject.com</a:t>
                      </a:r>
                      <a:endParaRPr/>
                    </a:p>
                    <a:p>
                      <a:pPr indent="-176213" lvl="0" marL="176213" marR="0" rtl="0" algn="l">
                        <a:spcBef>
                          <a:spcPts val="0"/>
                        </a:spcBef>
                        <a:spcAft>
                          <a:spcPts val="0"/>
                        </a:spcAft>
                        <a:buClr>
                          <a:srgbClr val="000000"/>
                        </a:buClr>
                        <a:buSzPts val="800"/>
                        <a:buFont typeface="Arial"/>
                        <a:buChar char="●"/>
                      </a:pPr>
                      <a:r>
                        <a:rPr lang="cs-CZ" sz="1000" u="none" cap="none" strike="noStrike"/>
                        <a:t>Smarthseet.com</a:t>
                      </a:r>
                      <a:endParaRPr/>
                    </a:p>
                    <a:p>
                      <a:pPr indent="-176213" lvl="0" marL="176213" marR="0" rtl="0" algn="l">
                        <a:spcBef>
                          <a:spcPts val="0"/>
                        </a:spcBef>
                        <a:spcAft>
                          <a:spcPts val="0"/>
                        </a:spcAft>
                        <a:buClr>
                          <a:srgbClr val="000000"/>
                        </a:buClr>
                        <a:buSzPts val="800"/>
                        <a:buFont typeface="Arial"/>
                        <a:buChar char="●"/>
                      </a:pPr>
                      <a:r>
                        <a:rPr lang="cs-CZ" sz="1000" u="none" cap="none" strike="noStrike"/>
                        <a:t>Vertex42.com</a:t>
                      </a:r>
                      <a:endParaRPr sz="1000" u="none" cap="none" strike="noStrike"/>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
        <p:nvSpPr>
          <p:cNvPr id="144" name="Google Shape;144;p8"/>
          <p:cNvSpPr/>
          <p:nvPr/>
        </p:nvSpPr>
        <p:spPr>
          <a:xfrm>
            <a:off x="589936" y="6611779"/>
            <a:ext cx="5395452"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cs-CZ" sz="1000">
                <a:solidFill>
                  <a:srgbClr val="000000"/>
                </a:solidFill>
                <a:latin typeface="Calibri"/>
                <a:ea typeface="Calibri"/>
                <a:cs typeface="Calibri"/>
                <a:sym typeface="Calibri"/>
              </a:rPr>
              <a:t>Zdroj: Vlastní tvorba (2020)</a:t>
            </a:r>
            <a:endParaRPr sz="1000">
              <a:solidFill>
                <a:srgbClr val="000000"/>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8" name="Shape 148"/>
        <p:cNvGrpSpPr/>
        <p:nvPr/>
      </p:nvGrpSpPr>
      <p:grpSpPr>
        <a:xfrm>
          <a:off x="0" y="0"/>
          <a:ext cx="0" cy="0"/>
          <a:chOff x="0" y="0"/>
          <a:chExt cx="0" cy="0"/>
        </a:xfrm>
      </p:grpSpPr>
      <p:sp>
        <p:nvSpPr>
          <p:cNvPr id="149" name="Google Shape;149;p9"/>
          <p:cNvSpPr txBox="1"/>
          <p:nvPr>
            <p:ph type="title"/>
          </p:nvPr>
        </p:nvSpPr>
        <p:spPr>
          <a:xfrm>
            <a:off x="7003312" y="205052"/>
            <a:ext cx="4180366" cy="63554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124591"/>
              </a:buClr>
              <a:buSzPts val="3200"/>
              <a:buFont typeface="Calibri"/>
              <a:buNone/>
            </a:pPr>
            <a:r>
              <a:rPr b="1" lang="cs-CZ" sz="3200">
                <a:solidFill>
                  <a:srgbClr val="124591"/>
                </a:solidFill>
              </a:rPr>
              <a:t>Koncepce kurzu InnoPro</a:t>
            </a:r>
            <a:endParaRPr b="1" sz="3200">
              <a:solidFill>
                <a:srgbClr val="124591"/>
              </a:solidFill>
            </a:endParaRPr>
          </a:p>
        </p:txBody>
      </p:sp>
      <p:sp>
        <p:nvSpPr>
          <p:cNvPr id="150" name="Google Shape;150;p9"/>
          <p:cNvSpPr txBox="1"/>
          <p:nvPr>
            <p:ph idx="1" type="body"/>
          </p:nvPr>
        </p:nvSpPr>
        <p:spPr>
          <a:xfrm>
            <a:off x="840658" y="914398"/>
            <a:ext cx="10574593" cy="693176"/>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124591"/>
              </a:buClr>
              <a:buSzPts val="3200"/>
              <a:buNone/>
            </a:pPr>
            <a:r>
              <a:rPr b="1" lang="cs-CZ" sz="3200">
                <a:solidFill>
                  <a:srgbClr val="124591"/>
                </a:solidFill>
              </a:rPr>
              <a:t>5. AIDIC Model: Členění a struktura</a:t>
            </a:r>
            <a:endParaRPr/>
          </a:p>
          <a:p>
            <a:pPr indent="0" lvl="0" marL="0" rtl="0" algn="l">
              <a:lnSpc>
                <a:spcPct val="90000"/>
              </a:lnSpc>
              <a:spcBef>
                <a:spcPts val="1000"/>
              </a:spcBef>
              <a:spcAft>
                <a:spcPts val="0"/>
              </a:spcAft>
              <a:buClr>
                <a:schemeClr val="dk1"/>
              </a:buClr>
              <a:buSzPts val="2800"/>
              <a:buNone/>
            </a:pPr>
            <a:r>
              <a:t/>
            </a:r>
            <a:endParaRPr b="1">
              <a:solidFill>
                <a:srgbClr val="C00000"/>
              </a:solidFill>
            </a:endParaRPr>
          </a:p>
        </p:txBody>
      </p:sp>
      <p:graphicFrame>
        <p:nvGraphicFramePr>
          <p:cNvPr id="151" name="Google Shape;151;p9"/>
          <p:cNvGraphicFramePr/>
          <p:nvPr/>
        </p:nvGraphicFramePr>
        <p:xfrm>
          <a:off x="964018" y="1362715"/>
          <a:ext cx="3000000" cy="3000000"/>
        </p:xfrm>
        <a:graphic>
          <a:graphicData uri="http://schemas.openxmlformats.org/drawingml/2006/table">
            <a:tbl>
              <a:tblPr bandRow="1">
                <a:noFill/>
                <a:tableStyleId>{67492F8C-BDA2-4603-B8EA-FE6D30015859}</a:tableStyleId>
              </a:tblPr>
              <a:tblGrid>
                <a:gridCol w="1301000"/>
                <a:gridCol w="2040200"/>
                <a:gridCol w="1675825"/>
                <a:gridCol w="1890675"/>
                <a:gridCol w="1478325"/>
                <a:gridCol w="2065225"/>
              </a:tblGrid>
              <a:tr h="188475">
                <a:tc>
                  <a:txBody>
                    <a:bodyPr/>
                    <a:lstStyle/>
                    <a:p>
                      <a:pPr indent="0" lvl="0" marL="0" marR="0" rtl="0" algn="ctr">
                        <a:spcBef>
                          <a:spcPts val="0"/>
                        </a:spcBef>
                        <a:spcAft>
                          <a:spcPts val="0"/>
                        </a:spcAft>
                        <a:buNone/>
                      </a:pPr>
                      <a:r>
                        <a:rPr b="1" lang="cs-CZ" sz="1200" u="none" cap="none" strike="noStrike">
                          <a:latin typeface="Calibri"/>
                          <a:ea typeface="Calibri"/>
                          <a:cs typeface="Calibri"/>
                          <a:sym typeface="Calibri"/>
                        </a:rPr>
                        <a:t>FÁZE</a:t>
                      </a:r>
                      <a:endParaRPr b="1" sz="1600" u="none" cap="none" strike="noStrike">
                        <a:latin typeface="Times New Roman"/>
                        <a:ea typeface="Times New Roman"/>
                        <a:cs typeface="Times New Roman"/>
                        <a:sym typeface="Times New Roman"/>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1" lang="cs-CZ" sz="1200" u="none" cap="none" strike="noStrike"/>
                        <a:t>OBECNÝ POPIS</a:t>
                      </a:r>
                      <a:endParaRPr b="1" sz="1600" u="none" cap="none" strike="noStrike">
                        <a:latin typeface="Times New Roman"/>
                        <a:ea typeface="Times New Roman"/>
                        <a:cs typeface="Times New Roman"/>
                        <a:sym typeface="Times New Roman"/>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1" lang="cs-CZ" sz="1200" u="none" cap="none" strike="noStrike"/>
                        <a:t>DÍLČÍ FÁZE</a:t>
                      </a:r>
                      <a:endParaRPr b="1" sz="1600" u="none" cap="none" strike="noStrike">
                        <a:latin typeface="Times New Roman"/>
                        <a:ea typeface="Times New Roman"/>
                        <a:cs typeface="Times New Roman"/>
                        <a:sym typeface="Times New Roman"/>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1" lang="cs-CZ" sz="1200" u="none" cap="none" strike="noStrike"/>
                        <a:t>KROKY</a:t>
                      </a:r>
                      <a:endParaRPr b="1" sz="1600" u="none" cap="none" strike="noStrike">
                        <a:latin typeface="Times New Roman"/>
                        <a:ea typeface="Times New Roman"/>
                        <a:cs typeface="Times New Roman"/>
                        <a:sym typeface="Times New Roman"/>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1" lang="cs-CZ" sz="1200" u="none" cap="none" strike="noStrike"/>
                        <a:t>VÝSTUPY PROJEKTU</a:t>
                      </a:r>
                      <a:endParaRPr b="1" sz="1600" u="none" cap="none" strike="noStrike">
                        <a:latin typeface="Times New Roman"/>
                        <a:ea typeface="Times New Roman"/>
                        <a:cs typeface="Times New Roman"/>
                        <a:sym typeface="Times New Roman"/>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1" lang="cs-CZ" sz="1200" u="none" cap="none" strike="noStrike"/>
                        <a:t>NÁSTROJE s ŠABLONY</a:t>
                      </a:r>
                      <a:endParaRPr b="1" sz="1600" u="none" cap="none" strike="noStrike">
                        <a:latin typeface="Times New Roman"/>
                        <a:ea typeface="Times New Roman"/>
                        <a:cs typeface="Times New Roman"/>
                        <a:sym typeface="Times New Roman"/>
                      </a:endParaRPr>
                    </a:p>
                  </a:txBody>
                  <a:tcPr marT="0" marB="0" marR="57500" marL="575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458825">
                <a:tc>
                  <a:txBody>
                    <a:bodyPr/>
                    <a:lstStyle/>
                    <a:p>
                      <a:pPr indent="0" lvl="0" marL="0" marR="0" rtl="0" algn="l">
                        <a:spcBef>
                          <a:spcPts val="0"/>
                        </a:spcBef>
                        <a:spcAft>
                          <a:spcPts val="0"/>
                        </a:spcAft>
                        <a:buNone/>
                      </a:pPr>
                      <a:r>
                        <a:rPr b="1" lang="cs-CZ" sz="1100" u="none" cap="none" strike="noStrike">
                          <a:solidFill>
                            <a:schemeClr val="dk1"/>
                          </a:solidFill>
                          <a:latin typeface="Calibri"/>
                          <a:ea typeface="Calibri"/>
                          <a:cs typeface="Calibri"/>
                          <a:sym typeface="Calibri"/>
                        </a:rPr>
                        <a:t>REALIZACE</a:t>
                      </a:r>
                      <a:endParaRPr b="1" sz="1100" u="none" cap="none" strike="noStrike">
                        <a:solidFill>
                          <a:schemeClr val="dk1"/>
                        </a:solidFill>
                        <a:latin typeface="Calibri"/>
                        <a:ea typeface="Calibri"/>
                        <a:cs typeface="Calibri"/>
                        <a:sym typeface="Calibri"/>
                      </a:endParaRPr>
                    </a:p>
                  </a:txBody>
                  <a:tcPr marT="0" marB="0" marR="67525" marL="67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176213" lvl="0" marL="176213" marR="0" rtl="0" algn="l">
                        <a:spcBef>
                          <a:spcPts val="0"/>
                        </a:spcBef>
                        <a:spcAft>
                          <a:spcPts val="0"/>
                        </a:spcAft>
                        <a:buClr>
                          <a:srgbClr val="000000"/>
                        </a:buClr>
                        <a:buSzPts val="900"/>
                        <a:buFont typeface="Arial"/>
                        <a:buChar char="●"/>
                      </a:pPr>
                      <a:r>
                        <a:rPr lang="cs-CZ" sz="1000" u="none" cap="none" strike="noStrike">
                          <a:solidFill>
                            <a:schemeClr val="dk1"/>
                          </a:solidFill>
                          <a:latin typeface="Calibri"/>
                          <a:ea typeface="Calibri"/>
                          <a:cs typeface="Calibri"/>
                          <a:sym typeface="Calibri"/>
                        </a:rPr>
                        <a:t>Práce na projektu je dokončena a je dosaženo finálního produktu nebo služby, přičemž jsou uspokojeny sekundární požadavky zainteresovaných stran.</a:t>
                      </a:r>
                      <a:endParaRPr/>
                    </a:p>
                    <a:p>
                      <a:pPr indent="-176213" lvl="0" marL="176213" marR="0" rtl="0" algn="l">
                        <a:spcBef>
                          <a:spcPts val="0"/>
                        </a:spcBef>
                        <a:spcAft>
                          <a:spcPts val="0"/>
                        </a:spcAft>
                        <a:buClr>
                          <a:srgbClr val="000000"/>
                        </a:buClr>
                        <a:buSzPts val="900"/>
                        <a:buFont typeface="Arial"/>
                        <a:buChar char="●"/>
                      </a:pPr>
                      <a:r>
                        <a:rPr lang="cs-CZ" sz="1000" u="none" cap="none" strike="noStrike">
                          <a:solidFill>
                            <a:schemeClr val="dk1"/>
                          </a:solidFill>
                          <a:latin typeface="Calibri"/>
                          <a:ea typeface="Calibri"/>
                          <a:cs typeface="Calibri"/>
                          <a:sym typeface="Calibri"/>
                        </a:rPr>
                        <a:t>Souběžně s prací na projektu tým projektového managementu sleduje a kontroluje všechny aspekty projektu - harmonogram, náklady, požadavky zainteresovaných stran atd.  </a:t>
                      </a:r>
                      <a:endParaRPr/>
                    </a:p>
                    <a:p>
                      <a:pPr indent="-176213" lvl="0" marL="176213" marR="0" rtl="0" algn="l">
                        <a:spcBef>
                          <a:spcPts val="0"/>
                        </a:spcBef>
                        <a:spcAft>
                          <a:spcPts val="0"/>
                        </a:spcAft>
                        <a:buClr>
                          <a:srgbClr val="000000"/>
                        </a:buClr>
                        <a:buSzPts val="900"/>
                        <a:buFont typeface="Arial"/>
                        <a:buChar char="●"/>
                      </a:pPr>
                      <a:r>
                        <a:rPr lang="cs-CZ" sz="1000" u="none" cap="none" strike="noStrike">
                          <a:solidFill>
                            <a:schemeClr val="dk1"/>
                          </a:solidFill>
                          <a:latin typeface="Calibri"/>
                          <a:ea typeface="Calibri"/>
                          <a:cs typeface="Calibri"/>
                          <a:sym typeface="Calibri"/>
                        </a:rPr>
                        <a:t>Pokud se vyskytnou problémy, provedou se změny v plánu projektu.</a:t>
                      </a:r>
                      <a:endParaRPr sz="1000" u="none" cap="none" strike="noStrike">
                        <a:solidFill>
                          <a:schemeClr val="dk1"/>
                        </a:solidFill>
                        <a:latin typeface="Calibri"/>
                        <a:ea typeface="Calibri"/>
                        <a:cs typeface="Calibri"/>
                        <a:sym typeface="Calibri"/>
                      </a:endParaRPr>
                    </a:p>
                  </a:txBody>
                  <a:tcPr marT="0" marB="0" marR="67525" marL="67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Instruktáž členů týmu.</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Sledování kvality práce</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Platnost a aktuální inovace.</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Řízení rozpočtu a získané hodnoty.</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Monitorování a kontrola. </a:t>
                      </a:r>
                      <a:endParaRPr sz="1000" u="none" cap="none" strike="noStrike">
                        <a:solidFill>
                          <a:schemeClr val="dk1"/>
                        </a:solidFill>
                        <a:latin typeface="Calibri"/>
                        <a:ea typeface="Calibri"/>
                        <a:cs typeface="Calibri"/>
                        <a:sym typeface="Calibri"/>
                      </a:endParaRPr>
                    </a:p>
                  </a:txBody>
                  <a:tcPr marT="0" marB="0" marR="67525" marL="67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Úvodní schůzka projektového týmu.</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Stav projektu.</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Žádost o změnu.</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Výhledové a technologické sledování.</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Předání výstupů projektu. </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Akceptace realizace projektu</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 Sledování výkonu a průběhu projektu, řízení změn, řešení rizik.</a:t>
                      </a:r>
                      <a:endParaRPr sz="1000" u="none" cap="none" strike="noStrike">
                        <a:solidFill>
                          <a:schemeClr val="dk1"/>
                        </a:solidFill>
                        <a:latin typeface="Calibri"/>
                        <a:ea typeface="Calibri"/>
                        <a:cs typeface="Calibri"/>
                        <a:sym typeface="Calibri"/>
                      </a:endParaRPr>
                    </a:p>
                  </a:txBody>
                  <a:tcPr marT="0" marB="0" marR="67525" marL="67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Zápis z úvodní schůzky (program).</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Zpráva o stavu projektu.</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Aktualizace stavu a dokumentace změn projektu.</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Komunikace se zúčastněnými stranami.</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Analýza dosažené hodnoty (EVA).</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Kontrolní seznam projektu.</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Zpráva o sledování technologie a obchodní plán.</a:t>
                      </a:r>
                      <a:endParaRPr sz="1000" u="none" cap="none" strike="noStrike">
                        <a:solidFill>
                          <a:schemeClr val="dk1"/>
                        </a:solidFill>
                        <a:latin typeface="Calibri"/>
                        <a:ea typeface="Calibri"/>
                        <a:cs typeface="Calibri"/>
                        <a:sym typeface="Calibri"/>
                      </a:endParaRPr>
                    </a:p>
                  </a:txBody>
                  <a:tcPr marT="0" marB="0" marR="67525" marL="67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cs-CZ" sz="1000" u="none" cap="none" strike="noStrike">
                          <a:solidFill>
                            <a:schemeClr val="dk1"/>
                          </a:solidFill>
                          <a:latin typeface="Calibri"/>
                          <a:ea typeface="Calibri"/>
                          <a:cs typeface="Calibri"/>
                          <a:sym typeface="Calibri"/>
                        </a:rPr>
                        <a:t>Šablony:</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Šablona zahajovací schůzky.</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Šablona EVA.</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Šablona kontrolního seznamu projektu.</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Šablona dokumentu řízení změn </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Šablona zprávy o průběhu projektu. </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Šablona podnikatelského plánu.</a:t>
                      </a:r>
                      <a:endParaRPr/>
                    </a:p>
                    <a:p>
                      <a:pPr indent="0" lvl="0" marL="0" marR="0" rtl="0" algn="l">
                        <a:spcBef>
                          <a:spcPts val="0"/>
                        </a:spcBef>
                        <a:spcAft>
                          <a:spcPts val="0"/>
                        </a:spcAft>
                        <a:buNone/>
                      </a:pPr>
                      <a:r>
                        <a:rPr lang="cs-CZ" sz="1000" u="none" cap="none" strike="noStrike">
                          <a:solidFill>
                            <a:schemeClr val="dk1"/>
                          </a:solidFill>
                          <a:latin typeface="Calibri"/>
                          <a:ea typeface="Calibri"/>
                          <a:cs typeface="Calibri"/>
                          <a:sym typeface="Calibri"/>
                        </a:rPr>
                        <a:t>Nástroje:</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Easyproject.com</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Smarthseet.com</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Vertex42.com</a:t>
                      </a:r>
                      <a:endParaRPr sz="1000" u="none" cap="none" strike="noStrike">
                        <a:solidFill>
                          <a:schemeClr val="dk1"/>
                        </a:solidFill>
                        <a:latin typeface="Calibri"/>
                        <a:ea typeface="Calibri"/>
                        <a:cs typeface="Calibri"/>
                        <a:sym typeface="Calibri"/>
                      </a:endParaRPr>
                    </a:p>
                  </a:txBody>
                  <a:tcPr marT="0" marB="0" marR="67525" marL="67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884825">
                <a:tc>
                  <a:txBody>
                    <a:bodyPr/>
                    <a:lstStyle/>
                    <a:p>
                      <a:pPr indent="0" lvl="0" marL="0" marR="0" rtl="0" algn="l">
                        <a:spcBef>
                          <a:spcPts val="0"/>
                        </a:spcBef>
                        <a:spcAft>
                          <a:spcPts val="0"/>
                        </a:spcAft>
                        <a:buNone/>
                      </a:pPr>
                      <a:r>
                        <a:rPr b="1" lang="cs-CZ" sz="1100" u="none" cap="none" strike="noStrike">
                          <a:solidFill>
                            <a:schemeClr val="dk1"/>
                          </a:solidFill>
                          <a:latin typeface="Calibri"/>
                          <a:ea typeface="Calibri"/>
                          <a:cs typeface="Calibri"/>
                          <a:sym typeface="Calibri"/>
                        </a:rPr>
                        <a:t>UZAVŘENÍ</a:t>
                      </a:r>
                      <a:endParaRPr/>
                    </a:p>
                    <a:p>
                      <a:pPr indent="0" lvl="0" marL="0" marR="0" rtl="0" algn="l">
                        <a:spcBef>
                          <a:spcPts val="0"/>
                        </a:spcBef>
                        <a:spcAft>
                          <a:spcPts val="0"/>
                        </a:spcAft>
                        <a:buNone/>
                      </a:pPr>
                      <a:r>
                        <a:rPr b="1" lang="cs-CZ" sz="1100" u="none" cap="none" strike="noStrike">
                          <a:solidFill>
                            <a:schemeClr val="dk1"/>
                          </a:solidFill>
                          <a:latin typeface="Calibri"/>
                          <a:ea typeface="Calibri"/>
                          <a:cs typeface="Calibri"/>
                          <a:sym typeface="Calibri"/>
                        </a:rPr>
                        <a:t> </a:t>
                      </a:r>
                      <a:endParaRPr b="1" sz="1100" u="none" cap="none" strike="noStrike">
                        <a:solidFill>
                          <a:schemeClr val="dk1"/>
                        </a:solidFill>
                        <a:latin typeface="Calibri"/>
                        <a:ea typeface="Calibri"/>
                        <a:cs typeface="Calibri"/>
                        <a:sym typeface="Calibri"/>
                      </a:endParaRPr>
                    </a:p>
                  </a:txBody>
                  <a:tcPr marT="0" marB="0" marR="67525" marL="67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Projekt dokončil svůj produkt nebo službu a je třeba provést nezbytnou dokumentaci a administrativní práci, aby bylo možné projekt uzavřít.</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Využití výsledků projektu. </a:t>
                      </a:r>
                      <a:endParaRPr sz="1000" u="none" cap="none" strike="noStrike">
                        <a:solidFill>
                          <a:schemeClr val="dk1"/>
                        </a:solidFill>
                        <a:latin typeface="Calibri"/>
                        <a:ea typeface="Calibri"/>
                        <a:cs typeface="Calibri"/>
                        <a:sym typeface="Calibri"/>
                      </a:endParaRPr>
                    </a:p>
                  </a:txBody>
                  <a:tcPr marT="0" marB="0" marR="67525" marL="67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Vykazování projektu. </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Analýza výsledků projektu a týmu.</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Uzavření projektové dokumentace.</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Vyhodnocení projektu. </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Aspekty duševního a průmyslového vlastnictví.</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Monitorování a kontrola.</a:t>
                      </a:r>
                      <a:endParaRPr sz="1000" u="none" cap="none" strike="noStrike">
                        <a:solidFill>
                          <a:schemeClr val="dk1"/>
                        </a:solidFill>
                        <a:latin typeface="Calibri"/>
                        <a:ea typeface="Calibri"/>
                        <a:cs typeface="Calibri"/>
                        <a:sym typeface="Calibri"/>
                      </a:endParaRPr>
                    </a:p>
                  </a:txBody>
                  <a:tcPr marT="0" marB="0" marR="67525" marL="67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Hodnocení postupů při zadávání veřejných zakázek. </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Nástroje ochrany průmyslového a duševního vlastnictví.</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Přijetí konečného příjemce a poskytovatele dotace. </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Archivace projektů.</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Získané zkušenosti. </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Sledování udržitelnosti výstupů projektu, řízení změn, řešení rizik.</a:t>
                      </a:r>
                      <a:endParaRPr sz="1000" u="none" cap="none" strike="noStrike">
                        <a:solidFill>
                          <a:schemeClr val="dk1"/>
                        </a:solidFill>
                        <a:latin typeface="Calibri"/>
                        <a:ea typeface="Calibri"/>
                        <a:cs typeface="Calibri"/>
                        <a:sym typeface="Calibri"/>
                      </a:endParaRPr>
                    </a:p>
                  </a:txBody>
                  <a:tcPr marT="0" marB="0" marR="67525" marL="67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Kontrolní seznam projektu.</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Patenty, užitné vzory a/nebo průmyslové vzory. </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Závěrečná zpráva projektu.</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Účetní zpráva.</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Zpráva o udržitelnosti projektu.</a:t>
                      </a:r>
                      <a:endParaRPr sz="1000" u="none" cap="none" strike="noStrike">
                        <a:solidFill>
                          <a:schemeClr val="dk1"/>
                        </a:solidFill>
                        <a:latin typeface="Calibri"/>
                        <a:ea typeface="Calibri"/>
                        <a:cs typeface="Calibri"/>
                        <a:sym typeface="Calibri"/>
                      </a:endParaRPr>
                    </a:p>
                  </a:txBody>
                  <a:tcPr marT="0" marB="0" marR="67525" marL="67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cs-CZ" sz="1000" u="none" cap="none" strike="noStrike">
                          <a:solidFill>
                            <a:schemeClr val="dk1"/>
                          </a:solidFill>
                          <a:latin typeface="Calibri"/>
                          <a:ea typeface="Calibri"/>
                          <a:cs typeface="Calibri"/>
                          <a:sym typeface="Calibri"/>
                        </a:rPr>
                        <a:t>Šablony: </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Šablona závěrečné zprávy o projektu.</a:t>
                      </a:r>
                      <a:endParaRPr/>
                    </a:p>
                    <a:p>
                      <a:pPr indent="0" lvl="0" marL="0" marR="0" rtl="0" algn="l">
                        <a:spcBef>
                          <a:spcPts val="0"/>
                        </a:spcBef>
                        <a:spcAft>
                          <a:spcPts val="0"/>
                        </a:spcAft>
                        <a:buClr>
                          <a:srgbClr val="000000"/>
                        </a:buClr>
                        <a:buSzPts val="800"/>
                        <a:buFont typeface="Arial"/>
                        <a:buNone/>
                      </a:pPr>
                      <a:r>
                        <a:rPr lang="cs-CZ" sz="1000" u="none" cap="none" strike="noStrike">
                          <a:solidFill>
                            <a:schemeClr val="dk1"/>
                          </a:solidFill>
                          <a:latin typeface="Calibri"/>
                          <a:ea typeface="Calibri"/>
                          <a:cs typeface="Calibri"/>
                          <a:sym typeface="Calibri"/>
                        </a:rPr>
                        <a:t>Nástroje: </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Easyproject.com.</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Smarthseet.com.</a:t>
                      </a:r>
                      <a:endParaRPr/>
                    </a:p>
                    <a:p>
                      <a:pPr indent="-176213" lvl="0" marL="176213" marR="0" rtl="0" algn="l">
                        <a:spcBef>
                          <a:spcPts val="0"/>
                        </a:spcBef>
                        <a:spcAft>
                          <a:spcPts val="0"/>
                        </a:spcAft>
                        <a:buClr>
                          <a:srgbClr val="000000"/>
                        </a:buClr>
                        <a:buSzPts val="800"/>
                        <a:buFont typeface="Arial"/>
                        <a:buChar char="●"/>
                      </a:pPr>
                      <a:r>
                        <a:rPr lang="cs-CZ" sz="1000" u="none" cap="none" strike="noStrike">
                          <a:solidFill>
                            <a:schemeClr val="dk1"/>
                          </a:solidFill>
                          <a:latin typeface="Calibri"/>
                          <a:ea typeface="Calibri"/>
                          <a:cs typeface="Calibri"/>
                          <a:sym typeface="Calibri"/>
                        </a:rPr>
                        <a:t>Vertex42.com.</a:t>
                      </a:r>
                      <a:endParaRPr sz="1000" u="none" cap="none" strike="noStrike">
                        <a:solidFill>
                          <a:schemeClr val="dk1"/>
                        </a:solidFill>
                        <a:latin typeface="Calibri"/>
                        <a:ea typeface="Calibri"/>
                        <a:cs typeface="Calibri"/>
                        <a:sym typeface="Calibri"/>
                      </a:endParaRPr>
                    </a:p>
                  </a:txBody>
                  <a:tcPr marT="0" marB="0" marR="67525" marL="67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
        <p:nvSpPr>
          <p:cNvPr id="152" name="Google Shape;152;p9"/>
          <p:cNvSpPr/>
          <p:nvPr/>
        </p:nvSpPr>
        <p:spPr>
          <a:xfrm>
            <a:off x="964018" y="6026820"/>
            <a:ext cx="1606530"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cs-CZ" sz="1000">
                <a:solidFill>
                  <a:srgbClr val="000000"/>
                </a:solidFill>
                <a:latin typeface="Calibri"/>
                <a:ea typeface="Calibri"/>
                <a:cs typeface="Calibri"/>
                <a:sym typeface="Calibri"/>
              </a:rPr>
              <a:t>Zdroj: Vlastní tvorba (2020)</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otiv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iv Office">
  <a:themeElements>
    <a:clrScheme name="Kancelář">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2022-05-24T08:42:52Z</dcterms:created>
  <dc:creator>Michal Pivko</dc:creator>
</cp:coreProperties>
</file>