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iScUYcqrc19O34vcNYimzgMOj4k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Nadpis a obsah" type="obj">
  <p:cSld name="OBJECT">
    <p:spTree>
      <p:nvGrpSpPr>
        <p:cNvPr id="1" name="Shape 11"/>
        <p:cNvGrpSpPr/>
        <p:nvPr/>
      </p:nvGrpSpPr>
      <p:grpSpPr>
        <a:xfrm>
          <a:off x="0" y="0"/>
          <a:ext cx="0" cy="0"/>
          <a:chOff x="0" y="0"/>
          <a:chExt cx="0" cy="0"/>
        </a:xfrm>
      </p:grpSpPr>
      <p:sp>
        <p:nvSpPr>
          <p:cNvPr id="12" name="Google Shape;1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adpis a svislý text" type="vertTx">
  <p:cSld name="VERTICAL_TEXT">
    <p:spTree>
      <p:nvGrpSpPr>
        <p:cNvPr id="1" name="Shape 68"/>
        <p:cNvGrpSpPr/>
        <p:nvPr/>
      </p:nvGrpSpPr>
      <p:grpSpPr>
        <a:xfrm>
          <a:off x="0" y="0"/>
          <a:ext cx="0" cy="0"/>
          <a:chOff x="0" y="0"/>
          <a:chExt cx="0" cy="0"/>
        </a:xfrm>
      </p:grpSpPr>
      <p:sp>
        <p:nvSpPr>
          <p:cNvPr id="69" name="Google Shape;6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vislý nadpis a text" type="vertTitleAndTx">
  <p:cSld name="VERTICAL_TITLE_AND_VERTICAL_TEXT">
    <p:spTree>
      <p:nvGrpSpPr>
        <p:cNvPr id="1" name="Shape 74"/>
        <p:cNvGrpSpPr/>
        <p:nvPr/>
      </p:nvGrpSpPr>
      <p:grpSpPr>
        <a:xfrm>
          <a:off x="0" y="0"/>
          <a:ext cx="0" cy="0"/>
          <a:chOff x="0" y="0"/>
          <a:chExt cx="0" cy="0"/>
        </a:xfrm>
      </p:grpSpPr>
      <p:sp>
        <p:nvSpPr>
          <p:cNvPr id="75" name="Google Shape;75;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Úvodní snímek" type="title">
  <p:cSld name="TITLE">
    <p:spTree>
      <p:nvGrpSpPr>
        <p:cNvPr id="1" name="Shape 17"/>
        <p:cNvGrpSpPr/>
        <p:nvPr/>
      </p:nvGrpSpPr>
      <p:grpSpPr>
        <a:xfrm>
          <a:off x="0" y="0"/>
          <a:ext cx="0" cy="0"/>
          <a:chOff x="0" y="0"/>
          <a:chExt cx="0" cy="0"/>
        </a:xfrm>
      </p:grpSpPr>
      <p:sp>
        <p:nvSpPr>
          <p:cNvPr id="18" name="Google Shape;18;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Záhlaví oddílu" type="secHead">
  <p:cSld name="SECTION_HEADER">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va obsahy" type="twoObj">
  <p:cSld name="TWO_OBJECTS">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ovnání" type="twoTxTwoObj">
  <p:cSld name="TWO_OBJECTS_WITH_TEXT">
    <p:spTree>
      <p:nvGrpSpPr>
        <p:cNvPr id="1" name="Shape 36"/>
        <p:cNvGrpSpPr/>
        <p:nvPr/>
      </p:nvGrpSpPr>
      <p:grpSpPr>
        <a:xfrm>
          <a:off x="0" y="0"/>
          <a:ext cx="0" cy="0"/>
          <a:chOff x="0" y="0"/>
          <a:chExt cx="0" cy="0"/>
        </a:xfrm>
      </p:grpSpPr>
      <p:sp>
        <p:nvSpPr>
          <p:cNvPr id="37" name="Google Shape;37;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Jenom nadpis" type="titleOnly">
  <p:cSld name="TITLE_ONLY">
    <p:spTree>
      <p:nvGrpSpPr>
        <p:cNvPr id="1" name="Shape 45"/>
        <p:cNvGrpSpPr/>
        <p:nvPr/>
      </p:nvGrpSpPr>
      <p:grpSpPr>
        <a:xfrm>
          <a:off x="0" y="0"/>
          <a:ext cx="0" cy="0"/>
          <a:chOff x="0" y="0"/>
          <a:chExt cx="0" cy="0"/>
        </a:xfrm>
      </p:grpSpPr>
      <p:sp>
        <p:nvSpPr>
          <p:cNvPr id="46" name="Google Shape;46;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rázdný" type="blank">
  <p:cSld name="BLANK">
    <p:spTree>
      <p:nvGrpSpPr>
        <p:cNvPr id="1" name="Shape 50"/>
        <p:cNvGrpSpPr/>
        <p:nvPr/>
      </p:nvGrpSpPr>
      <p:grpSpPr>
        <a:xfrm>
          <a:off x="0" y="0"/>
          <a:ext cx="0" cy="0"/>
          <a:chOff x="0" y="0"/>
          <a:chExt cx="0" cy="0"/>
        </a:xfrm>
      </p:grpSpPr>
      <p:sp>
        <p:nvSpPr>
          <p:cNvPr id="51" name="Google Shape;5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sah s titulkem" type="objTx">
  <p:cSld name="OBJECT_WITH_CAPTION_TEXT">
    <p:spTree>
      <p:nvGrpSpPr>
        <p:cNvPr id="1" name="Shape 54"/>
        <p:cNvGrpSpPr/>
        <p:nvPr/>
      </p:nvGrpSpPr>
      <p:grpSpPr>
        <a:xfrm>
          <a:off x="0" y="0"/>
          <a:ext cx="0" cy="0"/>
          <a:chOff x="0" y="0"/>
          <a:chExt cx="0" cy="0"/>
        </a:xfrm>
      </p:grpSpPr>
      <p:sp>
        <p:nvSpPr>
          <p:cNvPr id="55" name="Google Shape;55;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ázek s titulkem" type="picTx">
  <p:cSld name="PICTURE_WITH_CAPTION_TEXT">
    <p:spTree>
      <p:nvGrpSpPr>
        <p:cNvPr id="1" name="Shape 61"/>
        <p:cNvGrpSpPr/>
        <p:nvPr/>
      </p:nvGrpSpPr>
      <p:grpSpPr>
        <a:xfrm>
          <a:off x="0" y="0"/>
          <a:ext cx="0" cy="0"/>
          <a:chOff x="0" y="0"/>
          <a:chExt cx="0" cy="0"/>
        </a:xfrm>
      </p:grpSpPr>
      <p:sp>
        <p:nvSpPr>
          <p:cNvPr id="62" name="Google Shape;62;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5"/>
          <p:cNvSpPr>
            <a:spLocks noGrp="1"/>
          </p:cNvSpPr>
          <p:nvPr>
            <p:ph type="pic" idx="2"/>
          </p:nvPr>
        </p:nvSpPr>
        <p:spPr>
          <a:xfrm>
            <a:off x="5183188" y="987425"/>
            <a:ext cx="6172200" cy="4873625"/>
          </a:xfrm>
          <a:prstGeom prst="rect">
            <a:avLst/>
          </a:prstGeom>
          <a:noFill/>
          <a:ln>
            <a:noFill/>
          </a:ln>
        </p:spPr>
      </p:sp>
      <p:sp>
        <p:nvSpPr>
          <p:cNvPr id="64" name="Google Shape;64;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1036948" y="2300139"/>
            <a:ext cx="10316852" cy="795142"/>
          </a:xfrm>
          <a:prstGeom prst="rect">
            <a:avLst/>
          </a:prstGeom>
          <a:noFill/>
          <a:ln>
            <a:noFill/>
          </a:ln>
        </p:spPr>
        <p:txBody>
          <a:bodyPr spcFirstLastPara="1" wrap="square" lIns="91425" tIns="45700" rIns="91425" bIns="45700" anchor="ctr" anchorCtr="0">
            <a:normAutofit fontScale="90000"/>
          </a:bodyPr>
          <a:lstStyle/>
          <a:p>
            <a:pPr lvl="0" algn="ctr">
              <a:buClr>
                <a:srgbClr val="124591"/>
              </a:buClr>
              <a:buSzPts val="4400"/>
            </a:pPr>
            <a:r>
              <a:rPr lang="el-GR" b="1" dirty="0">
                <a:solidFill>
                  <a:srgbClr val="124591"/>
                </a:solidFill>
              </a:rPr>
              <a:t>Κύκλος μαθημάτων διαχείρισης έργων καινοτομίας
</a:t>
            </a:r>
            <a:endParaRPr dirty="0"/>
          </a:p>
        </p:txBody>
      </p:sp>
      <p:sp>
        <p:nvSpPr>
          <p:cNvPr id="85" name="Google Shape;85;p1"/>
          <p:cNvSpPr txBox="1">
            <a:spLocks noGrp="1"/>
          </p:cNvSpPr>
          <p:nvPr>
            <p:ph type="body" idx="1"/>
          </p:nvPr>
        </p:nvSpPr>
        <p:spPr>
          <a:xfrm>
            <a:off x="1366886" y="3165050"/>
            <a:ext cx="10316852" cy="1040123"/>
          </a:xfrm>
          <a:prstGeom prst="rect">
            <a:avLst/>
          </a:prstGeom>
          <a:noFill/>
          <a:ln>
            <a:noFill/>
          </a:ln>
        </p:spPr>
        <p:txBody>
          <a:bodyPr spcFirstLastPara="1" wrap="square" lIns="91425" tIns="45700" rIns="91425" bIns="45700" anchor="t" anchorCtr="0">
            <a:normAutofit/>
          </a:bodyPr>
          <a:lstStyle/>
          <a:p>
            <a:pPr marL="0" lvl="0" indent="0" algn="ctr">
              <a:spcBef>
                <a:spcPts val="0"/>
              </a:spcBef>
              <a:buSzPts val="2800"/>
              <a:buNone/>
            </a:pPr>
            <a:r>
              <a:rPr lang="el-GR" b="1" dirty="0"/>
              <a:t>Ενότητα 1: Εισαγωγή
</a:t>
            </a:r>
            <a:r>
              <a:rPr lang="es-ES" b="1" dirty="0"/>
              <a:t>Ana María Serrano/Pedro Solana</a:t>
            </a:r>
            <a:endParaRP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7"/>
        <p:cNvGrpSpPr/>
        <p:nvPr/>
      </p:nvGrpSpPr>
      <p:grpSpPr>
        <a:xfrm>
          <a:off x="0" y="0"/>
          <a:ext cx="0" cy="0"/>
          <a:chOff x="0" y="0"/>
          <a:chExt cx="0" cy="0"/>
        </a:xfrm>
      </p:grpSpPr>
      <p:sp>
        <p:nvSpPr>
          <p:cNvPr id="158" name="Google Shape;158;p10"/>
          <p:cNvSpPr txBox="1">
            <a:spLocks noGrp="1"/>
          </p:cNvSpPr>
          <p:nvPr>
            <p:ph type="title"/>
          </p:nvPr>
        </p:nvSpPr>
        <p:spPr>
          <a:xfrm>
            <a:off x="0" y="808175"/>
            <a:ext cx="3498600" cy="1325700"/>
          </a:xfrm>
          <a:prstGeom prst="rect">
            <a:avLst/>
          </a:prstGeom>
          <a:noFill/>
          <a:ln>
            <a:noFill/>
          </a:ln>
        </p:spPr>
        <p:txBody>
          <a:bodyPr spcFirstLastPara="1" wrap="square" lIns="91425" tIns="45700" rIns="91425" bIns="45700" anchor="ctr" anchorCtr="0">
            <a:normAutofit fontScale="90000"/>
          </a:bodyPr>
          <a:lstStyle/>
          <a:p>
            <a:pPr lvl="0">
              <a:buClr>
                <a:srgbClr val="FF0000"/>
              </a:buClr>
              <a:buSzPct val="100000"/>
            </a:pPr>
            <a:r>
              <a:rPr lang="en-US" b="1" dirty="0">
                <a:solidFill>
                  <a:srgbClr val="FF0000"/>
                </a:solidFill>
              </a:rPr>
              <a:t>ENOTHTA</a:t>
            </a:r>
            <a:br>
              <a:rPr lang="el-GR" b="1" dirty="0">
                <a:solidFill>
                  <a:srgbClr val="FF0000"/>
                </a:solidFill>
              </a:rPr>
            </a:br>
            <a:r>
              <a:rPr lang="el-GR" b="1" dirty="0">
                <a:solidFill>
                  <a:srgbClr val="FF0000"/>
                </a:solidFill>
              </a:rPr>
              <a:t>ΕΙΣΑΓΩΓΉ
</a:t>
            </a:r>
            <a:endParaRPr b="1" dirty="0">
              <a:solidFill>
                <a:srgbClr val="FF0000"/>
              </a:solidFill>
            </a:endParaRPr>
          </a:p>
        </p:txBody>
      </p:sp>
      <p:grpSp>
        <p:nvGrpSpPr>
          <p:cNvPr id="159" name="Google Shape;159;p10"/>
          <p:cNvGrpSpPr/>
          <p:nvPr/>
        </p:nvGrpSpPr>
        <p:grpSpPr>
          <a:xfrm>
            <a:off x="4691006" y="1470966"/>
            <a:ext cx="6626613" cy="3528520"/>
            <a:chOff x="0" y="0"/>
            <a:chExt cx="6626613" cy="3528520"/>
          </a:xfrm>
        </p:grpSpPr>
        <p:sp>
          <p:nvSpPr>
            <p:cNvPr id="160" name="Google Shape;160;p10"/>
            <p:cNvSpPr/>
            <p:nvPr/>
          </p:nvSpPr>
          <p:spPr>
            <a:xfrm>
              <a:off x="0" y="0"/>
              <a:ext cx="6626613" cy="3528520"/>
            </a:xfrm>
            <a:prstGeom prst="roundRect">
              <a:avLst>
                <a:gd name="adj" fmla="val 10000"/>
              </a:avLst>
            </a:prstGeom>
            <a:solidFill>
              <a:srgbClr val="00277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0"/>
            <p:cNvSpPr txBox="1"/>
            <p:nvPr/>
          </p:nvSpPr>
          <p:spPr>
            <a:xfrm>
              <a:off x="0" y="1411408"/>
              <a:ext cx="6626613" cy="1411408"/>
            </a:xfrm>
            <a:prstGeom prst="rect">
              <a:avLst/>
            </a:prstGeom>
            <a:noFill/>
            <a:ln>
              <a:noFill/>
            </a:ln>
          </p:spPr>
          <p:txBody>
            <a:bodyPr spcFirstLastPara="1" wrap="square" lIns="206225" tIns="206225" rIns="206225" bIns="206225" anchor="ctr" anchorCtr="0">
              <a:noAutofit/>
            </a:bodyPr>
            <a:lstStyle/>
            <a:p>
              <a:pPr lvl="0" algn="ctr">
                <a:lnSpc>
                  <a:spcPct val="90000"/>
                </a:lnSpc>
                <a:buClr>
                  <a:schemeClr val="lt1"/>
                </a:buClr>
                <a:buSzPts val="2900"/>
              </a:pPr>
              <a:r>
                <a:rPr lang="el-GR" sz="2900" dirty="0">
                  <a:solidFill>
                    <a:schemeClr val="lt1"/>
                  </a:solidFill>
                  <a:latin typeface="Calibri"/>
                  <a:ea typeface="Calibri"/>
                  <a:cs typeface="Calibri"/>
                  <a:sym typeface="Calibri"/>
                </a:rPr>
                <a:t>Συστήματα Διαχείρισης Καινοτομίας: 
Θεωρητική Βάση
</a:t>
              </a:r>
              <a:endParaRPr sz="2900" b="0"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5"/>
        <p:cNvGrpSpPr/>
        <p:nvPr/>
      </p:nvGrpSpPr>
      <p:grpSpPr>
        <a:xfrm>
          <a:off x="0" y="0"/>
          <a:ext cx="0" cy="0"/>
          <a:chOff x="0" y="0"/>
          <a:chExt cx="0" cy="0"/>
        </a:xfrm>
      </p:grpSpPr>
      <p:sp>
        <p:nvSpPr>
          <p:cNvPr id="166" name="Google Shape;166;p11"/>
          <p:cNvSpPr txBox="1">
            <a:spLocks noGrp="1"/>
          </p:cNvSpPr>
          <p:nvPr>
            <p:ph type="title"/>
          </p:nvPr>
        </p:nvSpPr>
        <p:spPr>
          <a:xfrm>
            <a:off x="0" y="808175"/>
            <a:ext cx="3498600" cy="1325700"/>
          </a:xfrm>
          <a:prstGeom prst="rect">
            <a:avLst/>
          </a:prstGeom>
          <a:noFill/>
          <a:ln>
            <a:noFill/>
          </a:ln>
        </p:spPr>
        <p:txBody>
          <a:bodyPr spcFirstLastPara="1" wrap="square" lIns="91425" tIns="45700" rIns="91425" bIns="45700" anchor="ctr" anchorCtr="0">
            <a:normAutofit fontScale="90000"/>
          </a:bodyPr>
          <a:lstStyle/>
          <a:p>
            <a:pPr lvl="0">
              <a:buClr>
                <a:srgbClr val="FF0000"/>
              </a:buClr>
              <a:buSzPct val="100000"/>
            </a:pPr>
            <a:r>
              <a:rPr lang="en-US" b="1" dirty="0">
                <a:solidFill>
                  <a:srgbClr val="FF0000"/>
                </a:solidFill>
              </a:rPr>
              <a:t>ENOTHTA</a:t>
            </a:r>
            <a:br>
              <a:rPr lang="el-GR" b="1" dirty="0">
                <a:solidFill>
                  <a:srgbClr val="FF0000"/>
                </a:solidFill>
              </a:rPr>
            </a:br>
            <a:r>
              <a:rPr lang="el-GR" b="1" dirty="0">
                <a:solidFill>
                  <a:srgbClr val="FF0000"/>
                </a:solidFill>
              </a:rPr>
              <a:t>ΕΙΣΑΓΩΓΉ
</a:t>
            </a:r>
            <a:endParaRPr b="1" dirty="0">
              <a:solidFill>
                <a:srgbClr val="FF0000"/>
              </a:solidFill>
            </a:endParaRPr>
          </a:p>
        </p:txBody>
      </p:sp>
      <p:sp>
        <p:nvSpPr>
          <p:cNvPr id="167" name="Google Shape;167;p11"/>
          <p:cNvSpPr txBox="1"/>
          <p:nvPr/>
        </p:nvSpPr>
        <p:spPr>
          <a:xfrm>
            <a:off x="4403035" y="811395"/>
            <a:ext cx="7295322" cy="4158170"/>
          </a:xfrm>
          <a:prstGeom prst="rect">
            <a:avLst/>
          </a:prstGeom>
          <a:noFill/>
          <a:ln>
            <a:noFill/>
          </a:ln>
        </p:spPr>
        <p:txBody>
          <a:bodyPr spcFirstLastPara="1" wrap="square" lIns="91425" tIns="45700" rIns="91425" bIns="45700" anchor="t" anchorCtr="0">
            <a:normAutofit fontScale="85000" lnSpcReduction="10000"/>
          </a:bodyPr>
          <a:lstStyle/>
          <a:p>
            <a:pPr lvl="0" algn="just">
              <a:buClr>
                <a:srgbClr val="FFC000"/>
              </a:buClr>
              <a:buSzPts val="2400"/>
            </a:pPr>
            <a:r>
              <a:rPr lang="el-GR" sz="2400" b="1" dirty="0">
                <a:latin typeface="Calibri"/>
                <a:ea typeface="Calibri"/>
                <a:cs typeface="Calibri"/>
                <a:sym typeface="Calibri"/>
              </a:rPr>
              <a:t>Διαχείριση Καινοτομίας</a:t>
            </a:r>
            <a:r>
              <a:rPr lang="el-GR" sz="2400" dirty="0">
                <a:latin typeface="Calibri"/>
                <a:ea typeface="Calibri"/>
                <a:cs typeface="Calibri"/>
                <a:sym typeface="Calibri"/>
              </a:rPr>
              <a:t>: όλες οι συστηματικές δραστηριότητες για τον σχεδιασμό, τη διακυβέρνηση και τον έλεγχο των εσωτερικών και εξωτερικών πόρων για την καινοτομία</a:t>
            </a:r>
            <a:r>
              <a:rPr lang="es-ES" sz="2400" b="0" i="0" u="none" strike="noStrike" cap="none" dirty="0">
                <a:solidFill>
                  <a:srgbClr val="000000"/>
                </a:solidFill>
                <a:latin typeface="Calibri"/>
                <a:ea typeface="Calibri"/>
                <a:cs typeface="Calibri"/>
                <a:sym typeface="Calibri"/>
              </a:rPr>
              <a:t>. </a:t>
            </a:r>
            <a:endParaRPr dirty="0"/>
          </a:p>
          <a:p>
            <a:pPr marL="0" marR="0" lvl="0" indent="0" algn="just" rtl="0">
              <a:lnSpc>
                <a:spcPct val="100000"/>
              </a:lnSpc>
              <a:spcBef>
                <a:spcPts val="1000"/>
              </a:spcBef>
              <a:spcAft>
                <a:spcPts val="0"/>
              </a:spcAft>
              <a:buClr>
                <a:srgbClr val="FFC000"/>
              </a:buClr>
              <a:buSzPts val="2400"/>
              <a:buFont typeface="Arial"/>
              <a:buNone/>
            </a:pPr>
            <a:endParaRPr sz="2400" b="0" i="0" u="none" strike="noStrike" cap="none" dirty="0">
              <a:solidFill>
                <a:srgbClr val="000000"/>
              </a:solidFill>
              <a:latin typeface="Calibri"/>
              <a:ea typeface="Calibri"/>
              <a:cs typeface="Calibri"/>
              <a:sym typeface="Calibri"/>
            </a:endParaRPr>
          </a:p>
          <a:p>
            <a:pPr lvl="0" algn="just">
              <a:spcBef>
                <a:spcPts val="1000"/>
              </a:spcBef>
              <a:buClr>
                <a:srgbClr val="FFC000"/>
              </a:buClr>
              <a:buSzPts val="2400"/>
            </a:pPr>
            <a:r>
              <a:rPr lang="el-GR" sz="2400" dirty="0">
                <a:latin typeface="Calibri"/>
                <a:ea typeface="Calibri"/>
                <a:cs typeface="Calibri"/>
                <a:sym typeface="Calibri"/>
              </a:rPr>
              <a:t>Αυτό περιλαμβάνει τον τρόπο κατανομής των πόρων για την καινοτομία, την οργάνωση των ευθυνών και της λήψης αποφάσεων μεταξύ των εργαζομένων, τη διαχείριση της συνεργασίας με εξωτερικούς εταίρους, την ενσωμάτωση εξωτερικών εισροών στις δραστηριότητες καινοτομίας μιας επιχείρησης και τις δραστηριότητες για την παρακολούθηση των αποτελεσμάτων της καινοτομίας και την υποστήριξη της μάθησης από την εμπειρία (ΟΟΣΑ/</a:t>
            </a:r>
            <a:r>
              <a:rPr lang="el-GR" sz="2400" dirty="0" err="1">
                <a:latin typeface="Calibri"/>
                <a:ea typeface="Calibri"/>
                <a:cs typeface="Calibri"/>
                <a:sym typeface="Calibri"/>
              </a:rPr>
              <a:t>Eurostat</a:t>
            </a:r>
            <a:r>
              <a:rPr lang="el-GR" sz="2400" dirty="0">
                <a:latin typeface="Calibri"/>
                <a:ea typeface="Calibri"/>
                <a:cs typeface="Calibri"/>
                <a:sym typeface="Calibri"/>
              </a:rPr>
              <a:t>, 2018, σ. 91).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1"/>
        <p:cNvGrpSpPr/>
        <p:nvPr/>
      </p:nvGrpSpPr>
      <p:grpSpPr>
        <a:xfrm>
          <a:off x="0" y="0"/>
          <a:ext cx="0" cy="0"/>
          <a:chOff x="0" y="0"/>
          <a:chExt cx="0" cy="0"/>
        </a:xfrm>
      </p:grpSpPr>
      <p:sp>
        <p:nvSpPr>
          <p:cNvPr id="172" name="Google Shape;172;p12"/>
          <p:cNvSpPr txBox="1">
            <a:spLocks noGrp="1"/>
          </p:cNvSpPr>
          <p:nvPr>
            <p:ph type="title"/>
          </p:nvPr>
        </p:nvSpPr>
        <p:spPr>
          <a:xfrm>
            <a:off x="0" y="808175"/>
            <a:ext cx="3498600" cy="1325700"/>
          </a:xfrm>
          <a:prstGeom prst="rect">
            <a:avLst/>
          </a:prstGeom>
          <a:noFill/>
          <a:ln>
            <a:noFill/>
          </a:ln>
        </p:spPr>
        <p:txBody>
          <a:bodyPr spcFirstLastPara="1" wrap="square" lIns="91425" tIns="45700" rIns="91425" bIns="45700" anchor="ctr" anchorCtr="0">
            <a:normAutofit fontScale="90000"/>
          </a:bodyPr>
          <a:lstStyle/>
          <a:p>
            <a:pPr lvl="0">
              <a:buClr>
                <a:srgbClr val="FF0000"/>
              </a:buClr>
              <a:buSzPct val="100000"/>
            </a:pPr>
            <a:r>
              <a:rPr lang="en-US" b="1" dirty="0">
                <a:solidFill>
                  <a:srgbClr val="FF0000"/>
                </a:solidFill>
              </a:rPr>
              <a:t>ENOTHTA</a:t>
            </a:r>
            <a:br>
              <a:rPr lang="el-GR" b="1" dirty="0">
                <a:solidFill>
                  <a:srgbClr val="FF0000"/>
                </a:solidFill>
              </a:rPr>
            </a:br>
            <a:r>
              <a:rPr lang="el-GR" b="1" dirty="0">
                <a:solidFill>
                  <a:srgbClr val="FF0000"/>
                </a:solidFill>
              </a:rPr>
              <a:t>ΕΙΣΑΓΩΓΉ
</a:t>
            </a:r>
            <a:endParaRPr b="1" dirty="0">
              <a:solidFill>
                <a:srgbClr val="FF0000"/>
              </a:solidFill>
            </a:endParaRPr>
          </a:p>
        </p:txBody>
      </p:sp>
      <p:sp>
        <p:nvSpPr>
          <p:cNvPr id="173" name="Google Shape;173;p12"/>
          <p:cNvSpPr txBox="1"/>
          <p:nvPr/>
        </p:nvSpPr>
        <p:spPr>
          <a:xfrm>
            <a:off x="4472607" y="869301"/>
            <a:ext cx="7369293" cy="5119398"/>
          </a:xfrm>
          <a:prstGeom prst="rect">
            <a:avLst/>
          </a:prstGeom>
          <a:noFill/>
          <a:ln>
            <a:noFill/>
          </a:ln>
        </p:spPr>
        <p:txBody>
          <a:bodyPr spcFirstLastPara="1" wrap="square" lIns="91425" tIns="45700" rIns="91425" bIns="45700" anchor="t" anchorCtr="0">
            <a:normAutofit fontScale="70000" lnSpcReduction="20000"/>
          </a:bodyPr>
          <a:lstStyle/>
          <a:p>
            <a:pPr lvl="0">
              <a:lnSpc>
                <a:spcPct val="80000"/>
              </a:lnSpc>
              <a:buClr>
                <a:schemeClr val="accent2"/>
              </a:buClr>
              <a:buSzPct val="100000"/>
            </a:pPr>
            <a:r>
              <a:rPr lang="el-GR" sz="3700" b="1" dirty="0">
                <a:solidFill>
                  <a:srgbClr val="124591"/>
                </a:solidFill>
                <a:latin typeface="Calibri"/>
                <a:ea typeface="Calibri"/>
                <a:cs typeface="Calibri"/>
                <a:sym typeface="Calibri"/>
              </a:rPr>
              <a:t>Πρότυπα για τη Διαχείριση Καινοτομίας</a:t>
            </a:r>
            <a:r>
              <a:rPr lang="es-ES" sz="3700" b="1" i="0" u="none" strike="noStrike" cap="none" dirty="0">
                <a:solidFill>
                  <a:srgbClr val="124591"/>
                </a:solidFill>
                <a:latin typeface="Calibri"/>
                <a:ea typeface="Calibri"/>
                <a:cs typeface="Calibri"/>
                <a:sym typeface="Calibri"/>
              </a:rPr>
              <a:t>:</a:t>
            </a:r>
            <a:endParaRPr dirty="0"/>
          </a:p>
          <a:p>
            <a:pPr marL="0" marR="0" lvl="0" indent="0" algn="just" rtl="0">
              <a:lnSpc>
                <a:spcPct val="90000"/>
              </a:lnSpc>
              <a:spcBef>
                <a:spcPts val="1000"/>
              </a:spcBef>
              <a:spcAft>
                <a:spcPts val="0"/>
              </a:spcAft>
              <a:buClr>
                <a:schemeClr val="accent2"/>
              </a:buClr>
              <a:buSzPct val="100000"/>
              <a:buFont typeface="Arial"/>
              <a:buNone/>
            </a:pPr>
            <a:endParaRPr sz="900" b="1" i="0" u="none" strike="noStrike" cap="none" dirty="0">
              <a:solidFill>
                <a:srgbClr val="FFC000"/>
              </a:solidFill>
              <a:latin typeface="Calibri"/>
              <a:ea typeface="Calibri"/>
              <a:cs typeface="Calibri"/>
              <a:sym typeface="Calibri"/>
            </a:endParaRPr>
          </a:p>
          <a:p>
            <a:pPr marL="228600" lvl="0" indent="-228600" algn="just">
              <a:lnSpc>
                <a:spcPct val="90000"/>
              </a:lnSpc>
              <a:spcBef>
                <a:spcPts val="1000"/>
              </a:spcBef>
              <a:buClr>
                <a:schemeClr val="accent2"/>
              </a:buClr>
              <a:buSzPct val="100000"/>
              <a:buFont typeface="Arial"/>
              <a:buChar char="•"/>
            </a:pPr>
            <a:r>
              <a:rPr lang="el-GR" sz="2600" dirty="0">
                <a:latin typeface="Calibri"/>
                <a:ea typeface="Calibri"/>
                <a:cs typeface="Calibri"/>
                <a:sym typeface="Calibri"/>
              </a:rPr>
              <a:t>ISO 56000: 2020, Διαχείριση καινοτομίας — Βασικές αρχές και λεξιλόγιο 
ISO 56002:2019, Διαχείριση καινοτομίας — Σύστημα διαχείρισης καινοτομίας — Καθοδήγηση
ISO TR 56004: 2019, Αξιολόγηση διαχείρισης καινοτομίας — Καθοδήγηση 
ISO 56003: 2019, Διαχείριση καινοτομίας — Εργαλεία και μέθοδοι για συμπράξεις καινοτομίας — Καθοδήγηση</a:t>
            </a:r>
            <a:endParaRPr sz="2600" b="0" i="0" u="none" strike="noStrike" cap="none" dirty="0">
              <a:solidFill>
                <a:srgbClr val="000000"/>
              </a:solidFill>
              <a:latin typeface="Calibri"/>
              <a:ea typeface="Calibri"/>
              <a:cs typeface="Calibri"/>
              <a:sym typeface="Calibri"/>
            </a:endParaRPr>
          </a:p>
          <a:p>
            <a:pPr lvl="0" algn="just">
              <a:lnSpc>
                <a:spcPct val="90000"/>
              </a:lnSpc>
              <a:spcBef>
                <a:spcPts val="1000"/>
              </a:spcBef>
              <a:buClr>
                <a:schemeClr val="accent2"/>
              </a:buClr>
              <a:buSzPct val="100000"/>
            </a:pPr>
            <a:r>
              <a:rPr lang="el-GR" sz="2600" dirty="0">
                <a:latin typeface="Calibri"/>
                <a:ea typeface="Calibri"/>
                <a:cs typeface="Calibri"/>
                <a:sym typeface="Calibri"/>
              </a:rPr>
              <a:t>Έχει επίσης πολλά πρότυπα στην ανάπτυξη, συμπεριλαμβανομένων των εξής:</a:t>
            </a:r>
            <a:r>
              <a:rPr lang="es-ES" sz="2600" b="0" i="0" u="none" strike="noStrike" cap="none" dirty="0">
                <a:solidFill>
                  <a:srgbClr val="000000"/>
                </a:solidFill>
                <a:latin typeface="Calibri"/>
                <a:ea typeface="Calibri"/>
                <a:cs typeface="Calibri"/>
                <a:sym typeface="Calibri"/>
              </a:rPr>
              <a:t>: </a:t>
            </a:r>
            <a:endParaRPr dirty="0"/>
          </a:p>
          <a:p>
            <a:pPr marL="228600" lvl="0" indent="-228600" algn="just">
              <a:lnSpc>
                <a:spcPct val="90000"/>
              </a:lnSpc>
              <a:spcBef>
                <a:spcPts val="1000"/>
              </a:spcBef>
              <a:buClr>
                <a:schemeClr val="accent2"/>
              </a:buClr>
              <a:buSzPct val="100000"/>
              <a:buFont typeface="Arial"/>
              <a:buChar char="•"/>
            </a:pPr>
            <a:r>
              <a:rPr lang="el-GR" sz="2600" dirty="0">
                <a:latin typeface="Calibri"/>
                <a:ea typeface="Calibri"/>
                <a:cs typeface="Calibri"/>
                <a:sym typeface="Calibri"/>
              </a:rPr>
              <a:t>ISO 56005, Διαχείριση καινοτομίας - Εργαλεία και μέθοδοι για τη διαχείριση πνευματικής ιδιοκτησίας - Καθοδήγηση
ISO 56006, Διαχείριση καινοτομίας - Στρατηγική διαχείριση πληροφοριών - Καθοδήγηση
ISO 56007, Διαχείριση καινοτομίας - Διαχείριση ιδεών
ISO 56008, Διαχείριση καινοτομίας - Εργαλεία και μέθοδοι για μετρήσεις λειτουργίας καινοτομίας - Καθοδήγηση</a:t>
            </a:r>
            <a:endParaRPr sz="26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7"/>
        <p:cNvGrpSpPr/>
        <p:nvPr/>
      </p:nvGrpSpPr>
      <p:grpSpPr>
        <a:xfrm>
          <a:off x="0" y="0"/>
          <a:ext cx="0" cy="0"/>
          <a:chOff x="0" y="0"/>
          <a:chExt cx="0" cy="0"/>
        </a:xfrm>
      </p:grpSpPr>
      <p:sp>
        <p:nvSpPr>
          <p:cNvPr id="178" name="Google Shape;178;p13"/>
          <p:cNvSpPr txBox="1">
            <a:spLocks noGrp="1"/>
          </p:cNvSpPr>
          <p:nvPr>
            <p:ph type="title"/>
          </p:nvPr>
        </p:nvSpPr>
        <p:spPr>
          <a:xfrm>
            <a:off x="0" y="781475"/>
            <a:ext cx="3593700" cy="1325700"/>
          </a:xfrm>
          <a:prstGeom prst="rect">
            <a:avLst/>
          </a:prstGeom>
          <a:noFill/>
          <a:ln>
            <a:noFill/>
          </a:ln>
        </p:spPr>
        <p:txBody>
          <a:bodyPr spcFirstLastPara="1" wrap="square" lIns="91425" tIns="45700" rIns="91425" bIns="45700" anchor="ctr" anchorCtr="0">
            <a:normAutofit fontScale="90000"/>
          </a:bodyPr>
          <a:lstStyle/>
          <a:p>
            <a:pPr lvl="0">
              <a:buClr>
                <a:srgbClr val="FF0000"/>
              </a:buClr>
              <a:buSzPct val="100000"/>
            </a:pPr>
            <a:r>
              <a:rPr lang="el-GR" b="1" dirty="0">
                <a:solidFill>
                  <a:srgbClr val="FF0000"/>
                </a:solidFill>
              </a:rPr>
              <a:t>ΕΝΟΤΗΤΑ</a:t>
            </a:r>
            <a:br>
              <a:rPr lang="el-GR" b="1" dirty="0">
                <a:solidFill>
                  <a:srgbClr val="FF0000"/>
                </a:solidFill>
              </a:rPr>
            </a:br>
            <a:r>
              <a:rPr lang="el-GR" b="1" dirty="0">
                <a:solidFill>
                  <a:srgbClr val="FF0000"/>
                </a:solidFill>
              </a:rPr>
              <a:t>ΕΙΣΑΓΩΓΉ
</a:t>
            </a:r>
            <a:endParaRPr b="1" dirty="0">
              <a:solidFill>
                <a:srgbClr val="FF0000"/>
              </a:solidFill>
            </a:endParaRPr>
          </a:p>
        </p:txBody>
      </p:sp>
      <p:sp>
        <p:nvSpPr>
          <p:cNvPr id="179" name="Google Shape;179;p13"/>
          <p:cNvSpPr txBox="1"/>
          <p:nvPr/>
        </p:nvSpPr>
        <p:spPr>
          <a:xfrm>
            <a:off x="4036447" y="781483"/>
            <a:ext cx="7551422" cy="3232149"/>
          </a:xfrm>
          <a:prstGeom prst="rect">
            <a:avLst/>
          </a:prstGeom>
          <a:noFill/>
          <a:ln>
            <a:noFill/>
          </a:ln>
        </p:spPr>
        <p:txBody>
          <a:bodyPr spcFirstLastPara="1" wrap="square" lIns="91425" tIns="45700" rIns="91425" bIns="45700" anchor="t" anchorCtr="0">
            <a:normAutofit/>
          </a:bodyPr>
          <a:lstStyle/>
          <a:p>
            <a:pPr marL="228600" lvl="0" indent="-228600" algn="just">
              <a:lnSpc>
                <a:spcPct val="90000"/>
              </a:lnSpc>
              <a:buClr>
                <a:schemeClr val="accent2"/>
              </a:buClr>
              <a:buSzPts val="1800"/>
              <a:buFont typeface="Arial"/>
              <a:buChar char="•"/>
            </a:pPr>
            <a:r>
              <a:rPr lang="el-GR" sz="1800" b="1" dirty="0">
                <a:latin typeface="Calibri"/>
                <a:ea typeface="Calibri"/>
                <a:cs typeface="Calibri"/>
                <a:sym typeface="Calibri"/>
              </a:rPr>
              <a:t>Σύστημα Διαχείρισης Καινοτομίας</a:t>
            </a:r>
            <a:r>
              <a:rPr lang="el-GR" sz="1800" dirty="0">
                <a:latin typeface="Calibri"/>
                <a:ea typeface="Calibri"/>
                <a:cs typeface="Calibri"/>
                <a:sym typeface="Calibri"/>
              </a:rPr>
              <a:t>: παρέχει ένα κοινό πλαίσιο για την ανάπτυξη και την δημιουργία ικανοτήτων καινοτομίας, την αξιολόγηση της απόδοσης και την επίτευξη των επιδιωκόμενων αποτελεσμάτων</a:t>
            </a:r>
            <a:r>
              <a:rPr lang="es-ES" sz="1800" b="0" i="0" u="none" strike="noStrike" cap="none" dirty="0">
                <a:solidFill>
                  <a:srgbClr val="000000"/>
                </a:solidFill>
                <a:latin typeface="Calibri"/>
                <a:ea typeface="Calibri"/>
                <a:cs typeface="Calibri"/>
                <a:sym typeface="Calibri"/>
              </a:rPr>
              <a:t>.</a:t>
            </a:r>
            <a:endParaRPr dirty="0"/>
          </a:p>
          <a:p>
            <a:pPr marL="0" marR="0" lvl="0" indent="0" algn="just" rtl="0">
              <a:lnSpc>
                <a:spcPct val="90000"/>
              </a:lnSpc>
              <a:spcBef>
                <a:spcPts val="1000"/>
              </a:spcBef>
              <a:spcAft>
                <a:spcPts val="0"/>
              </a:spcAft>
              <a:buClr>
                <a:schemeClr val="accent2"/>
              </a:buClr>
              <a:buSzPts val="1800"/>
              <a:buFont typeface="Arial"/>
              <a:buNone/>
            </a:pPr>
            <a:endParaRPr sz="1800" b="0" i="0" u="none" strike="noStrike" cap="none" dirty="0">
              <a:solidFill>
                <a:srgbClr val="000000"/>
              </a:solidFill>
              <a:latin typeface="Calibri"/>
              <a:ea typeface="Calibri"/>
              <a:cs typeface="Calibri"/>
              <a:sym typeface="Calibri"/>
            </a:endParaRPr>
          </a:p>
          <a:p>
            <a:pPr marL="228600" lvl="0" indent="-228600" algn="just">
              <a:lnSpc>
                <a:spcPct val="90000"/>
              </a:lnSpc>
              <a:spcBef>
                <a:spcPts val="1000"/>
              </a:spcBef>
              <a:buClr>
                <a:schemeClr val="accent2"/>
              </a:buClr>
              <a:buSzPts val="1800"/>
              <a:buFont typeface="Arial"/>
              <a:buChar char="•"/>
            </a:pPr>
            <a:r>
              <a:rPr lang="el-GR" sz="1800" b="1" dirty="0">
                <a:latin typeface="Calibri"/>
                <a:ea typeface="Calibri"/>
                <a:cs typeface="Calibri"/>
                <a:sym typeface="Calibri"/>
              </a:rPr>
              <a:t>Εφαρμογή συστήματος διαχείρισης καινοτομίας</a:t>
            </a:r>
            <a:r>
              <a:rPr lang="es-ES" sz="1800" b="1" i="0" u="none" strike="noStrike" cap="none" dirty="0">
                <a:solidFill>
                  <a:srgbClr val="000000"/>
                </a:solidFill>
                <a:latin typeface="Calibri"/>
                <a:ea typeface="Calibri"/>
                <a:cs typeface="Calibri"/>
                <a:sym typeface="Calibri"/>
              </a:rPr>
              <a:t>:</a:t>
            </a:r>
            <a:endParaRPr dirty="0"/>
          </a:p>
          <a:p>
            <a:pPr marL="0" marR="0" lvl="0" indent="0" algn="just" rtl="0">
              <a:lnSpc>
                <a:spcPct val="90000"/>
              </a:lnSpc>
              <a:spcBef>
                <a:spcPts val="1000"/>
              </a:spcBef>
              <a:spcAft>
                <a:spcPts val="0"/>
              </a:spcAft>
              <a:buClr>
                <a:schemeClr val="accent2"/>
              </a:buClr>
              <a:buSzPts val="1800"/>
              <a:buFont typeface="Arial"/>
              <a:buNone/>
            </a:pPr>
            <a:endParaRPr sz="1800" b="0" i="0" u="none" strike="noStrike" cap="none" dirty="0">
              <a:solidFill>
                <a:srgbClr val="000000"/>
              </a:solidFill>
              <a:latin typeface="Calibri"/>
              <a:ea typeface="Calibri"/>
              <a:cs typeface="Calibri"/>
              <a:sym typeface="Calibri"/>
            </a:endParaRPr>
          </a:p>
          <a:p>
            <a:pPr marL="685800" lvl="1" indent="-228600" algn="just">
              <a:lnSpc>
                <a:spcPct val="90000"/>
              </a:lnSpc>
              <a:spcBef>
                <a:spcPts val="500"/>
              </a:spcBef>
              <a:buClr>
                <a:schemeClr val="accent2"/>
              </a:buClr>
              <a:buSzPts val="1800"/>
              <a:buFont typeface="Arial"/>
              <a:buChar char="•"/>
            </a:pPr>
            <a:r>
              <a:rPr lang="el-GR" sz="1800" dirty="0">
                <a:latin typeface="Calibri"/>
                <a:ea typeface="Calibri"/>
                <a:cs typeface="Calibri"/>
                <a:sym typeface="Calibri"/>
              </a:rPr>
              <a:t>Δέσμευση της ανώτατης διοίκησης
Ικανότητα των ηγετών να προωθούν τις ικανότητες καινοτομίας
Πολιτισμός που στηρίζει τις δραστηριότητες καινοτομίας</a:t>
            </a:r>
            <a:endParaRPr sz="1800" b="0" i="0" u="none" strike="noStrike" cap="none" dirty="0">
              <a:solidFill>
                <a:srgbClr val="000000"/>
              </a:solidFill>
              <a:latin typeface="Calibri"/>
              <a:ea typeface="Calibri"/>
              <a:cs typeface="Calibri"/>
              <a:sym typeface="Calibri"/>
            </a:endParaRPr>
          </a:p>
        </p:txBody>
      </p:sp>
      <p:sp>
        <p:nvSpPr>
          <p:cNvPr id="180" name="Google Shape;180;p13"/>
          <p:cNvSpPr/>
          <p:nvPr/>
        </p:nvSpPr>
        <p:spPr>
          <a:xfrm rot="5400000">
            <a:off x="10482096" y="3145449"/>
            <a:ext cx="822222" cy="1389324"/>
          </a:xfrm>
          <a:prstGeom prst="bentArrow">
            <a:avLst>
              <a:gd name="adj1" fmla="val 25000"/>
              <a:gd name="adj2" fmla="val 25000"/>
              <a:gd name="adj3" fmla="val 25000"/>
              <a:gd name="adj4" fmla="val 45893"/>
            </a:avLst>
          </a:prstGeom>
          <a:solidFill>
            <a:srgbClr val="FF0000"/>
          </a:solidFill>
          <a:ln w="12700" cap="flat" cmpd="sng">
            <a:solidFill>
              <a:srgbClr val="FFD96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81" name="Google Shape;181;p13"/>
          <p:cNvSpPr txBox="1"/>
          <p:nvPr/>
        </p:nvSpPr>
        <p:spPr>
          <a:xfrm>
            <a:off x="5242175" y="4251222"/>
            <a:ext cx="6562968" cy="2154396"/>
          </a:xfrm>
          <a:prstGeom prst="rect">
            <a:avLst/>
          </a:prstGeom>
          <a:noFill/>
          <a:ln>
            <a:noFill/>
          </a:ln>
        </p:spPr>
        <p:txBody>
          <a:bodyPr spcFirstLastPara="1" wrap="square" lIns="91425" tIns="45700" rIns="91425" bIns="45700" anchor="t" anchorCtr="0">
            <a:spAutoFit/>
          </a:bodyPr>
          <a:lstStyle/>
          <a:p>
            <a:pPr lvl="0" algn="ctr"/>
            <a:r>
              <a:rPr lang="el-GR" sz="2600" b="1" dirty="0">
                <a:solidFill>
                  <a:srgbClr val="124591"/>
                </a:solidFill>
                <a:latin typeface="Calibri"/>
                <a:ea typeface="Calibri"/>
                <a:cs typeface="Calibri"/>
                <a:sym typeface="Calibri"/>
              </a:rPr>
              <a:t>Διαχείριση μέσω καλά καθορισμένων έργων</a:t>
            </a:r>
            <a:r>
              <a:rPr lang="es-ES" sz="2600" b="1" i="0" u="none" strike="noStrike" cap="none" dirty="0">
                <a:solidFill>
                  <a:srgbClr val="124591"/>
                </a:solidFill>
                <a:latin typeface="Calibri"/>
                <a:ea typeface="Calibri"/>
                <a:cs typeface="Calibri"/>
                <a:sym typeface="Calibri"/>
              </a:rPr>
              <a:t>. </a:t>
            </a:r>
            <a:endParaRPr dirty="0"/>
          </a:p>
          <a:p>
            <a:pPr lvl="0" algn="just"/>
            <a:r>
              <a:rPr lang="el-GR" sz="1800" dirty="0">
                <a:latin typeface="Calibri"/>
                <a:ea typeface="Calibri"/>
                <a:cs typeface="Calibri"/>
                <a:sym typeface="Calibri"/>
              </a:rPr>
              <a:t>Σύμφωνα με το πρότυπο ISO 21500: 2012, ένα έργο ορίζεται ως ένα μοναδικό σύνολο διαδικασιών που αποτελούνται από συντονισμένες και ελεγχόμενες δραστηριότητες με ημερομηνίες έναρξης και λήξης, που εκτελούνται για την επίτευξη των στόχων του έργου, ενώ η διαχείριση έργου είναι η εφαρμογή μεθόδων, εργαλείων, τεχνικών και ικανοτήτων σε ένα έργο</a:t>
            </a:r>
            <a:r>
              <a:rPr lang="es-ES" sz="1800" b="0" i="0" u="none" strike="noStrike" cap="none" dirty="0">
                <a:solidFill>
                  <a:srgbClr val="000000"/>
                </a:solidFill>
                <a:latin typeface="Calibri"/>
                <a:ea typeface="Calibri"/>
                <a:cs typeface="Calibri"/>
                <a:sym typeface="Calibri"/>
              </a:rPr>
              <a:t>.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5"/>
        <p:cNvGrpSpPr/>
        <p:nvPr/>
      </p:nvGrpSpPr>
      <p:grpSpPr>
        <a:xfrm>
          <a:off x="0" y="0"/>
          <a:ext cx="0" cy="0"/>
          <a:chOff x="0" y="0"/>
          <a:chExt cx="0" cy="0"/>
        </a:xfrm>
      </p:grpSpPr>
      <p:sp>
        <p:nvSpPr>
          <p:cNvPr id="186" name="Google Shape;186;p14"/>
          <p:cNvSpPr txBox="1">
            <a:spLocks noGrp="1"/>
          </p:cNvSpPr>
          <p:nvPr>
            <p:ph type="title"/>
          </p:nvPr>
        </p:nvSpPr>
        <p:spPr>
          <a:xfrm>
            <a:off x="0" y="808175"/>
            <a:ext cx="3580500" cy="1325700"/>
          </a:xfrm>
          <a:prstGeom prst="rect">
            <a:avLst/>
          </a:prstGeom>
          <a:noFill/>
          <a:ln>
            <a:noFill/>
          </a:ln>
        </p:spPr>
        <p:txBody>
          <a:bodyPr spcFirstLastPara="1" wrap="square" lIns="91425" tIns="45700" rIns="91425" bIns="45700" anchor="ctr" anchorCtr="0">
            <a:normAutofit fontScale="90000"/>
          </a:bodyPr>
          <a:lstStyle/>
          <a:p>
            <a:pPr lvl="0">
              <a:buClr>
                <a:srgbClr val="FF0000"/>
              </a:buClr>
              <a:buSzPct val="100000"/>
            </a:pPr>
            <a:r>
              <a:rPr lang="el-GR" b="1" dirty="0">
                <a:solidFill>
                  <a:srgbClr val="FF0000"/>
                </a:solidFill>
              </a:rPr>
              <a:t>ΕΝΟΤΗΤΑ</a:t>
            </a:r>
            <a:br>
              <a:rPr lang="el-GR" b="1" dirty="0">
                <a:solidFill>
                  <a:srgbClr val="FF0000"/>
                </a:solidFill>
              </a:rPr>
            </a:br>
            <a:r>
              <a:rPr lang="el-GR" b="1" dirty="0">
                <a:solidFill>
                  <a:srgbClr val="FF0000"/>
                </a:solidFill>
              </a:rPr>
              <a:t>ΕΙΣΑΓΩΓΉ
</a:t>
            </a:r>
            <a:endParaRPr b="1" dirty="0">
              <a:solidFill>
                <a:srgbClr val="FF0000"/>
              </a:solidFill>
            </a:endParaRPr>
          </a:p>
        </p:txBody>
      </p:sp>
      <p:sp>
        <p:nvSpPr>
          <p:cNvPr id="187" name="Google Shape;187;p14"/>
          <p:cNvSpPr txBox="1"/>
          <p:nvPr/>
        </p:nvSpPr>
        <p:spPr>
          <a:xfrm>
            <a:off x="3850114" y="974626"/>
            <a:ext cx="7917817" cy="680997"/>
          </a:xfrm>
          <a:prstGeom prst="rect">
            <a:avLst/>
          </a:prstGeom>
          <a:noFill/>
          <a:ln>
            <a:noFill/>
          </a:ln>
        </p:spPr>
        <p:txBody>
          <a:bodyPr spcFirstLastPara="1" wrap="square" lIns="91425" tIns="45700" rIns="91425" bIns="45700" anchor="t" anchorCtr="0">
            <a:normAutofit fontScale="77500" lnSpcReduction="20000"/>
          </a:bodyPr>
          <a:lstStyle/>
          <a:p>
            <a:pPr lvl="0" algn="just">
              <a:lnSpc>
                <a:spcPct val="90000"/>
              </a:lnSpc>
              <a:buClr>
                <a:schemeClr val="accent2"/>
              </a:buClr>
              <a:buSzPct val="100000"/>
            </a:pPr>
            <a:r>
              <a:rPr lang="el-GR" sz="2800" b="1" dirty="0">
                <a:solidFill>
                  <a:srgbClr val="002774"/>
                </a:solidFill>
                <a:latin typeface="Calibri"/>
                <a:ea typeface="Calibri"/>
                <a:cs typeface="Calibri"/>
                <a:sym typeface="Calibri"/>
              </a:rPr>
              <a:t>Διαχείριση καινοτομίας ISO 56002: 2019. Επτά βασικά στοιχεία
</a:t>
            </a:r>
            <a:endParaRPr sz="2800" b="1" i="0" u="none" strike="noStrike" cap="none" dirty="0">
              <a:solidFill>
                <a:srgbClr val="002774"/>
              </a:solidFill>
              <a:latin typeface="Calibri"/>
              <a:ea typeface="Calibri"/>
              <a:cs typeface="Calibri"/>
              <a:sym typeface="Calibri"/>
            </a:endParaRPr>
          </a:p>
        </p:txBody>
      </p:sp>
      <p:pic>
        <p:nvPicPr>
          <p:cNvPr id="188" name="Google Shape;188;p14"/>
          <p:cNvPicPr preferRelativeResize="0"/>
          <p:nvPr/>
        </p:nvPicPr>
        <p:blipFill rotWithShape="1">
          <a:blip r:embed="rId4">
            <a:alphaModFix/>
          </a:blip>
          <a:srcRect/>
          <a:stretch/>
        </p:blipFill>
        <p:spPr>
          <a:xfrm>
            <a:off x="4410125" y="1814621"/>
            <a:ext cx="7047414" cy="3787597"/>
          </a:xfrm>
          <a:prstGeom prst="rect">
            <a:avLst/>
          </a:prstGeom>
          <a:noFill/>
          <a:ln>
            <a:noFill/>
          </a:ln>
        </p:spPr>
      </p:pic>
      <p:sp>
        <p:nvSpPr>
          <p:cNvPr id="189" name="Google Shape;189;p14"/>
          <p:cNvSpPr/>
          <p:nvPr/>
        </p:nvSpPr>
        <p:spPr>
          <a:xfrm>
            <a:off x="4780721" y="5768931"/>
            <a:ext cx="6579705" cy="400069"/>
          </a:xfrm>
          <a:prstGeom prst="rect">
            <a:avLst/>
          </a:prstGeom>
          <a:solidFill>
            <a:srgbClr val="FFFFFF"/>
          </a:solidFill>
          <a:ln>
            <a:noFill/>
          </a:ln>
        </p:spPr>
        <p:txBody>
          <a:bodyPr spcFirstLastPara="1" wrap="square" lIns="91425" tIns="45700" rIns="91425" bIns="45700" anchor="ctr" anchorCtr="0">
            <a:spAutoFit/>
          </a:bodyPr>
          <a:lstStyle/>
          <a:p>
            <a:pPr lvl="0" algn="ctr">
              <a:buClr>
                <a:schemeClr val="dk1"/>
              </a:buClr>
              <a:buSzPts val="1000"/>
            </a:pPr>
            <a:r>
              <a:rPr lang="el-GR" sz="1000" b="1" dirty="0">
                <a:solidFill>
                  <a:schemeClr val="dk1"/>
                </a:solidFill>
              </a:rPr>
              <a:t>Σχήμα Αναπαράσταση του πλαισίου του συστήματος διαχείρισης καινοτομίας με αναφορές στις ρήτρες του ISO 56002. Πηγή: ISO, 2019</a:t>
            </a: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3"/>
        <p:cNvGrpSpPr/>
        <p:nvPr/>
      </p:nvGrpSpPr>
      <p:grpSpPr>
        <a:xfrm>
          <a:off x="0" y="0"/>
          <a:ext cx="0" cy="0"/>
          <a:chOff x="0" y="0"/>
          <a:chExt cx="0" cy="0"/>
        </a:xfrm>
      </p:grpSpPr>
      <p:sp>
        <p:nvSpPr>
          <p:cNvPr id="194" name="Google Shape;194;p15"/>
          <p:cNvSpPr txBox="1">
            <a:spLocks noGrp="1"/>
          </p:cNvSpPr>
          <p:nvPr>
            <p:ph type="body" idx="1"/>
          </p:nvPr>
        </p:nvSpPr>
        <p:spPr>
          <a:xfrm>
            <a:off x="3678385" y="1991255"/>
            <a:ext cx="6385874" cy="1622078"/>
          </a:xfrm>
          <a:prstGeom prst="rect">
            <a:avLst/>
          </a:prstGeom>
          <a:noFill/>
          <a:ln>
            <a:noFill/>
          </a:ln>
        </p:spPr>
        <p:txBody>
          <a:bodyPr spcFirstLastPara="1" wrap="square" lIns="91425" tIns="45700" rIns="91425" bIns="45700" anchor="t" anchorCtr="0">
            <a:noAutofit/>
          </a:bodyPr>
          <a:lstStyle/>
          <a:p>
            <a:pPr marL="0" lvl="0" indent="0" algn="ctr">
              <a:spcBef>
                <a:spcPts val="0"/>
              </a:spcBef>
              <a:buSzPts val="5400"/>
              <a:buNone/>
            </a:pPr>
            <a:r>
              <a:rPr lang="el-GR" sz="5400" dirty="0"/>
              <a:t>ΣΑΣ ΕΥΧΑΡΙΣΤΟΥΜΕ ΓΙΑ ΤΗΝ ΠΡΟΣΟΧΗ ΣΑΣ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1036948" y="895546"/>
            <a:ext cx="10316852" cy="795142"/>
          </a:xfrm>
          <a:prstGeom prst="rect">
            <a:avLst/>
          </a:prstGeom>
          <a:noFill/>
          <a:ln>
            <a:noFill/>
          </a:ln>
        </p:spPr>
        <p:txBody>
          <a:bodyPr spcFirstLastPara="1" wrap="square" lIns="91425" tIns="45700" rIns="91425" bIns="45700" anchor="ctr" anchorCtr="0">
            <a:normAutofit/>
          </a:bodyPr>
          <a:lstStyle/>
          <a:p>
            <a:pPr lvl="0">
              <a:buClr>
                <a:srgbClr val="124591"/>
              </a:buClr>
              <a:buSzPts val="4400"/>
            </a:pPr>
            <a:r>
              <a:rPr lang="el-GR" b="1" dirty="0">
                <a:solidFill>
                  <a:srgbClr val="124591"/>
                </a:solidFill>
              </a:rPr>
              <a:t>Εισαγωγή</a:t>
            </a:r>
            <a:endParaRPr dirty="0"/>
          </a:p>
        </p:txBody>
      </p:sp>
      <p:sp>
        <p:nvSpPr>
          <p:cNvPr id="91" name="Google Shape;91;p2"/>
          <p:cNvSpPr txBox="1">
            <a:spLocks noGrp="1"/>
          </p:cNvSpPr>
          <p:nvPr>
            <p:ph type="body" idx="1"/>
          </p:nvPr>
        </p:nvSpPr>
        <p:spPr>
          <a:xfrm>
            <a:off x="1036948" y="1825625"/>
            <a:ext cx="10316852" cy="4136829"/>
          </a:xfrm>
          <a:prstGeom prst="rect">
            <a:avLst/>
          </a:prstGeom>
          <a:noFill/>
          <a:ln>
            <a:noFill/>
          </a:ln>
        </p:spPr>
        <p:txBody>
          <a:bodyPr spcFirstLastPara="1" wrap="square" lIns="91425" tIns="45700" rIns="91425" bIns="45700" anchor="t" anchorCtr="0">
            <a:normAutofit/>
          </a:bodyPr>
          <a:lstStyle/>
          <a:p>
            <a:pPr marL="0" lvl="0" indent="0">
              <a:spcBef>
                <a:spcPts val="0"/>
              </a:spcBef>
              <a:buSzPts val="2800"/>
              <a:buNone/>
            </a:pPr>
            <a:r>
              <a:rPr lang="el-GR" b="1" dirty="0"/>
              <a:t>Περιγραφή ενότητας 
</a:t>
            </a:r>
            <a:endParaRPr lang="en-US" b="1" dirty="0"/>
          </a:p>
          <a:p>
            <a:pPr marL="0" lvl="0" indent="0">
              <a:spcBef>
                <a:spcPts val="0"/>
              </a:spcBef>
              <a:buSzPts val="2800"/>
              <a:buNone/>
            </a:pPr>
            <a:r>
              <a:rPr lang="el-GR" sz="2400" dirty="0">
                <a:solidFill>
                  <a:srgbClr val="000000"/>
                </a:solidFill>
              </a:rPr>
              <a:t>Αυτή η ενότητα έχει ως στόχο να παρέχει την εισαγωγή στην σειρά μαθημάτων του </a:t>
            </a:r>
            <a:r>
              <a:rPr lang="es-ES" sz="2400" b="1" dirty="0">
                <a:solidFill>
                  <a:srgbClr val="000000"/>
                </a:solidFill>
                <a:latin typeface="Calibri"/>
                <a:ea typeface="Calibri"/>
                <a:cs typeface="Calibri"/>
                <a:sym typeface="Calibri"/>
              </a:rPr>
              <a:t>InnoPRo. </a:t>
            </a:r>
            <a:endParaRPr dirty="0"/>
          </a:p>
          <a:p>
            <a:pPr marL="228600" lvl="0" indent="-228600">
              <a:buClr>
                <a:srgbClr val="000000"/>
              </a:buClr>
              <a:buSzPts val="2400"/>
            </a:pPr>
            <a:r>
              <a:rPr lang="el-GR" sz="2400" dirty="0">
                <a:solidFill>
                  <a:srgbClr val="000000"/>
                </a:solidFill>
              </a:rPr>
              <a:t>Η προσέγγιση του μαθήματος βασίζεται σε μια μεθοδολογία κύκλου έργου που εφαρμόζεται στην προετοιμασία και διαχείριση έργων καινοτομίας, το μοντέλο AIDIC (Αξιολόγηση-Έναρξη-Σχεδιασμός-Υλοποίηση-Κλείσιμο). Περιλαμβάνει επίσης μια εισαγωγή στην ουσία της διαχείρισης της καινοτομίας</a:t>
            </a:r>
            <a:r>
              <a:rPr lang="es-ES" sz="2400" dirty="0">
                <a:solidFill>
                  <a:srgbClr val="000000"/>
                </a:solidFill>
                <a:latin typeface="Calibri"/>
                <a:ea typeface="Calibri"/>
                <a:cs typeface="Calibri"/>
                <a:sym typeface="Calibri"/>
              </a:rPr>
              <a:t>. </a:t>
            </a:r>
            <a:endParaRPr dirty="0"/>
          </a:p>
          <a:p>
            <a:pPr marL="0" lvl="0" indent="0" algn="l" rtl="0">
              <a:lnSpc>
                <a:spcPct val="90000"/>
              </a:lnSpc>
              <a:spcBef>
                <a:spcPts val="1000"/>
              </a:spcBef>
              <a:spcAft>
                <a:spcPts val="0"/>
              </a:spcAft>
              <a:buClr>
                <a:schemeClr val="dk1"/>
              </a:buClr>
              <a:buSzPts val="2400"/>
              <a:buNone/>
            </a:pPr>
            <a:endParaRPr sz="2400" dirty="0">
              <a:solidFill>
                <a:srgbClr val="000000"/>
              </a:solidFill>
              <a:latin typeface="Times New Roman"/>
              <a:ea typeface="Times New Roman"/>
              <a:cs typeface="Times New Roman"/>
              <a:sym typeface="Times New Roman"/>
            </a:endParaRPr>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1036948" y="671650"/>
            <a:ext cx="10316852" cy="795142"/>
          </a:xfrm>
          <a:prstGeom prst="rect">
            <a:avLst/>
          </a:prstGeom>
          <a:noFill/>
          <a:ln>
            <a:noFill/>
          </a:ln>
        </p:spPr>
        <p:txBody>
          <a:bodyPr spcFirstLastPara="1" wrap="square" lIns="91425" tIns="45700" rIns="91425" bIns="45700" anchor="ctr" anchorCtr="0">
            <a:normAutofit/>
          </a:bodyPr>
          <a:lstStyle/>
          <a:p>
            <a:pPr lvl="0">
              <a:buClr>
                <a:srgbClr val="124591"/>
              </a:buClr>
              <a:buSzPts val="4400"/>
            </a:pPr>
            <a:r>
              <a:rPr lang="el-GR" b="1" dirty="0">
                <a:solidFill>
                  <a:srgbClr val="124591"/>
                </a:solidFill>
              </a:rPr>
              <a:t>Εισαγωγή</a:t>
            </a:r>
            <a:endParaRPr dirty="0"/>
          </a:p>
        </p:txBody>
      </p:sp>
      <p:sp>
        <p:nvSpPr>
          <p:cNvPr id="97" name="Google Shape;97;p3"/>
          <p:cNvSpPr txBox="1">
            <a:spLocks noGrp="1"/>
          </p:cNvSpPr>
          <p:nvPr>
            <p:ph type="body" idx="1"/>
          </p:nvPr>
        </p:nvSpPr>
        <p:spPr>
          <a:xfrm>
            <a:off x="1036948" y="1466792"/>
            <a:ext cx="10316852" cy="4496686"/>
          </a:xfrm>
          <a:prstGeom prst="rect">
            <a:avLst/>
          </a:prstGeom>
          <a:noFill/>
          <a:ln>
            <a:noFill/>
          </a:ln>
        </p:spPr>
        <p:txBody>
          <a:bodyPr spcFirstLastPara="1" wrap="square" lIns="91425" tIns="45700" rIns="91425" bIns="45700" anchor="t" anchorCtr="0">
            <a:normAutofit fontScale="47500" lnSpcReduction="20000"/>
          </a:bodyPr>
          <a:lstStyle/>
          <a:p>
            <a:pPr marL="0" lvl="0" indent="0">
              <a:spcBef>
                <a:spcPts val="0"/>
              </a:spcBef>
              <a:buSzPct val="100000"/>
              <a:buNone/>
            </a:pPr>
            <a:r>
              <a:rPr lang="el-GR" sz="5100" b="1" dirty="0"/>
              <a:t>Στόχοι</a:t>
            </a:r>
            <a:r>
              <a:rPr lang="es-ES" sz="5100" b="1" dirty="0"/>
              <a:t> </a:t>
            </a:r>
            <a:endParaRPr dirty="0"/>
          </a:p>
          <a:p>
            <a:pPr marL="228600" lvl="0" indent="-228600">
              <a:buClr>
                <a:srgbClr val="000000"/>
              </a:buClr>
              <a:buSzPct val="100000"/>
              <a:buFont typeface="Courier New"/>
              <a:buChar char="o"/>
            </a:pPr>
            <a:r>
              <a:rPr lang="el-GR" sz="3400" dirty="0">
                <a:solidFill>
                  <a:srgbClr val="000000"/>
                </a:solidFill>
              </a:rPr>
              <a:t>Απόκτηση θεωρητικών γνώσεων καθώς και πρακτικών δεξιοτήτων για την αντιμετώπιση βασικών ζητημάτων και αποφάσεων που σχετίζονται με καινοτομίες
Απόκτηση ικανοτήτων που σχετίζονται με τη διαδικασία διαχείρισης της καινοτομίας</a:t>
            </a:r>
            <a:r>
              <a:rPr lang="es-ES" sz="3400" dirty="0">
                <a:solidFill>
                  <a:srgbClr val="000000"/>
                </a:solidFill>
                <a:latin typeface="Calibri"/>
                <a:ea typeface="Calibri"/>
                <a:cs typeface="Calibri"/>
                <a:sym typeface="Calibri"/>
              </a:rPr>
              <a:t>.</a:t>
            </a:r>
            <a:endParaRPr sz="3400" dirty="0"/>
          </a:p>
          <a:p>
            <a:pPr marL="0" lvl="0" indent="0">
              <a:buSzPct val="100000"/>
              <a:buNone/>
            </a:pPr>
            <a:r>
              <a:rPr lang="el-GR" sz="5100" b="1" dirty="0"/>
              <a:t>Μαθησιακά Αποτελέσματα </a:t>
            </a:r>
            <a:endParaRPr sz="5100" dirty="0"/>
          </a:p>
          <a:p>
            <a:pPr marL="228600" lvl="0" indent="-228600" algn="just">
              <a:buClr>
                <a:srgbClr val="000000"/>
              </a:buClr>
              <a:buSzPct val="100000"/>
              <a:buFont typeface="Courier New"/>
              <a:buChar char="o"/>
            </a:pPr>
            <a:r>
              <a:rPr lang="el-GR" sz="3400" b="1" i="1" dirty="0">
                <a:solidFill>
                  <a:srgbClr val="000000"/>
                </a:solidFill>
              </a:rPr>
              <a:t>Οι φοιτητές είναι εξοικειωμένοι με τις έννοιες της καινοτομίας, της διαδικασίας καινοτομίας και των Συστημάτων Διαχείρισης Καινοτομίας.
Οι μαθητές λαμβάνουν προσαρμόσιμη καθοδήγηση για τη διαχείριση των διαδικασιών καινοτομίας.
Οι μαθητές είναι σε θέση να χρησιμοποιούν ενεργά κοινούς όρους που σχετίζονται με την καινοτομία και τις έννοιες διαχείρισης έργων.
Οι φοιτητές επιτυγχάνουν ικανότητες και δεξιότητες που σχετίζονται με βασικές δραστηριότητες που εμπλέκονται σε διαδικασίες καινοτομίας και την εφαρμογή τους στο πλαίσιο της διαχείρισης έργων.
Οι μαθητές αυξάνουν το επίπεδο κατανόησης των εννοιολογικών θεμελίων της καινοτομίας.
Οι μαθητές βελτιώνουν την κατανόησή τους για την καινοτομία ως διαδικασία που περιλαμβάνει διαφορετικές δραστηριότητες στο πλαίσιο της διαχείρισης έργων
Οι φοιτητές λαμβάνουν προσαρμόσιμη καθοδήγηση για την εφαρμογή ενός συστήματος διαχείρισης καινοτομίας σε έναν οργανισμό</a:t>
            </a:r>
            <a:endParaRPr dirty="0"/>
          </a:p>
          <a:p>
            <a:pPr marL="228600" lvl="0" indent="-14414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1036948" y="895546"/>
            <a:ext cx="10316852" cy="795142"/>
          </a:xfrm>
          <a:prstGeom prst="rect">
            <a:avLst/>
          </a:prstGeom>
          <a:noFill/>
          <a:ln>
            <a:noFill/>
          </a:ln>
        </p:spPr>
        <p:txBody>
          <a:bodyPr spcFirstLastPara="1" wrap="square" lIns="91425" tIns="45700" rIns="91425" bIns="45700" anchor="ctr" anchorCtr="0">
            <a:normAutofit/>
          </a:bodyPr>
          <a:lstStyle/>
          <a:p>
            <a:pPr lvl="0">
              <a:buClr>
                <a:srgbClr val="124591"/>
              </a:buClr>
              <a:buSzPts val="4400"/>
            </a:pPr>
            <a:r>
              <a:rPr lang="el-GR" b="1" dirty="0">
                <a:solidFill>
                  <a:srgbClr val="124591"/>
                </a:solidFill>
              </a:rPr>
              <a:t>Εισαγωγή</a:t>
            </a:r>
            <a:endParaRPr dirty="0"/>
          </a:p>
        </p:txBody>
      </p:sp>
      <p:sp>
        <p:nvSpPr>
          <p:cNvPr id="103" name="Google Shape;103;p4"/>
          <p:cNvSpPr txBox="1">
            <a:spLocks noGrp="1"/>
          </p:cNvSpPr>
          <p:nvPr>
            <p:ph type="body" idx="1"/>
          </p:nvPr>
        </p:nvSpPr>
        <p:spPr>
          <a:xfrm>
            <a:off x="1036948" y="1690688"/>
            <a:ext cx="10316852" cy="4136829"/>
          </a:xfrm>
          <a:prstGeom prst="rect">
            <a:avLst/>
          </a:prstGeom>
          <a:noFill/>
          <a:ln>
            <a:noFill/>
          </a:ln>
        </p:spPr>
        <p:txBody>
          <a:bodyPr spcFirstLastPara="1" wrap="square" lIns="91425" tIns="45700" rIns="91425" bIns="45700" anchor="t" anchorCtr="0">
            <a:normAutofit/>
          </a:bodyPr>
          <a:lstStyle/>
          <a:p>
            <a:pPr marL="0" lvl="0" indent="0">
              <a:spcBef>
                <a:spcPts val="0"/>
              </a:spcBef>
              <a:buSzPts val="2800"/>
              <a:buNone/>
            </a:pPr>
            <a:r>
              <a:rPr lang="el-GR" b="1" dirty="0"/>
              <a:t>Δομή ενότητας 
</a:t>
            </a:r>
            <a:r>
              <a:rPr lang="el-GR" sz="2400" dirty="0">
                <a:solidFill>
                  <a:srgbClr val="000000"/>
                </a:solidFill>
              </a:rPr>
              <a:t>Η ενότητα παρουσιάζει το κίνητρο πίσω από το μάθημα καθώς και τη γενική περιγραφή και δομή της</a:t>
            </a:r>
            <a:r>
              <a:rPr lang="es-ES" sz="2400" dirty="0">
                <a:solidFill>
                  <a:srgbClr val="000000"/>
                </a:solidFill>
                <a:latin typeface="Calibri"/>
                <a:ea typeface="Calibri"/>
                <a:cs typeface="Calibri"/>
                <a:sym typeface="Calibri"/>
              </a:rPr>
              <a:t>. </a:t>
            </a:r>
            <a:endParaRPr dirty="0"/>
          </a:p>
          <a:p>
            <a:pPr marL="228600" lvl="0" indent="-228600" algn="just">
              <a:spcBef>
                <a:spcPts val="1600"/>
              </a:spcBef>
              <a:buClr>
                <a:srgbClr val="000000"/>
              </a:buClr>
              <a:buSzPts val="2400"/>
            </a:pPr>
            <a:r>
              <a:rPr lang="el-GR" sz="2400" dirty="0">
                <a:solidFill>
                  <a:srgbClr val="000000"/>
                </a:solidFill>
              </a:rPr>
              <a:t>Επιπλέον, περιγράφονται βασικά θέματα διαχείρισης της καινοτομίας για χάρη της επιτυχούς υλοποίησης των έργων καινοτομίας</a:t>
            </a:r>
            <a:r>
              <a:rPr lang="es-ES" sz="2400" dirty="0">
                <a:solidFill>
                  <a:srgbClr val="000000"/>
                </a:solidFill>
                <a:latin typeface="Calibri"/>
                <a:ea typeface="Calibri"/>
                <a:cs typeface="Calibri"/>
                <a:sym typeface="Calibri"/>
              </a:rPr>
              <a:t>. </a:t>
            </a:r>
            <a:endParaRPr dirty="0"/>
          </a:p>
          <a:p>
            <a:pPr marL="228600" lvl="0" indent="-228600" algn="just">
              <a:spcBef>
                <a:spcPts val="1600"/>
              </a:spcBef>
              <a:buClr>
                <a:srgbClr val="000000"/>
              </a:buClr>
              <a:buSzPts val="2400"/>
            </a:pPr>
            <a:r>
              <a:rPr lang="el-GR" sz="2400" dirty="0">
                <a:solidFill>
                  <a:srgbClr val="000000"/>
                </a:solidFill>
              </a:rPr>
              <a:t>Η θεωρία υποβάθρου είναι καθορισμένη και ορίζονται οι τρέχουσες πρακτικές διαχείρισης καινοτομίας</a:t>
            </a:r>
            <a:r>
              <a:rPr lang="es-ES" sz="2400" dirty="0">
                <a:solidFill>
                  <a:srgbClr val="000000"/>
                </a:solidFill>
                <a:latin typeface="Calibri"/>
                <a:ea typeface="Calibri"/>
                <a:cs typeface="Calibri"/>
                <a:sym typeface="Calibri"/>
              </a:rPr>
              <a:t>. </a:t>
            </a:r>
            <a:endParaRPr dirty="0"/>
          </a:p>
          <a:p>
            <a:pPr marL="228600" lvl="0" indent="-50800" algn="l" rtl="0">
              <a:lnSpc>
                <a:spcPct val="90000"/>
              </a:lnSpc>
              <a:spcBef>
                <a:spcPts val="1600"/>
              </a:spcBef>
              <a:spcAft>
                <a:spcPts val="0"/>
              </a:spcAft>
              <a:buClr>
                <a:schemeClr val="dk1"/>
              </a:buClr>
              <a:buSzPts val="28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53250" y="728300"/>
            <a:ext cx="3618300" cy="1325700"/>
          </a:xfrm>
          <a:prstGeom prst="rect">
            <a:avLst/>
          </a:prstGeom>
          <a:noFill/>
          <a:ln>
            <a:noFill/>
          </a:ln>
        </p:spPr>
        <p:txBody>
          <a:bodyPr spcFirstLastPara="1" wrap="square" lIns="91425" tIns="45700" rIns="91425" bIns="45700" anchor="ctr" anchorCtr="0">
            <a:normAutofit fontScale="90000"/>
          </a:bodyPr>
          <a:lstStyle/>
          <a:p>
            <a:pPr lvl="0">
              <a:buClr>
                <a:srgbClr val="FF0000"/>
              </a:buClr>
              <a:buSzPct val="100000"/>
            </a:pPr>
            <a:r>
              <a:rPr lang="el-GR" b="1" dirty="0">
                <a:solidFill>
                  <a:srgbClr val="FF0000"/>
                </a:solidFill>
              </a:rPr>
              <a:t>ΕΙΣΑΓΩΓΉ ΜΑΘΉΜΑΤΟΣ
</a:t>
            </a:r>
            <a:endParaRPr b="1" dirty="0">
              <a:solidFill>
                <a:srgbClr val="FF0000"/>
              </a:solidFill>
            </a:endParaRPr>
          </a:p>
        </p:txBody>
      </p:sp>
      <p:sp>
        <p:nvSpPr>
          <p:cNvPr id="109" name="Google Shape;109;p5"/>
          <p:cNvSpPr txBox="1"/>
          <p:nvPr/>
        </p:nvSpPr>
        <p:spPr>
          <a:xfrm>
            <a:off x="4631635" y="436175"/>
            <a:ext cx="7136296" cy="1319685"/>
          </a:xfrm>
          <a:prstGeom prst="rect">
            <a:avLst/>
          </a:prstGeom>
          <a:noFill/>
          <a:ln>
            <a:noFill/>
          </a:ln>
        </p:spPr>
        <p:txBody>
          <a:bodyPr spcFirstLastPara="1" wrap="square" lIns="91425" tIns="45700" rIns="91425" bIns="45700" anchor="t" anchorCtr="0">
            <a:normAutofit fontScale="25000" lnSpcReduction="20000"/>
          </a:bodyPr>
          <a:lstStyle/>
          <a:p>
            <a:pPr marL="228600" marR="0" lvl="0" indent="-212725" algn="just" rtl="0">
              <a:lnSpc>
                <a:spcPct val="90000"/>
              </a:lnSpc>
              <a:spcBef>
                <a:spcPts val="0"/>
              </a:spcBef>
              <a:spcAft>
                <a:spcPts val="0"/>
              </a:spcAft>
              <a:buClr>
                <a:schemeClr val="accent2"/>
              </a:buClr>
              <a:buSzPct val="100000"/>
              <a:buFont typeface="Arial"/>
              <a:buNone/>
            </a:pPr>
            <a:endParaRPr sz="1000" b="0" i="0" u="none" strike="noStrike" cap="none" dirty="0">
              <a:solidFill>
                <a:schemeClr val="dk1"/>
              </a:solidFill>
              <a:latin typeface="Calibri"/>
              <a:ea typeface="Calibri"/>
              <a:cs typeface="Calibri"/>
              <a:sym typeface="Calibri"/>
            </a:endParaRPr>
          </a:p>
          <a:p>
            <a:pPr lvl="0" algn="ctr">
              <a:lnSpc>
                <a:spcPct val="90000"/>
              </a:lnSpc>
              <a:spcBef>
                <a:spcPts val="1000"/>
              </a:spcBef>
              <a:buClr>
                <a:schemeClr val="accent2"/>
              </a:buClr>
              <a:buSzPct val="100000"/>
            </a:pPr>
            <a:r>
              <a:rPr lang="el-GR" sz="9600" b="1" dirty="0">
                <a:solidFill>
                  <a:srgbClr val="124591"/>
                </a:solidFill>
                <a:latin typeface="Calibri"/>
                <a:ea typeface="Calibri"/>
                <a:cs typeface="Calibri"/>
                <a:sym typeface="Calibri"/>
              </a:rPr>
              <a:t>Κύριος στόχος
Ανάπτυξη σχετικών και υψηλής ποιότητας ικανοτήτων που σχετίζονται με την προετοιμασία και τη διαχείριση έργων καινοτομίας με τη χρήση καινοτόμων μεθόδων διδασκαλίας, εργαλείων και καινοτόμου </a:t>
            </a:r>
            <a:r>
              <a:rPr lang="el-GR" sz="9600" b="1" dirty="0" err="1">
                <a:solidFill>
                  <a:srgbClr val="124591"/>
                </a:solidFill>
                <a:latin typeface="Calibri"/>
                <a:ea typeface="Calibri"/>
                <a:cs typeface="Calibri"/>
                <a:sym typeface="Calibri"/>
              </a:rPr>
              <a:t>επικαιροποιημένου</a:t>
            </a:r>
            <a:r>
              <a:rPr lang="el-GR" sz="9600" b="1" dirty="0">
                <a:solidFill>
                  <a:srgbClr val="124591"/>
                </a:solidFill>
                <a:latin typeface="Calibri"/>
                <a:ea typeface="Calibri"/>
                <a:cs typeface="Calibri"/>
                <a:sym typeface="Calibri"/>
              </a:rPr>
              <a:t> περιεχομένου. 
</a:t>
            </a:r>
            <a:endParaRPr sz="9600" b="0" i="0" u="none" strike="noStrike" cap="none" dirty="0">
              <a:solidFill>
                <a:srgbClr val="002774"/>
              </a:solidFill>
              <a:latin typeface="Calibri"/>
              <a:ea typeface="Calibri"/>
              <a:cs typeface="Calibri"/>
              <a:sym typeface="Calibri"/>
            </a:endParaRPr>
          </a:p>
          <a:p>
            <a:pPr marL="0" marR="0" lvl="0" indent="0" algn="ctr" rtl="0">
              <a:lnSpc>
                <a:spcPct val="90000"/>
              </a:lnSpc>
              <a:spcBef>
                <a:spcPts val="1000"/>
              </a:spcBef>
              <a:spcAft>
                <a:spcPts val="0"/>
              </a:spcAft>
              <a:buClr>
                <a:schemeClr val="accent2"/>
              </a:buClr>
              <a:buSzPct val="100000"/>
              <a:buFont typeface="Arial"/>
              <a:buNone/>
            </a:pPr>
            <a:endParaRPr sz="9600" b="0" i="0" u="none" strike="noStrike" cap="none" dirty="0">
              <a:solidFill>
                <a:schemeClr val="dk1"/>
              </a:solidFill>
              <a:latin typeface="Calibri"/>
              <a:ea typeface="Calibri"/>
              <a:cs typeface="Calibri"/>
              <a:sym typeface="Calibri"/>
            </a:endParaRPr>
          </a:p>
        </p:txBody>
      </p:sp>
      <p:sp>
        <p:nvSpPr>
          <p:cNvPr id="110" name="Google Shape;110;p5"/>
          <p:cNvSpPr txBox="1"/>
          <p:nvPr/>
        </p:nvSpPr>
        <p:spPr>
          <a:xfrm>
            <a:off x="6622280" y="2490806"/>
            <a:ext cx="3155005" cy="523220"/>
          </a:xfrm>
          <a:prstGeom prst="rect">
            <a:avLst/>
          </a:prstGeom>
          <a:noFill/>
          <a:ln>
            <a:noFill/>
          </a:ln>
        </p:spPr>
        <p:txBody>
          <a:bodyPr spcFirstLastPara="1" wrap="square" lIns="91425" tIns="45700" rIns="91425" bIns="45700" anchor="t" anchorCtr="0">
            <a:spAutoFit/>
          </a:bodyPr>
          <a:lstStyle/>
          <a:p>
            <a:pPr lvl="0" algn="ctr"/>
            <a:r>
              <a:rPr lang="el-GR" sz="2800" b="1" dirty="0">
                <a:solidFill>
                  <a:schemeClr val="dk1"/>
                </a:solidFill>
                <a:latin typeface="Calibri"/>
                <a:ea typeface="Calibri"/>
                <a:cs typeface="Calibri"/>
                <a:sym typeface="Calibri"/>
              </a:rPr>
              <a:t>Επιμέρους στόχοι</a:t>
            </a:r>
            <a:endParaRPr sz="2800" b="1" i="0" u="none" strike="noStrike" cap="none" dirty="0">
              <a:solidFill>
                <a:schemeClr val="dk1"/>
              </a:solidFill>
              <a:latin typeface="Calibri"/>
              <a:ea typeface="Calibri"/>
              <a:cs typeface="Calibri"/>
              <a:sym typeface="Calibri"/>
            </a:endParaRPr>
          </a:p>
        </p:txBody>
      </p:sp>
      <p:grpSp>
        <p:nvGrpSpPr>
          <p:cNvPr id="111" name="Google Shape;111;p5"/>
          <p:cNvGrpSpPr/>
          <p:nvPr/>
        </p:nvGrpSpPr>
        <p:grpSpPr>
          <a:xfrm>
            <a:off x="4682189" y="3818786"/>
            <a:ext cx="7035186" cy="1407037"/>
            <a:chOff x="858" y="747594"/>
            <a:chExt cx="7035186" cy="1407037"/>
          </a:xfrm>
        </p:grpSpPr>
        <p:sp>
          <p:nvSpPr>
            <p:cNvPr id="112" name="Google Shape;112;p5"/>
            <p:cNvSpPr/>
            <p:nvPr/>
          </p:nvSpPr>
          <p:spPr>
            <a:xfrm>
              <a:off x="858" y="747594"/>
              <a:ext cx="1407037" cy="1407037"/>
            </a:xfrm>
            <a:prstGeom prst="ellipse">
              <a:avLst/>
            </a:prstGeom>
            <a:solidFill>
              <a:schemeClr val="accent2">
                <a:alpha val="49803"/>
              </a:scheme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txBox="1"/>
            <p:nvPr/>
          </p:nvSpPr>
          <p:spPr>
            <a:xfrm>
              <a:off x="206914" y="953650"/>
              <a:ext cx="994925" cy="994925"/>
            </a:xfrm>
            <a:prstGeom prst="rect">
              <a:avLst/>
            </a:prstGeom>
            <a:noFill/>
            <a:ln>
              <a:noFill/>
            </a:ln>
          </p:spPr>
          <p:txBody>
            <a:bodyPr spcFirstLastPara="1" wrap="square" lIns="77425" tIns="11425" rIns="77425" bIns="11425" anchor="ctr" anchorCtr="0">
              <a:noAutofit/>
            </a:bodyPr>
            <a:lstStyle/>
            <a:p>
              <a:pPr lvl="0" algn="ctr">
                <a:lnSpc>
                  <a:spcPct val="90000"/>
                </a:lnSpc>
              </a:pPr>
              <a:r>
                <a:rPr lang="el-GR" sz="900" dirty="0">
                  <a:solidFill>
                    <a:schemeClr val="dk1"/>
                  </a:solidFill>
                  <a:latin typeface="Calibri"/>
                  <a:ea typeface="Calibri"/>
                  <a:cs typeface="Calibri"/>
                  <a:sym typeface="Calibri"/>
                </a:rPr>
                <a:t>Ενσωματώστε τις πιο πρόσφατες μεθόδους και εργαλεία 
</a:t>
              </a:r>
              <a:endParaRPr sz="900" b="0" i="0" u="none" strike="noStrike" cap="none" dirty="0">
                <a:solidFill>
                  <a:schemeClr val="dk1"/>
                </a:solidFill>
                <a:latin typeface="Calibri"/>
                <a:ea typeface="Calibri"/>
                <a:cs typeface="Calibri"/>
                <a:sym typeface="Calibri"/>
              </a:endParaRPr>
            </a:p>
          </p:txBody>
        </p:sp>
        <p:sp>
          <p:nvSpPr>
            <p:cNvPr id="114" name="Google Shape;114;p5"/>
            <p:cNvSpPr/>
            <p:nvPr/>
          </p:nvSpPr>
          <p:spPr>
            <a:xfrm>
              <a:off x="1126488" y="747594"/>
              <a:ext cx="1407037" cy="1407037"/>
            </a:xfrm>
            <a:prstGeom prst="ellipse">
              <a:avLst/>
            </a:prstGeom>
            <a:solidFill>
              <a:srgbClr val="002774">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txBox="1"/>
            <p:nvPr/>
          </p:nvSpPr>
          <p:spPr>
            <a:xfrm>
              <a:off x="1332544" y="953650"/>
              <a:ext cx="994925" cy="994925"/>
            </a:xfrm>
            <a:prstGeom prst="rect">
              <a:avLst/>
            </a:prstGeom>
            <a:noFill/>
            <a:ln>
              <a:noFill/>
            </a:ln>
          </p:spPr>
          <p:txBody>
            <a:bodyPr spcFirstLastPara="1" wrap="square" lIns="77425" tIns="11425" rIns="77425" bIns="11425" anchor="ctr" anchorCtr="0">
              <a:noAutofit/>
            </a:bodyPr>
            <a:lstStyle/>
            <a:p>
              <a:pPr lvl="0" algn="ctr">
                <a:lnSpc>
                  <a:spcPct val="90000"/>
                </a:lnSpc>
              </a:pPr>
              <a:r>
                <a:rPr lang="el-GR" sz="900" dirty="0">
                  <a:solidFill>
                    <a:schemeClr val="dk1"/>
                  </a:solidFill>
                  <a:latin typeface="Calibri"/>
                  <a:ea typeface="Calibri"/>
                  <a:cs typeface="Calibri"/>
                  <a:sym typeface="Calibri"/>
                </a:rPr>
                <a:t>Ανάπτυξη των πρακτικών δεξιοτήτων των φοιτητών που απαιτούνται από την αγορά εργασίας και τον τομέα της Ε&amp;Α.
</a:t>
              </a:r>
              <a:endParaRPr sz="900" b="0" i="0" u="none" strike="noStrike" cap="none" dirty="0">
                <a:solidFill>
                  <a:schemeClr val="dk1"/>
                </a:solidFill>
                <a:latin typeface="Calibri"/>
                <a:ea typeface="Calibri"/>
                <a:cs typeface="Calibri"/>
                <a:sym typeface="Calibri"/>
              </a:endParaRPr>
            </a:p>
          </p:txBody>
        </p:sp>
        <p:sp>
          <p:nvSpPr>
            <p:cNvPr id="116" name="Google Shape;116;p5"/>
            <p:cNvSpPr/>
            <p:nvPr/>
          </p:nvSpPr>
          <p:spPr>
            <a:xfrm>
              <a:off x="2252118" y="747594"/>
              <a:ext cx="1407037" cy="1407037"/>
            </a:xfrm>
            <a:prstGeom prst="ellipse">
              <a:avLst/>
            </a:prstGeom>
            <a:solidFill>
              <a:srgbClr val="C00000">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txBox="1"/>
            <p:nvPr/>
          </p:nvSpPr>
          <p:spPr>
            <a:xfrm>
              <a:off x="2458174" y="953650"/>
              <a:ext cx="994925" cy="994925"/>
            </a:xfrm>
            <a:prstGeom prst="rect">
              <a:avLst/>
            </a:prstGeom>
            <a:noFill/>
            <a:ln>
              <a:noFill/>
            </a:ln>
          </p:spPr>
          <p:txBody>
            <a:bodyPr spcFirstLastPara="1" wrap="square" lIns="77425" tIns="11425" rIns="77425" bIns="11425" anchor="ctr" anchorCtr="0">
              <a:noAutofit/>
            </a:bodyPr>
            <a:lstStyle/>
            <a:p>
              <a:pPr lvl="0" algn="ctr">
                <a:lnSpc>
                  <a:spcPct val="90000"/>
                </a:lnSpc>
              </a:pPr>
              <a:r>
                <a:rPr lang="el-GR" sz="900" dirty="0">
                  <a:solidFill>
                    <a:schemeClr val="dk1"/>
                  </a:solidFill>
                  <a:latin typeface="Calibri"/>
                  <a:ea typeface="Calibri"/>
                  <a:cs typeface="Calibri"/>
                  <a:sym typeface="Calibri"/>
                </a:rPr>
                <a:t>Υποστήριξη της ικανότητας των εκπαιδευτικών και των καθηγητών στη </a:t>
              </a:r>
              <a:r>
                <a:rPr lang="el-GR" sz="900" dirty="0" err="1">
                  <a:solidFill>
                    <a:schemeClr val="dk1"/>
                  </a:solidFill>
                  <a:latin typeface="Calibri"/>
                  <a:ea typeface="Calibri"/>
                  <a:cs typeface="Calibri"/>
                  <a:sym typeface="Calibri"/>
                </a:rPr>
                <a:t>διαδραστική</a:t>
              </a:r>
              <a:r>
                <a:rPr lang="el-GR" sz="900" dirty="0">
                  <a:solidFill>
                    <a:schemeClr val="dk1"/>
                  </a:solidFill>
                  <a:latin typeface="Calibri"/>
                  <a:ea typeface="Calibri"/>
                  <a:cs typeface="Calibri"/>
                  <a:sym typeface="Calibri"/>
                </a:rPr>
                <a:t> κατάρτιση.
</a:t>
              </a:r>
              <a:endParaRPr sz="900" b="0" i="0" u="none" strike="noStrike" cap="none" dirty="0">
                <a:solidFill>
                  <a:schemeClr val="dk1"/>
                </a:solidFill>
                <a:latin typeface="Calibri"/>
                <a:ea typeface="Calibri"/>
                <a:cs typeface="Calibri"/>
                <a:sym typeface="Calibri"/>
              </a:endParaRPr>
            </a:p>
          </p:txBody>
        </p:sp>
        <p:sp>
          <p:nvSpPr>
            <p:cNvPr id="118" name="Google Shape;118;p5"/>
            <p:cNvSpPr/>
            <p:nvPr/>
          </p:nvSpPr>
          <p:spPr>
            <a:xfrm>
              <a:off x="3377748" y="747594"/>
              <a:ext cx="1407037" cy="1407037"/>
            </a:xfrm>
            <a:prstGeom prst="ellipse">
              <a:avLst/>
            </a:prstGeom>
            <a:solidFill>
              <a:srgbClr val="009999">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5"/>
            <p:cNvSpPr txBox="1"/>
            <p:nvPr/>
          </p:nvSpPr>
          <p:spPr>
            <a:xfrm>
              <a:off x="3583804" y="953650"/>
              <a:ext cx="994925" cy="994925"/>
            </a:xfrm>
            <a:prstGeom prst="rect">
              <a:avLst/>
            </a:prstGeom>
            <a:noFill/>
            <a:ln>
              <a:noFill/>
            </a:ln>
          </p:spPr>
          <p:txBody>
            <a:bodyPr spcFirstLastPara="1" wrap="square" lIns="77425" tIns="11425" rIns="77425" bIns="11425" anchor="ctr" anchorCtr="0">
              <a:noAutofit/>
            </a:bodyPr>
            <a:lstStyle/>
            <a:p>
              <a:pPr lvl="0" algn="ctr">
                <a:lnSpc>
                  <a:spcPct val="90000"/>
                </a:lnSpc>
              </a:pPr>
              <a:r>
                <a:rPr lang="el-GR" sz="900" dirty="0">
                  <a:solidFill>
                    <a:schemeClr val="dk1"/>
                  </a:solidFill>
                  <a:latin typeface="Calibri"/>
                  <a:ea typeface="Calibri"/>
                  <a:cs typeface="Calibri"/>
                  <a:sym typeface="Calibri"/>
                </a:rPr>
                <a:t>Ενεργοποιήστε την αυτοδιδασκαλία και την εκπαίδευση σε όλους.
</a:t>
              </a:r>
              <a:endParaRPr sz="900" b="0" i="0" u="none" strike="noStrike" cap="none" dirty="0">
                <a:solidFill>
                  <a:schemeClr val="dk1"/>
                </a:solidFill>
                <a:latin typeface="Calibri"/>
                <a:ea typeface="Calibri"/>
                <a:cs typeface="Calibri"/>
                <a:sym typeface="Calibri"/>
              </a:endParaRPr>
            </a:p>
          </p:txBody>
        </p:sp>
        <p:sp>
          <p:nvSpPr>
            <p:cNvPr id="120" name="Google Shape;120;p5"/>
            <p:cNvSpPr/>
            <p:nvPr/>
          </p:nvSpPr>
          <p:spPr>
            <a:xfrm>
              <a:off x="4503378" y="747594"/>
              <a:ext cx="1407037" cy="1407037"/>
            </a:xfrm>
            <a:prstGeom prst="ellipse">
              <a:avLst/>
            </a:prstGeom>
            <a:solidFill>
              <a:srgbClr val="002774">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5"/>
            <p:cNvSpPr txBox="1"/>
            <p:nvPr/>
          </p:nvSpPr>
          <p:spPr>
            <a:xfrm>
              <a:off x="4709434" y="953650"/>
              <a:ext cx="994925" cy="994925"/>
            </a:xfrm>
            <a:prstGeom prst="rect">
              <a:avLst/>
            </a:prstGeom>
            <a:noFill/>
            <a:ln>
              <a:noFill/>
            </a:ln>
          </p:spPr>
          <p:txBody>
            <a:bodyPr spcFirstLastPara="1" wrap="square" lIns="77425" tIns="11425" rIns="77425" bIns="11425" anchor="ctr" anchorCtr="0">
              <a:noAutofit/>
            </a:bodyPr>
            <a:lstStyle/>
            <a:p>
              <a:pPr lvl="0" algn="ctr">
                <a:lnSpc>
                  <a:spcPct val="90000"/>
                </a:lnSpc>
              </a:pPr>
              <a:r>
                <a:rPr lang="el-GR" sz="900" dirty="0">
                  <a:solidFill>
                    <a:schemeClr val="dk1"/>
                  </a:solidFill>
                  <a:latin typeface="Calibri"/>
                  <a:ea typeface="Calibri"/>
                  <a:cs typeface="Calibri"/>
                  <a:sym typeface="Calibri"/>
                </a:rPr>
                <a:t>Προώθηση της διά βίου μάθησης προκειμένου να αυξηθεί η </a:t>
              </a:r>
              <a:r>
                <a:rPr lang="el-GR" sz="900" dirty="0" err="1">
                  <a:solidFill>
                    <a:schemeClr val="dk1"/>
                  </a:solidFill>
                  <a:latin typeface="Calibri"/>
                  <a:ea typeface="Calibri"/>
                  <a:cs typeface="Calibri"/>
                  <a:sym typeface="Calibri"/>
                </a:rPr>
                <a:t>απασχολησιμότητα</a:t>
              </a:r>
              <a:r>
                <a:rPr lang="el-GR" sz="900" dirty="0">
                  <a:solidFill>
                    <a:schemeClr val="dk1"/>
                  </a:solidFill>
                  <a:latin typeface="Calibri"/>
                  <a:ea typeface="Calibri"/>
                  <a:cs typeface="Calibri"/>
                  <a:sym typeface="Calibri"/>
                </a:rPr>
                <a:t>.
</a:t>
              </a:r>
              <a:endParaRPr sz="900" b="0" i="0" u="none" strike="noStrike" cap="none" dirty="0">
                <a:solidFill>
                  <a:schemeClr val="dk1"/>
                </a:solidFill>
                <a:latin typeface="Calibri"/>
                <a:ea typeface="Calibri"/>
                <a:cs typeface="Calibri"/>
                <a:sym typeface="Calibri"/>
              </a:endParaRPr>
            </a:p>
          </p:txBody>
        </p:sp>
        <p:sp>
          <p:nvSpPr>
            <p:cNvPr id="122" name="Google Shape;122;p5"/>
            <p:cNvSpPr/>
            <p:nvPr/>
          </p:nvSpPr>
          <p:spPr>
            <a:xfrm>
              <a:off x="5629007" y="747594"/>
              <a:ext cx="1407037" cy="1407037"/>
            </a:xfrm>
            <a:prstGeom prst="ellipse">
              <a:avLst/>
            </a:prstGeom>
            <a:solidFill>
              <a:srgbClr val="FFD966">
                <a:alpha val="49803"/>
              </a:srgb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5"/>
            <p:cNvSpPr txBox="1"/>
            <p:nvPr/>
          </p:nvSpPr>
          <p:spPr>
            <a:xfrm>
              <a:off x="5835063" y="953650"/>
              <a:ext cx="994925" cy="994925"/>
            </a:xfrm>
            <a:prstGeom prst="rect">
              <a:avLst/>
            </a:prstGeom>
            <a:noFill/>
            <a:ln>
              <a:noFill/>
            </a:ln>
          </p:spPr>
          <p:txBody>
            <a:bodyPr spcFirstLastPara="1" wrap="square" lIns="77425" tIns="11425" rIns="77425" bIns="11425" anchor="ctr" anchorCtr="0">
              <a:noAutofit/>
            </a:bodyPr>
            <a:lstStyle/>
            <a:p>
              <a:pPr lvl="0" algn="ctr">
                <a:lnSpc>
                  <a:spcPct val="90000"/>
                </a:lnSpc>
              </a:pPr>
              <a:r>
                <a:rPr lang="el-GR" sz="900" dirty="0">
                  <a:solidFill>
                    <a:schemeClr val="dk1"/>
                  </a:solidFill>
                  <a:latin typeface="Calibri"/>
                  <a:ea typeface="Calibri"/>
                  <a:cs typeface="Calibri"/>
                  <a:sym typeface="Calibri"/>
                </a:rPr>
                <a:t>Διευκόλυνση της διεθνούς συνεργασίας και της ανταλλαγής βέλτιστων πρακτικών μεταξύ πανεπιστημίων και επιχειρήσεων. 
</a:t>
              </a:r>
              <a:endParaRPr sz="900" b="0" i="0" u="none" strike="noStrike" cap="none" dirty="0">
                <a:solidFill>
                  <a:schemeClr val="dk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7"/>
        <p:cNvGrpSpPr/>
        <p:nvPr/>
      </p:nvGrpSpPr>
      <p:grpSpPr>
        <a:xfrm>
          <a:off x="0" y="0"/>
          <a:ext cx="0" cy="0"/>
          <a:chOff x="0" y="0"/>
          <a:chExt cx="0" cy="0"/>
        </a:xfrm>
      </p:grpSpPr>
      <p:sp>
        <p:nvSpPr>
          <p:cNvPr id="128" name="Google Shape;128;p6"/>
          <p:cNvSpPr txBox="1">
            <a:spLocks noGrp="1"/>
          </p:cNvSpPr>
          <p:nvPr>
            <p:ph type="title"/>
          </p:nvPr>
        </p:nvSpPr>
        <p:spPr>
          <a:xfrm>
            <a:off x="0" y="808175"/>
            <a:ext cx="3498600" cy="1325700"/>
          </a:xfrm>
          <a:prstGeom prst="rect">
            <a:avLst/>
          </a:prstGeom>
          <a:noFill/>
          <a:ln>
            <a:noFill/>
          </a:ln>
        </p:spPr>
        <p:txBody>
          <a:bodyPr spcFirstLastPara="1" wrap="square" lIns="91425" tIns="45700" rIns="91425" bIns="45700" anchor="ctr" anchorCtr="0">
            <a:normAutofit fontScale="90000"/>
          </a:bodyPr>
          <a:lstStyle/>
          <a:p>
            <a:pPr lvl="0">
              <a:buClr>
                <a:srgbClr val="FF0000"/>
              </a:buClr>
              <a:buSzPct val="100000"/>
            </a:pPr>
            <a:r>
              <a:rPr lang="el-GR" b="1" dirty="0">
                <a:solidFill>
                  <a:srgbClr val="FF0000"/>
                </a:solidFill>
              </a:rPr>
              <a:t>ΕΙΣΑΓΩΓΉ ΜΑΘΉΜΑΤΟΣ
</a:t>
            </a:r>
            <a:endParaRPr b="1" dirty="0">
              <a:solidFill>
                <a:srgbClr val="FF0000"/>
              </a:solidFill>
            </a:endParaRPr>
          </a:p>
        </p:txBody>
      </p:sp>
      <p:sp>
        <p:nvSpPr>
          <p:cNvPr id="129" name="Google Shape;129;p6"/>
          <p:cNvSpPr txBox="1"/>
          <p:nvPr/>
        </p:nvSpPr>
        <p:spPr>
          <a:xfrm>
            <a:off x="4631635" y="436175"/>
            <a:ext cx="7136296" cy="1319685"/>
          </a:xfrm>
          <a:prstGeom prst="rect">
            <a:avLst/>
          </a:prstGeom>
          <a:noFill/>
          <a:ln>
            <a:noFill/>
          </a:ln>
        </p:spPr>
        <p:txBody>
          <a:bodyPr spcFirstLastPara="1" wrap="square" lIns="91425" tIns="45700" rIns="91425" bIns="45700" anchor="t" anchorCtr="0">
            <a:normAutofit fontScale="40000" lnSpcReduction="20000"/>
          </a:bodyPr>
          <a:lstStyle/>
          <a:p>
            <a:pPr marL="228600" marR="0" lvl="0" indent="-203200" algn="just" rtl="0">
              <a:lnSpc>
                <a:spcPct val="90000"/>
              </a:lnSpc>
              <a:spcBef>
                <a:spcPts val="0"/>
              </a:spcBef>
              <a:spcAft>
                <a:spcPts val="0"/>
              </a:spcAft>
              <a:buClr>
                <a:schemeClr val="accent2"/>
              </a:buClr>
              <a:buSzPct val="100000"/>
              <a:buFont typeface="Arial"/>
              <a:buNone/>
            </a:pPr>
            <a:endParaRPr sz="1000" b="0" i="0" u="none" strike="noStrike" cap="none" dirty="0">
              <a:solidFill>
                <a:schemeClr val="dk1"/>
              </a:solidFill>
              <a:latin typeface="Calibri"/>
              <a:ea typeface="Calibri"/>
              <a:cs typeface="Calibri"/>
              <a:sym typeface="Calibri"/>
            </a:endParaRPr>
          </a:p>
          <a:p>
            <a:pPr lvl="0" algn="ctr">
              <a:lnSpc>
                <a:spcPct val="90000"/>
              </a:lnSpc>
              <a:spcBef>
                <a:spcPts val="1000"/>
              </a:spcBef>
              <a:buClr>
                <a:schemeClr val="accent2"/>
              </a:buClr>
              <a:buSzPct val="100000"/>
            </a:pPr>
            <a:r>
              <a:rPr lang="el-GR" sz="11000" b="1" dirty="0">
                <a:solidFill>
                  <a:srgbClr val="124591"/>
                </a:solidFill>
                <a:latin typeface="Calibri"/>
                <a:ea typeface="Calibri"/>
                <a:cs typeface="Calibri"/>
                <a:sym typeface="Calibri"/>
              </a:rPr>
              <a:t>Κίνητρα μαθήματος
</a:t>
            </a:r>
            <a:r>
              <a:rPr lang="es-ES" sz="8000" b="0" i="0" u="none" strike="noStrike" cap="none" dirty="0">
                <a:solidFill>
                  <a:srgbClr val="FFC000"/>
                </a:solidFill>
                <a:latin typeface="Calibri"/>
                <a:ea typeface="Calibri"/>
                <a:cs typeface="Calibri"/>
                <a:sym typeface="Calibri"/>
              </a:rPr>
              <a:t> </a:t>
            </a:r>
            <a:endParaRPr sz="9600" b="0" i="0" u="none" strike="noStrike" cap="none" dirty="0">
              <a:solidFill>
                <a:schemeClr val="dk1"/>
              </a:solidFill>
              <a:latin typeface="Calibri"/>
              <a:ea typeface="Calibri"/>
              <a:cs typeface="Calibri"/>
              <a:sym typeface="Calibri"/>
            </a:endParaRPr>
          </a:p>
        </p:txBody>
      </p:sp>
      <p:sp>
        <p:nvSpPr>
          <p:cNvPr id="130" name="Google Shape;130;p6"/>
          <p:cNvSpPr txBox="1"/>
          <p:nvPr/>
        </p:nvSpPr>
        <p:spPr>
          <a:xfrm>
            <a:off x="4631635" y="1470966"/>
            <a:ext cx="7136296" cy="4423286"/>
          </a:xfrm>
          <a:prstGeom prst="rect">
            <a:avLst/>
          </a:prstGeom>
          <a:noFill/>
          <a:ln>
            <a:noFill/>
          </a:ln>
        </p:spPr>
        <p:txBody>
          <a:bodyPr spcFirstLastPara="1" wrap="square" lIns="91425" tIns="45700" rIns="91425" bIns="45700" anchor="t" anchorCtr="0">
            <a:normAutofit/>
          </a:bodyPr>
          <a:lstStyle/>
          <a:p>
            <a:pPr marL="228600" lvl="0" indent="-228600" algn="just">
              <a:lnSpc>
                <a:spcPct val="90000"/>
              </a:lnSpc>
              <a:buClr>
                <a:schemeClr val="accent2"/>
              </a:buClr>
              <a:buSzPts val="2400"/>
              <a:buFont typeface="Arial"/>
              <a:buChar char="•"/>
            </a:pPr>
            <a:r>
              <a:rPr lang="el-GR" sz="2400" dirty="0">
                <a:latin typeface="Calibri"/>
                <a:ea typeface="Calibri"/>
                <a:cs typeface="Calibri"/>
                <a:sym typeface="Calibri"/>
              </a:rPr>
              <a:t>Ενίσχυση των επαγγελματικών ικανοτήτων των ομάδων-στόχων που συμμετέχουν στο μάθημα στον τομέα της Διαχείρισης Έργων και Καινοτομίας.</a:t>
            </a:r>
            <a:endParaRPr sz="2400" b="0" i="0" u="none" strike="noStrike" cap="none" dirty="0">
              <a:solidFill>
                <a:srgbClr val="000000"/>
              </a:solidFill>
              <a:latin typeface="Calibri"/>
              <a:ea typeface="Calibri"/>
              <a:cs typeface="Calibri"/>
              <a:sym typeface="Calibri"/>
            </a:endParaRPr>
          </a:p>
          <a:p>
            <a:pPr marL="228600" lvl="0" indent="-228600" algn="just">
              <a:lnSpc>
                <a:spcPct val="90000"/>
              </a:lnSpc>
              <a:spcBef>
                <a:spcPts val="1000"/>
              </a:spcBef>
              <a:buClr>
                <a:schemeClr val="accent2"/>
              </a:buClr>
              <a:buSzPts val="2400"/>
              <a:buFont typeface="Arial"/>
              <a:buChar char="•"/>
            </a:pPr>
            <a:r>
              <a:rPr lang="el-GR" sz="2400" dirty="0">
                <a:latin typeface="Calibri"/>
                <a:ea typeface="Calibri"/>
                <a:cs typeface="Calibri"/>
                <a:sym typeface="Calibri"/>
              </a:rPr>
              <a:t>Βελτίωση των δεξιοτήτων διαχείρισης (κριτική σκέψη, λήψη αποφάσεων, σχεδιασμός, προφορική και γραπτή επικοινωνία). </a:t>
            </a:r>
            <a:endParaRPr sz="2400" b="0" i="0" u="none" strike="noStrike" cap="none" dirty="0">
              <a:solidFill>
                <a:srgbClr val="000000"/>
              </a:solidFill>
              <a:latin typeface="Calibri"/>
              <a:ea typeface="Calibri"/>
              <a:cs typeface="Calibri"/>
              <a:sym typeface="Calibri"/>
            </a:endParaRPr>
          </a:p>
          <a:p>
            <a:pPr marL="228600" lvl="0" indent="-228600" algn="just">
              <a:lnSpc>
                <a:spcPct val="90000"/>
              </a:lnSpc>
              <a:spcBef>
                <a:spcPts val="1000"/>
              </a:spcBef>
              <a:buClr>
                <a:schemeClr val="accent2"/>
              </a:buClr>
              <a:buSzPts val="2400"/>
              <a:buFont typeface="Arial"/>
              <a:buChar char="•"/>
            </a:pPr>
            <a:r>
              <a:rPr lang="el-GR" sz="2400" dirty="0">
                <a:latin typeface="Calibri"/>
                <a:ea typeface="Calibri"/>
                <a:cs typeface="Calibri"/>
                <a:sym typeface="Calibri"/>
              </a:rPr>
              <a:t>Προετοιμασία της μελλοντικής σταδιοδρομίας των φοιτητών σε πανεπιστήμια/ερευνητικά κέντρα και στη βιομηχανία/εταιρείες</a:t>
            </a:r>
            <a:r>
              <a:rPr lang="es-ES" sz="2400" b="0" i="0" u="none" strike="noStrike" cap="none" dirty="0">
                <a:solidFill>
                  <a:srgbClr val="000000"/>
                </a:solidFill>
                <a:latin typeface="Calibri"/>
                <a:ea typeface="Calibri"/>
                <a:cs typeface="Calibri"/>
                <a:sym typeface="Calibri"/>
              </a:rPr>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4"/>
        <p:cNvGrpSpPr/>
        <p:nvPr/>
      </p:nvGrpSpPr>
      <p:grpSpPr>
        <a:xfrm>
          <a:off x="0" y="0"/>
          <a:ext cx="0" cy="0"/>
          <a:chOff x="0" y="0"/>
          <a:chExt cx="0" cy="0"/>
        </a:xfrm>
      </p:grpSpPr>
      <p:sp>
        <p:nvSpPr>
          <p:cNvPr id="135" name="Google Shape;135;p7"/>
          <p:cNvSpPr txBox="1">
            <a:spLocks noGrp="1"/>
          </p:cNvSpPr>
          <p:nvPr>
            <p:ph type="title"/>
          </p:nvPr>
        </p:nvSpPr>
        <p:spPr>
          <a:xfrm>
            <a:off x="3478489" y="365125"/>
            <a:ext cx="7981327" cy="2000388"/>
          </a:xfrm>
          <a:prstGeom prst="rect">
            <a:avLst/>
          </a:prstGeom>
          <a:noFill/>
          <a:ln>
            <a:noFill/>
          </a:ln>
        </p:spPr>
        <p:txBody>
          <a:bodyPr spcFirstLastPara="1" wrap="square" lIns="91425" tIns="45700" rIns="91425" bIns="45700" anchor="ctr" anchorCtr="0">
            <a:noAutofit/>
          </a:bodyPr>
          <a:lstStyle/>
          <a:p>
            <a:pPr lvl="0">
              <a:buClr>
                <a:srgbClr val="000000"/>
              </a:buClr>
              <a:buSzPts val="2400"/>
            </a:pPr>
            <a:r>
              <a:rPr lang="el-GR" sz="2400" dirty="0">
                <a:solidFill>
                  <a:srgbClr val="000000"/>
                </a:solidFill>
              </a:rPr>
              <a:t>Η Ενότητα 1: </a:t>
            </a:r>
            <a:r>
              <a:rPr lang="el-GR" sz="2400" dirty="0">
                <a:solidFill>
                  <a:srgbClr val="FF0000"/>
                </a:solidFill>
              </a:rPr>
              <a:t>Εισαγωγή στη Διαχείριση Καινοτομίας </a:t>
            </a:r>
            <a:r>
              <a:rPr lang="el-GR" sz="2400" dirty="0">
                <a:solidFill>
                  <a:srgbClr val="000000"/>
                </a:solidFill>
              </a:rPr>
              <a:t>εξηγεί τι είναι η καινοτομία και παρέχει μια ανάλυση της διαδικασίας καινοτομίας περιγράφοντας πώς συμβαίνει και ποια είναι τα αποτελέσματά της</a:t>
            </a:r>
            <a:r>
              <a:rPr lang="es-ES" sz="2400" dirty="0">
                <a:solidFill>
                  <a:srgbClr val="000000"/>
                </a:solidFill>
                <a:latin typeface="Calibri"/>
                <a:ea typeface="Calibri"/>
                <a:cs typeface="Calibri"/>
                <a:sym typeface="Calibri"/>
              </a:rPr>
              <a:t>.</a:t>
            </a:r>
            <a:br>
              <a:rPr lang="es-ES" sz="2400" dirty="0">
                <a:solidFill>
                  <a:srgbClr val="000000"/>
                </a:solidFill>
                <a:latin typeface="Calibri"/>
                <a:ea typeface="Calibri"/>
                <a:cs typeface="Calibri"/>
                <a:sym typeface="Calibri"/>
              </a:rPr>
            </a:br>
            <a:endParaRPr sz="2400" dirty="0">
              <a:solidFill>
                <a:srgbClr val="000000"/>
              </a:solidFill>
              <a:latin typeface="Calibri"/>
              <a:ea typeface="Calibri"/>
              <a:cs typeface="Calibri"/>
              <a:sym typeface="Calibri"/>
            </a:endParaRPr>
          </a:p>
        </p:txBody>
      </p:sp>
      <p:sp>
        <p:nvSpPr>
          <p:cNvPr id="136" name="Google Shape;136;p7"/>
          <p:cNvSpPr txBox="1"/>
          <p:nvPr/>
        </p:nvSpPr>
        <p:spPr>
          <a:xfrm>
            <a:off x="109057" y="2127773"/>
            <a:ext cx="2491530" cy="1325563"/>
          </a:xfrm>
          <a:prstGeom prst="rect">
            <a:avLst/>
          </a:prstGeom>
          <a:noFill/>
          <a:ln>
            <a:noFill/>
          </a:ln>
        </p:spPr>
        <p:txBody>
          <a:bodyPr spcFirstLastPara="1" wrap="square" lIns="91425" tIns="45700" rIns="91425" bIns="45700" anchor="ctr" anchorCtr="0">
            <a:normAutofit fontScale="62500" lnSpcReduction="20000"/>
          </a:bodyPr>
          <a:lstStyle/>
          <a:p>
            <a:pPr lvl="0">
              <a:lnSpc>
                <a:spcPct val="90000"/>
              </a:lnSpc>
              <a:buClr>
                <a:srgbClr val="124591"/>
              </a:buClr>
              <a:buSzPct val="100000"/>
            </a:pPr>
            <a:r>
              <a:rPr lang="el-GR" sz="4400" b="1" dirty="0">
                <a:solidFill>
                  <a:srgbClr val="124591"/>
                </a:solidFill>
                <a:latin typeface="Calibri"/>
                <a:ea typeface="Calibri"/>
                <a:cs typeface="Calibri"/>
                <a:sym typeface="Calibri"/>
              </a:rPr>
              <a:t>ΕΙΣΑΓΩΓΗ ΣΤΗ ΔΙΑΧΕΙΡΙΣΗ ΚΑΙΝΟΤΟΜΙΑΣ
</a:t>
            </a:r>
            <a:endParaRPr sz="4400" b="1" i="0" u="none" strike="noStrike" cap="none" dirty="0">
              <a:solidFill>
                <a:srgbClr val="124591"/>
              </a:solidFill>
              <a:latin typeface="Calibri"/>
              <a:ea typeface="Calibri"/>
              <a:cs typeface="Calibri"/>
              <a:sym typeface="Calibri"/>
            </a:endParaRPr>
          </a:p>
        </p:txBody>
      </p:sp>
      <p:grpSp>
        <p:nvGrpSpPr>
          <p:cNvPr id="137" name="Google Shape;137;p7"/>
          <p:cNvGrpSpPr/>
          <p:nvPr/>
        </p:nvGrpSpPr>
        <p:grpSpPr>
          <a:xfrm>
            <a:off x="4750904" y="2079473"/>
            <a:ext cx="5056972" cy="2682766"/>
            <a:chOff x="0" y="0"/>
            <a:chExt cx="6688258" cy="3652698"/>
          </a:xfrm>
        </p:grpSpPr>
        <p:sp>
          <p:nvSpPr>
            <p:cNvPr id="138" name="Google Shape;138;p7"/>
            <p:cNvSpPr/>
            <p:nvPr/>
          </p:nvSpPr>
          <p:spPr>
            <a:xfrm>
              <a:off x="0" y="0"/>
              <a:ext cx="6688258" cy="3652698"/>
            </a:xfrm>
            <a:prstGeom prst="roundRect">
              <a:avLst>
                <a:gd name="adj" fmla="val 10000"/>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txBox="1"/>
            <p:nvPr/>
          </p:nvSpPr>
          <p:spPr>
            <a:xfrm>
              <a:off x="0" y="1461079"/>
              <a:ext cx="6688258" cy="1461079"/>
            </a:xfrm>
            <a:prstGeom prst="rect">
              <a:avLst/>
            </a:prstGeom>
            <a:noFill/>
            <a:ln>
              <a:noFill/>
            </a:ln>
          </p:spPr>
          <p:txBody>
            <a:bodyPr spcFirstLastPara="1" wrap="square" lIns="213350" tIns="213350" rIns="213350" bIns="213350" anchor="ctr" anchorCtr="0">
              <a:noAutofit/>
            </a:bodyPr>
            <a:lstStyle/>
            <a:p>
              <a:pPr lvl="0" algn="ctr">
                <a:lnSpc>
                  <a:spcPct val="90000"/>
                </a:lnSpc>
                <a:buClr>
                  <a:srgbClr val="0070C0"/>
                </a:buClr>
                <a:buSzPts val="3000"/>
              </a:pPr>
              <a:r>
                <a:rPr lang="el-GR" sz="3000" dirty="0">
                  <a:solidFill>
                    <a:srgbClr val="0070C0"/>
                  </a:solidFill>
                  <a:latin typeface="Calibri"/>
                  <a:ea typeface="Calibri"/>
                  <a:cs typeface="Calibri"/>
                  <a:sym typeface="Calibri"/>
                </a:rPr>
                <a:t>Καινοτομία. 
Έννοια και Διαδικασία: Θεωρητική Βάση</a:t>
              </a:r>
              <a:endParaRPr sz="3000" b="0" i="0" u="none" strike="noStrike" cap="none" dirty="0">
                <a:solidFill>
                  <a:srgbClr val="0070C0"/>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3"/>
        <p:cNvGrpSpPr/>
        <p:nvPr/>
      </p:nvGrpSpPr>
      <p:grpSpPr>
        <a:xfrm>
          <a:off x="0" y="0"/>
          <a:ext cx="0" cy="0"/>
          <a:chOff x="0" y="0"/>
          <a:chExt cx="0" cy="0"/>
        </a:xfrm>
      </p:grpSpPr>
      <p:sp>
        <p:nvSpPr>
          <p:cNvPr id="144" name="Google Shape;144;p8"/>
          <p:cNvSpPr txBox="1"/>
          <p:nvPr/>
        </p:nvSpPr>
        <p:spPr>
          <a:xfrm>
            <a:off x="109057" y="2127773"/>
            <a:ext cx="2491530" cy="1325563"/>
          </a:xfrm>
          <a:prstGeom prst="rect">
            <a:avLst/>
          </a:prstGeom>
          <a:noFill/>
          <a:ln>
            <a:noFill/>
          </a:ln>
        </p:spPr>
        <p:txBody>
          <a:bodyPr spcFirstLastPara="1" wrap="square" lIns="91425" tIns="45700" rIns="91425" bIns="45700" anchor="ctr" anchorCtr="0">
            <a:normAutofit fontScale="62500" lnSpcReduction="20000"/>
          </a:bodyPr>
          <a:lstStyle/>
          <a:p>
            <a:pPr lvl="0">
              <a:lnSpc>
                <a:spcPct val="90000"/>
              </a:lnSpc>
              <a:buClr>
                <a:srgbClr val="124591"/>
              </a:buClr>
              <a:buSzPct val="100000"/>
            </a:pPr>
            <a:r>
              <a:rPr lang="el-GR" sz="4400" b="1" dirty="0">
                <a:solidFill>
                  <a:srgbClr val="124591"/>
                </a:solidFill>
                <a:latin typeface="Calibri"/>
                <a:ea typeface="Calibri"/>
                <a:cs typeface="Calibri"/>
                <a:sym typeface="Calibri"/>
              </a:rPr>
              <a:t>ΕΙΣΑΓΩΓΗ ΣΤΗ ΔΙΑΧΕΙΡΙΣΗ ΚΑΙΝΟΤΟΜΙΑΣ
</a:t>
            </a:r>
            <a:endParaRPr sz="4400" b="1" i="0" u="none" strike="noStrike" cap="none" dirty="0">
              <a:solidFill>
                <a:srgbClr val="124591"/>
              </a:solidFill>
              <a:latin typeface="Calibri"/>
              <a:ea typeface="Calibri"/>
              <a:cs typeface="Calibri"/>
              <a:sym typeface="Calibri"/>
            </a:endParaRPr>
          </a:p>
        </p:txBody>
      </p:sp>
      <p:sp>
        <p:nvSpPr>
          <p:cNvPr id="145" name="Google Shape;145;p8"/>
          <p:cNvSpPr txBox="1"/>
          <p:nvPr/>
        </p:nvSpPr>
        <p:spPr>
          <a:xfrm>
            <a:off x="3398668" y="523203"/>
            <a:ext cx="8339445" cy="4754476"/>
          </a:xfrm>
          <a:prstGeom prst="rect">
            <a:avLst/>
          </a:prstGeom>
          <a:noFill/>
          <a:ln>
            <a:noFill/>
          </a:ln>
        </p:spPr>
        <p:txBody>
          <a:bodyPr spcFirstLastPara="1" wrap="square" lIns="91425" tIns="45700" rIns="91425" bIns="45700" anchor="t" anchorCtr="0">
            <a:normAutofit fontScale="70000" lnSpcReduction="20000"/>
          </a:bodyPr>
          <a:lstStyle/>
          <a:p>
            <a:pPr lvl="0">
              <a:lnSpc>
                <a:spcPct val="90000"/>
              </a:lnSpc>
              <a:buClr>
                <a:schemeClr val="accent2"/>
              </a:buClr>
              <a:buSzPct val="100000"/>
            </a:pPr>
            <a:r>
              <a:rPr lang="el-GR" sz="4800" b="1" dirty="0">
                <a:solidFill>
                  <a:srgbClr val="124591"/>
                </a:solidFill>
                <a:latin typeface="Calibri"/>
                <a:ea typeface="Calibri"/>
                <a:cs typeface="Calibri"/>
                <a:sym typeface="Calibri"/>
              </a:rPr>
              <a:t>Εννοιολογικά θεμέλια</a:t>
            </a:r>
            <a:r>
              <a:rPr lang="es-ES" sz="4800" b="1" i="0" u="none" strike="noStrike" cap="none" dirty="0">
                <a:solidFill>
                  <a:srgbClr val="124591"/>
                </a:solidFill>
                <a:latin typeface="Calibri"/>
                <a:ea typeface="Calibri"/>
                <a:cs typeface="Calibri"/>
                <a:sym typeface="Calibri"/>
              </a:rPr>
              <a:t>:</a:t>
            </a:r>
            <a:endParaRPr dirty="0"/>
          </a:p>
          <a:p>
            <a:pPr lvl="0" algn="just">
              <a:lnSpc>
                <a:spcPct val="90000"/>
              </a:lnSpc>
              <a:spcBef>
                <a:spcPts val="1000"/>
              </a:spcBef>
              <a:buClr>
                <a:schemeClr val="accent2"/>
              </a:buClr>
              <a:buSzPct val="100000"/>
            </a:pPr>
            <a:r>
              <a:rPr lang="es-ES" sz="1900" b="1" i="0" u="none" strike="noStrike" cap="none" dirty="0">
                <a:solidFill>
                  <a:srgbClr val="FFC000"/>
                </a:solidFill>
                <a:latin typeface="Calibri"/>
                <a:ea typeface="Calibri"/>
                <a:cs typeface="Calibri"/>
                <a:sym typeface="Calibri"/>
              </a:rPr>
              <a:t> </a:t>
            </a:r>
            <a:r>
              <a:rPr lang="es-ES" sz="2600" b="1" i="0" u="none" strike="noStrike" cap="none" dirty="0">
                <a:solidFill>
                  <a:srgbClr val="000000"/>
                </a:solidFill>
                <a:latin typeface="Calibri"/>
                <a:ea typeface="Calibri"/>
                <a:cs typeface="Calibri"/>
                <a:sym typeface="Calibri"/>
              </a:rPr>
              <a:t>Schumpeter, </a:t>
            </a:r>
            <a:r>
              <a:rPr lang="el-GR" sz="2600" b="1" dirty="0">
                <a:latin typeface="Calibri"/>
                <a:ea typeface="Calibri"/>
                <a:cs typeface="Calibri"/>
                <a:sym typeface="Calibri"/>
              </a:rPr>
              <a:t>Θεωρία των Εξελικτικών Οικονομικών. Πέντε τύποι νέων συνδυασμών</a:t>
            </a:r>
            <a:r>
              <a:rPr lang="es-ES" sz="2600" b="1" i="0" u="none" strike="noStrike" cap="none" dirty="0">
                <a:solidFill>
                  <a:srgbClr val="000000"/>
                </a:solidFill>
                <a:latin typeface="Calibri"/>
                <a:ea typeface="Calibri"/>
                <a:cs typeface="Calibri"/>
                <a:sym typeface="Calibri"/>
              </a:rPr>
              <a:t>:</a:t>
            </a:r>
            <a:endParaRPr dirty="0"/>
          </a:p>
          <a:p>
            <a:pPr marL="685800" lvl="1" indent="-228600" algn="just">
              <a:lnSpc>
                <a:spcPct val="90000"/>
              </a:lnSpc>
              <a:spcBef>
                <a:spcPts val="500"/>
              </a:spcBef>
              <a:buClr>
                <a:schemeClr val="accent2"/>
              </a:buClr>
              <a:buSzPct val="100000"/>
              <a:buFont typeface="Arial"/>
              <a:buChar char="•"/>
            </a:pPr>
            <a:r>
              <a:rPr lang="es-ES" sz="2600" b="0" i="0" u="none" strike="noStrike" cap="none" dirty="0">
                <a:solidFill>
                  <a:srgbClr val="000000"/>
                </a:solidFill>
                <a:latin typeface="Calibri"/>
                <a:ea typeface="Calibri"/>
                <a:cs typeface="Calibri"/>
                <a:sym typeface="Calibri"/>
              </a:rPr>
              <a:t>1.- </a:t>
            </a:r>
            <a:r>
              <a:rPr lang="el-GR" sz="2600" dirty="0">
                <a:latin typeface="Calibri"/>
                <a:ea typeface="Calibri"/>
                <a:cs typeface="Calibri"/>
                <a:sym typeface="Calibri"/>
              </a:rPr>
              <a:t>Η εισαγωγή ενός νέου αγαθού ή μιας νέας ποιότητας ενός αγαθού</a:t>
            </a:r>
            <a:r>
              <a:rPr lang="es-ES" sz="2600" b="0" i="0" u="none" strike="noStrike" cap="none" dirty="0">
                <a:solidFill>
                  <a:srgbClr val="000000"/>
                </a:solidFill>
                <a:latin typeface="Calibri"/>
                <a:ea typeface="Calibri"/>
                <a:cs typeface="Calibri"/>
                <a:sym typeface="Calibri"/>
              </a:rPr>
              <a:t>.</a:t>
            </a:r>
            <a:endParaRPr dirty="0"/>
          </a:p>
          <a:p>
            <a:pPr marL="685800" lvl="1" indent="-228600" algn="just">
              <a:lnSpc>
                <a:spcPct val="90000"/>
              </a:lnSpc>
              <a:spcBef>
                <a:spcPts val="500"/>
              </a:spcBef>
              <a:buClr>
                <a:schemeClr val="accent2"/>
              </a:buClr>
              <a:buSzPct val="100000"/>
              <a:buFont typeface="Arial"/>
              <a:buChar char="•"/>
            </a:pPr>
            <a:r>
              <a:rPr lang="es-ES" sz="2600" b="0" i="0" u="none" strike="noStrike" cap="none" dirty="0">
                <a:solidFill>
                  <a:srgbClr val="000000"/>
                </a:solidFill>
                <a:latin typeface="Calibri"/>
                <a:ea typeface="Calibri"/>
                <a:cs typeface="Calibri"/>
                <a:sym typeface="Calibri"/>
              </a:rPr>
              <a:t>2.- </a:t>
            </a:r>
            <a:r>
              <a:rPr lang="el-GR" sz="2600" dirty="0">
                <a:latin typeface="Calibri"/>
                <a:ea typeface="Calibri"/>
                <a:cs typeface="Calibri"/>
                <a:sym typeface="Calibri"/>
              </a:rPr>
              <a:t>Η εισαγωγή μιας νέας μεθόδου παραγωγής</a:t>
            </a:r>
            <a:endParaRPr dirty="0"/>
          </a:p>
          <a:p>
            <a:pPr marL="685800" lvl="1" indent="-228600" algn="just">
              <a:lnSpc>
                <a:spcPct val="90000"/>
              </a:lnSpc>
              <a:spcBef>
                <a:spcPts val="500"/>
              </a:spcBef>
              <a:buClr>
                <a:schemeClr val="accent2"/>
              </a:buClr>
              <a:buSzPct val="100000"/>
              <a:buFont typeface="Arial"/>
              <a:buChar char="•"/>
            </a:pPr>
            <a:r>
              <a:rPr lang="es-ES" sz="2600" b="0" i="0" u="none" strike="noStrike" cap="none" dirty="0">
                <a:solidFill>
                  <a:srgbClr val="000000"/>
                </a:solidFill>
                <a:latin typeface="Calibri"/>
                <a:ea typeface="Calibri"/>
                <a:cs typeface="Calibri"/>
                <a:sym typeface="Calibri"/>
              </a:rPr>
              <a:t>3.- </a:t>
            </a:r>
            <a:r>
              <a:rPr lang="el-GR" sz="2600" dirty="0">
                <a:latin typeface="Calibri"/>
                <a:ea typeface="Calibri"/>
                <a:cs typeface="Calibri"/>
                <a:sym typeface="Calibri"/>
              </a:rPr>
              <a:t>Το άνοιγμα μιας νέας αγοράς </a:t>
            </a:r>
            <a:endParaRPr dirty="0"/>
          </a:p>
          <a:p>
            <a:pPr marL="685800" lvl="1" indent="-228600" algn="just">
              <a:lnSpc>
                <a:spcPct val="90000"/>
              </a:lnSpc>
              <a:spcBef>
                <a:spcPts val="500"/>
              </a:spcBef>
              <a:buClr>
                <a:schemeClr val="accent2"/>
              </a:buClr>
              <a:buSzPct val="100000"/>
              <a:buFont typeface="Arial"/>
              <a:buChar char="•"/>
            </a:pPr>
            <a:r>
              <a:rPr lang="es-ES" sz="2600" b="0" i="0" u="none" strike="noStrike" cap="none" dirty="0">
                <a:solidFill>
                  <a:srgbClr val="000000"/>
                </a:solidFill>
                <a:latin typeface="Calibri"/>
                <a:ea typeface="Calibri"/>
                <a:cs typeface="Calibri"/>
                <a:sym typeface="Calibri"/>
              </a:rPr>
              <a:t>4.-</a:t>
            </a:r>
            <a:r>
              <a:rPr lang="el-GR" sz="2600" dirty="0">
                <a:latin typeface="Calibri"/>
                <a:ea typeface="Calibri"/>
                <a:cs typeface="Calibri"/>
                <a:sym typeface="Calibri"/>
              </a:rPr>
              <a:t>Η κατάκτηση μιας νέας πηγής προμήθειας πρώτων υλών ή </a:t>
            </a:r>
            <a:r>
              <a:rPr lang="el-GR" sz="2600" dirty="0" err="1">
                <a:latin typeface="Calibri"/>
                <a:ea typeface="Calibri"/>
                <a:cs typeface="Calibri"/>
                <a:sym typeface="Calibri"/>
              </a:rPr>
              <a:t>ημικατεργασμένων</a:t>
            </a:r>
            <a:r>
              <a:rPr lang="el-GR" sz="2600" dirty="0">
                <a:latin typeface="Calibri"/>
                <a:ea typeface="Calibri"/>
                <a:cs typeface="Calibri"/>
                <a:sym typeface="Calibri"/>
              </a:rPr>
              <a:t> αγαθών </a:t>
            </a:r>
            <a:endParaRPr dirty="0"/>
          </a:p>
          <a:p>
            <a:pPr marL="685800" lvl="1" indent="-228600" algn="just">
              <a:lnSpc>
                <a:spcPct val="90000"/>
              </a:lnSpc>
              <a:spcBef>
                <a:spcPts val="500"/>
              </a:spcBef>
              <a:buClr>
                <a:schemeClr val="accent2"/>
              </a:buClr>
              <a:buSzPct val="100000"/>
              <a:buFont typeface="Arial"/>
              <a:buChar char="•"/>
            </a:pPr>
            <a:r>
              <a:rPr lang="es-ES" sz="2600" b="0" i="0" u="none" strike="noStrike" cap="none" dirty="0">
                <a:solidFill>
                  <a:srgbClr val="000000"/>
                </a:solidFill>
                <a:latin typeface="Calibri"/>
                <a:ea typeface="Calibri"/>
                <a:cs typeface="Calibri"/>
                <a:sym typeface="Calibri"/>
              </a:rPr>
              <a:t>5.- </a:t>
            </a:r>
            <a:r>
              <a:rPr lang="el-GR" sz="2600" dirty="0">
                <a:latin typeface="Calibri"/>
                <a:ea typeface="Calibri"/>
                <a:cs typeface="Calibri"/>
                <a:sym typeface="Calibri"/>
              </a:rPr>
              <a:t>Η διεξαγωγή της νέας οργάνωσης οποιασδήποτε βιομηχανίας</a:t>
            </a:r>
            <a:r>
              <a:rPr lang="es-ES" sz="2600" b="0" i="0" u="none" strike="noStrike" cap="none" dirty="0">
                <a:solidFill>
                  <a:srgbClr val="000000"/>
                </a:solidFill>
                <a:latin typeface="Calibri"/>
                <a:ea typeface="Calibri"/>
                <a:cs typeface="Calibri"/>
                <a:sym typeface="Calibri"/>
              </a:rPr>
              <a:t>.</a:t>
            </a:r>
            <a:endParaRPr dirty="0"/>
          </a:p>
          <a:p>
            <a:pPr marL="0" marR="0" lvl="0" indent="0" algn="just" rtl="0">
              <a:lnSpc>
                <a:spcPct val="90000"/>
              </a:lnSpc>
              <a:spcBef>
                <a:spcPts val="1000"/>
              </a:spcBef>
              <a:spcAft>
                <a:spcPts val="0"/>
              </a:spcAft>
              <a:buClr>
                <a:schemeClr val="accent2"/>
              </a:buClr>
              <a:buSzPct val="100000"/>
              <a:buFont typeface="Arial"/>
              <a:buNone/>
            </a:pPr>
            <a:endParaRPr sz="2600" b="0" i="0" u="none" strike="noStrike" cap="none" dirty="0">
              <a:solidFill>
                <a:srgbClr val="000000"/>
              </a:solidFill>
              <a:latin typeface="Calibri"/>
              <a:ea typeface="Calibri"/>
              <a:cs typeface="Calibri"/>
              <a:sym typeface="Calibri"/>
            </a:endParaRPr>
          </a:p>
          <a:p>
            <a:pPr lvl="0" algn="just">
              <a:lnSpc>
                <a:spcPct val="90000"/>
              </a:lnSpc>
              <a:spcBef>
                <a:spcPts val="1000"/>
              </a:spcBef>
              <a:buClr>
                <a:schemeClr val="accent2"/>
              </a:buClr>
              <a:buSzPct val="100000"/>
            </a:pPr>
            <a:r>
              <a:rPr lang="es-ES" sz="2600" b="0" i="0" u="none" strike="noStrike" cap="none" dirty="0">
                <a:solidFill>
                  <a:srgbClr val="000000"/>
                </a:solidFill>
                <a:latin typeface="Calibri"/>
                <a:ea typeface="Calibri"/>
                <a:cs typeface="Calibri"/>
                <a:sym typeface="Calibri"/>
              </a:rPr>
              <a:t> </a:t>
            </a:r>
            <a:r>
              <a:rPr lang="el-GR" sz="2600" b="1" dirty="0">
                <a:latin typeface="Calibri"/>
                <a:ea typeface="Calibri"/>
                <a:cs typeface="Calibri"/>
                <a:sym typeface="Calibri"/>
              </a:rPr>
              <a:t>Το εγχειρίδιο του </a:t>
            </a:r>
            <a:r>
              <a:rPr lang="el-GR" sz="2600" b="1" dirty="0" err="1">
                <a:latin typeface="Calibri"/>
                <a:ea typeface="Calibri"/>
                <a:cs typeface="Calibri"/>
                <a:sym typeface="Calibri"/>
              </a:rPr>
              <a:t>Όσλο</a:t>
            </a:r>
            <a:r>
              <a:rPr lang="el-GR" sz="2600" b="1" dirty="0">
                <a:latin typeface="Calibri"/>
                <a:ea typeface="Calibri"/>
                <a:cs typeface="Calibri"/>
                <a:sym typeface="Calibri"/>
              </a:rPr>
              <a:t>: τέσσερις εκδόσεις</a:t>
            </a:r>
            <a:r>
              <a:rPr lang="es-ES" sz="2600" b="1" i="0" u="none" strike="noStrike" cap="none" dirty="0">
                <a:solidFill>
                  <a:srgbClr val="000000"/>
                </a:solidFill>
                <a:latin typeface="Calibri"/>
                <a:ea typeface="Calibri"/>
                <a:cs typeface="Calibri"/>
                <a:sym typeface="Calibri"/>
              </a:rPr>
              <a:t>. </a:t>
            </a:r>
            <a:r>
              <a:rPr lang="el-GR" sz="2600" b="1" dirty="0">
                <a:latin typeface="Calibri"/>
                <a:ea typeface="Calibri"/>
                <a:cs typeface="Calibri"/>
                <a:sym typeface="Calibri"/>
              </a:rPr>
              <a:t>Η 4η έκδοση διακρίνει</a:t>
            </a:r>
            <a:r>
              <a:rPr lang="es-ES" sz="2600" b="1" i="0" u="none" strike="noStrike" cap="none" dirty="0">
                <a:solidFill>
                  <a:srgbClr val="000000"/>
                </a:solidFill>
                <a:latin typeface="Calibri"/>
                <a:ea typeface="Calibri"/>
                <a:cs typeface="Calibri"/>
                <a:sym typeface="Calibri"/>
              </a:rPr>
              <a:t>:</a:t>
            </a:r>
            <a:endParaRPr dirty="0"/>
          </a:p>
          <a:p>
            <a:pPr marL="685800" lvl="1" indent="-228600" algn="just">
              <a:lnSpc>
                <a:spcPct val="90000"/>
              </a:lnSpc>
              <a:spcBef>
                <a:spcPts val="500"/>
              </a:spcBef>
              <a:buClr>
                <a:schemeClr val="accent2"/>
              </a:buClr>
              <a:buSzPct val="100000"/>
              <a:buFont typeface="Arial"/>
              <a:buChar char="•"/>
            </a:pPr>
            <a:r>
              <a:rPr lang="el-GR" sz="2600" dirty="0">
                <a:latin typeface="Calibri"/>
                <a:ea typeface="Calibri"/>
                <a:cs typeface="Calibri"/>
                <a:sym typeface="Calibri"/>
              </a:rPr>
              <a:t>Καινοτομία (αποτέλεσμα): «νέο ή βελτιωμένο προϊόν ή διαδικασία (ή συνδυασμός αυτών) που διαφέρει σημαντικά από τα προηγούμενα προϊόντα ή διαδικασίες της μονάδας και το οποίο έχει διατεθεί σε δυνητικούς χρήστες (προϊόν) ή έχει τεθεί σε χρήση από τη μονάδα (διαδικασία)» (ΟΟΣΑ/</a:t>
            </a:r>
            <a:r>
              <a:rPr lang="el-GR" sz="2600" dirty="0" err="1">
                <a:latin typeface="Calibri"/>
                <a:ea typeface="Calibri"/>
                <a:cs typeface="Calibri"/>
                <a:sym typeface="Calibri"/>
              </a:rPr>
              <a:t>Eurostat</a:t>
            </a:r>
            <a:r>
              <a:rPr lang="el-GR" sz="2600" dirty="0">
                <a:latin typeface="Calibri"/>
                <a:ea typeface="Calibri"/>
                <a:cs typeface="Calibri"/>
                <a:sym typeface="Calibri"/>
              </a:rPr>
              <a:t>, 2018, σ. 60). </a:t>
            </a:r>
            <a:endParaRPr sz="2600" b="0" i="0" u="none" strike="noStrike" cap="none" dirty="0">
              <a:solidFill>
                <a:srgbClr val="000000"/>
              </a:solidFill>
              <a:latin typeface="Calibri"/>
              <a:ea typeface="Calibri"/>
              <a:cs typeface="Calibri"/>
              <a:sym typeface="Calibri"/>
            </a:endParaRPr>
          </a:p>
          <a:p>
            <a:pPr marL="685800" lvl="1" indent="-228600" algn="just">
              <a:lnSpc>
                <a:spcPct val="90000"/>
              </a:lnSpc>
              <a:spcBef>
                <a:spcPts val="500"/>
              </a:spcBef>
              <a:buClr>
                <a:schemeClr val="accent2"/>
              </a:buClr>
              <a:buSzPct val="100000"/>
              <a:buFont typeface="Arial"/>
              <a:buChar char="•"/>
            </a:pPr>
            <a:r>
              <a:rPr lang="el-GR" sz="2600" dirty="0">
                <a:latin typeface="Calibri"/>
                <a:ea typeface="Calibri"/>
                <a:cs typeface="Calibri"/>
                <a:sym typeface="Calibri"/>
              </a:rPr>
              <a:t>Διαδικασία καινοτομίας: «όλες οι αναπτυξιακές, χρηματοοικονομικές και εμπορικές δραστηριότητες που αναλαμβάνονται από μια επιχείρηση και προορίζονται να οδηγήσουν σε καινοτομία για την επιχείρηση» (ΟΟΣΑ/</a:t>
            </a:r>
            <a:r>
              <a:rPr lang="el-GR" sz="2600" dirty="0" err="1">
                <a:latin typeface="Calibri"/>
                <a:ea typeface="Calibri"/>
                <a:cs typeface="Calibri"/>
                <a:sym typeface="Calibri"/>
              </a:rPr>
              <a:t>Eurostat</a:t>
            </a:r>
            <a:r>
              <a:rPr lang="el-GR" sz="2600" dirty="0">
                <a:latin typeface="Calibri"/>
                <a:ea typeface="Calibri"/>
                <a:cs typeface="Calibri"/>
                <a:sym typeface="Calibri"/>
              </a:rPr>
              <a:t>, 2018, σ. 33)</a:t>
            </a:r>
            <a:r>
              <a:rPr lang="es-ES" sz="2600" b="0" i="0" u="none" strike="noStrike" cap="none" dirty="0">
                <a:solidFill>
                  <a:srgbClr val="000000"/>
                </a:solidFill>
                <a:latin typeface="Calibri"/>
                <a:ea typeface="Calibri"/>
                <a:cs typeface="Calibri"/>
                <a:sym typeface="Calibri"/>
              </a:rPr>
              <a:t>. </a:t>
            </a:r>
            <a:endParaRPr dirty="0"/>
          </a:p>
          <a:p>
            <a:pPr marL="0" marR="0" lvl="0" indent="0" algn="just" rtl="0">
              <a:lnSpc>
                <a:spcPct val="90000"/>
              </a:lnSpc>
              <a:spcBef>
                <a:spcPts val="1000"/>
              </a:spcBef>
              <a:spcAft>
                <a:spcPts val="0"/>
              </a:spcAft>
              <a:buClr>
                <a:schemeClr val="accent2"/>
              </a:buClr>
              <a:buSzPct val="100000"/>
              <a:buFont typeface="Arial"/>
              <a:buNone/>
            </a:pPr>
            <a:endParaRPr sz="1600" b="0" i="0" u="none" strike="noStrike" cap="none" dirty="0">
              <a:solidFill>
                <a:srgbClr val="002774"/>
              </a:solidFill>
              <a:latin typeface="Calibri"/>
              <a:ea typeface="Calibri"/>
              <a:cs typeface="Calibri"/>
              <a:sym typeface="Calibri"/>
            </a:endParaRPr>
          </a:p>
          <a:p>
            <a:pPr marL="685800" marR="0" lvl="1" indent="-157480" algn="just" rtl="0">
              <a:lnSpc>
                <a:spcPct val="90000"/>
              </a:lnSpc>
              <a:spcBef>
                <a:spcPts val="500"/>
              </a:spcBef>
              <a:spcAft>
                <a:spcPts val="0"/>
              </a:spcAft>
              <a:buClr>
                <a:schemeClr val="accent2"/>
              </a:buClr>
              <a:buSzPct val="100000"/>
              <a:buFont typeface="Arial"/>
              <a:buNone/>
            </a:pPr>
            <a:endParaRPr sz="1600" b="0" i="0" u="none" strike="noStrike" cap="none" dirty="0">
              <a:solidFill>
                <a:srgbClr val="002774"/>
              </a:solidFill>
              <a:latin typeface="Calibri"/>
              <a:ea typeface="Calibri"/>
              <a:cs typeface="Calibri"/>
              <a:sym typeface="Calibri"/>
            </a:endParaRPr>
          </a:p>
          <a:p>
            <a:pPr marL="457200" marR="0" lvl="1" indent="0" algn="just" rtl="0">
              <a:lnSpc>
                <a:spcPct val="90000"/>
              </a:lnSpc>
              <a:spcBef>
                <a:spcPts val="500"/>
              </a:spcBef>
              <a:spcAft>
                <a:spcPts val="0"/>
              </a:spcAft>
              <a:buClr>
                <a:schemeClr val="accent2"/>
              </a:buClr>
              <a:buSzPct val="100000"/>
              <a:buFont typeface="Arial"/>
              <a:buNone/>
            </a:pPr>
            <a:endParaRPr sz="1600" b="0" i="0" u="none" strike="noStrike" cap="none" dirty="0">
              <a:solidFill>
                <a:srgbClr val="002774"/>
              </a:solidFill>
              <a:latin typeface="Calibri"/>
              <a:ea typeface="Calibri"/>
              <a:cs typeface="Calibri"/>
              <a:sym typeface="Calibri"/>
            </a:endParaRPr>
          </a:p>
          <a:p>
            <a:pPr marL="914400" marR="0" lvl="2" indent="0" algn="just" rtl="0">
              <a:lnSpc>
                <a:spcPct val="90000"/>
              </a:lnSpc>
              <a:spcBef>
                <a:spcPts val="500"/>
              </a:spcBef>
              <a:spcAft>
                <a:spcPts val="0"/>
              </a:spcAft>
              <a:buClr>
                <a:schemeClr val="accent2"/>
              </a:buClr>
              <a:buSzPct val="100000"/>
              <a:buFont typeface="Arial"/>
              <a:buNone/>
            </a:pPr>
            <a:endParaRPr sz="1400" b="0" i="0" u="none" strike="noStrike" cap="none" dirty="0">
              <a:solidFill>
                <a:srgbClr val="002774"/>
              </a:solidFill>
              <a:latin typeface="Calibri"/>
              <a:ea typeface="Calibri"/>
              <a:cs typeface="Calibri"/>
              <a:sym typeface="Calibri"/>
            </a:endParaRPr>
          </a:p>
          <a:p>
            <a:pPr marL="1143000" marR="0" lvl="2" indent="-175260" algn="just" rtl="0">
              <a:lnSpc>
                <a:spcPct val="90000"/>
              </a:lnSpc>
              <a:spcBef>
                <a:spcPts val="500"/>
              </a:spcBef>
              <a:spcAft>
                <a:spcPts val="0"/>
              </a:spcAft>
              <a:buClr>
                <a:schemeClr val="accent2"/>
              </a:buClr>
              <a:buSzPct val="100000"/>
              <a:buFont typeface="Arial"/>
              <a:buNone/>
            </a:pPr>
            <a:endParaRPr sz="1200" b="0" i="0" u="none" strike="noStrike" cap="none" dirty="0">
              <a:solidFill>
                <a:srgbClr val="002774"/>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9"/>
        <p:cNvGrpSpPr/>
        <p:nvPr/>
      </p:nvGrpSpPr>
      <p:grpSpPr>
        <a:xfrm>
          <a:off x="0" y="0"/>
          <a:ext cx="0" cy="0"/>
          <a:chOff x="0" y="0"/>
          <a:chExt cx="0" cy="0"/>
        </a:xfrm>
      </p:grpSpPr>
      <p:sp>
        <p:nvSpPr>
          <p:cNvPr id="150" name="Google Shape;150;p9"/>
          <p:cNvSpPr txBox="1"/>
          <p:nvPr/>
        </p:nvSpPr>
        <p:spPr>
          <a:xfrm>
            <a:off x="109057" y="2127773"/>
            <a:ext cx="2491530" cy="1325563"/>
          </a:xfrm>
          <a:prstGeom prst="rect">
            <a:avLst/>
          </a:prstGeom>
          <a:noFill/>
          <a:ln>
            <a:noFill/>
          </a:ln>
        </p:spPr>
        <p:txBody>
          <a:bodyPr spcFirstLastPara="1" wrap="square" lIns="91425" tIns="45700" rIns="91425" bIns="45700" anchor="ctr" anchorCtr="0">
            <a:normAutofit fontScale="62500" lnSpcReduction="20000"/>
          </a:bodyPr>
          <a:lstStyle/>
          <a:p>
            <a:pPr lvl="0">
              <a:lnSpc>
                <a:spcPct val="90000"/>
              </a:lnSpc>
              <a:buClr>
                <a:srgbClr val="124591"/>
              </a:buClr>
              <a:buSzPct val="100000"/>
            </a:pPr>
            <a:r>
              <a:rPr lang="el-GR" sz="4400" b="1" dirty="0">
                <a:solidFill>
                  <a:srgbClr val="124591"/>
                </a:solidFill>
                <a:latin typeface="Calibri"/>
                <a:ea typeface="Calibri"/>
                <a:cs typeface="Calibri"/>
                <a:sym typeface="Calibri"/>
              </a:rPr>
              <a:t>ΕΙΣΑΓΩΓΗ ΣΤΗ ΔΙΑΧΕΙΡΙΣΗ ΚΑΙΝΟΤΟΜΙΑΣ
</a:t>
            </a:r>
            <a:endParaRPr sz="4400" b="1" i="0" u="none" strike="noStrike" cap="none" dirty="0">
              <a:solidFill>
                <a:srgbClr val="124591"/>
              </a:solidFill>
              <a:latin typeface="Calibri"/>
              <a:ea typeface="Calibri"/>
              <a:cs typeface="Calibri"/>
              <a:sym typeface="Calibri"/>
            </a:endParaRPr>
          </a:p>
        </p:txBody>
      </p:sp>
      <p:sp>
        <p:nvSpPr>
          <p:cNvPr id="151" name="Google Shape;151;p9"/>
          <p:cNvSpPr txBox="1"/>
          <p:nvPr/>
        </p:nvSpPr>
        <p:spPr>
          <a:xfrm>
            <a:off x="2521192" y="2256183"/>
            <a:ext cx="2683854" cy="1815841"/>
          </a:xfrm>
          <a:prstGeom prst="rect">
            <a:avLst/>
          </a:prstGeom>
          <a:noFill/>
          <a:ln>
            <a:noFill/>
          </a:ln>
        </p:spPr>
        <p:txBody>
          <a:bodyPr spcFirstLastPara="1" wrap="square" lIns="91425" tIns="45700" rIns="91425" bIns="45700" anchor="t" anchorCtr="0">
            <a:spAutoFit/>
          </a:bodyPr>
          <a:lstStyle/>
          <a:p>
            <a:pPr lvl="0" algn="ctr"/>
            <a:r>
              <a:rPr lang="el-GR" sz="2800" b="1" dirty="0">
                <a:solidFill>
                  <a:srgbClr val="002774"/>
                </a:solidFill>
                <a:latin typeface="Calibri"/>
                <a:ea typeface="Calibri"/>
                <a:cs typeface="Calibri"/>
                <a:sym typeface="Calibri"/>
              </a:rPr>
              <a:t>Δραστηριότητες διαδικασίας καινοτομίας
</a:t>
            </a:r>
            <a:endParaRPr sz="2800" b="1" i="0" u="none" strike="noStrike" cap="none" dirty="0">
              <a:solidFill>
                <a:srgbClr val="002774"/>
              </a:solidFill>
              <a:latin typeface="Calibri"/>
              <a:ea typeface="Calibri"/>
              <a:cs typeface="Calibri"/>
              <a:sym typeface="Calibri"/>
            </a:endParaRPr>
          </a:p>
        </p:txBody>
      </p:sp>
      <p:sp>
        <p:nvSpPr>
          <p:cNvPr id="152" name="Google Shape;152;p9"/>
          <p:cNvSpPr/>
          <p:nvPr/>
        </p:nvSpPr>
        <p:spPr>
          <a:xfrm>
            <a:off x="4516846" y="628228"/>
            <a:ext cx="1143000" cy="4484712"/>
          </a:xfrm>
          <a:prstGeom prst="leftBrace">
            <a:avLst>
              <a:gd name="adj1" fmla="val 8333"/>
              <a:gd name="adj2" fmla="val 50000"/>
            </a:avLst>
          </a:prstGeom>
          <a:noFill/>
          <a:ln w="28575"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53" name="Google Shape;153;p9"/>
          <p:cNvSpPr txBox="1"/>
          <p:nvPr/>
        </p:nvSpPr>
        <p:spPr>
          <a:xfrm>
            <a:off x="5355495" y="787253"/>
            <a:ext cx="6024809" cy="4740296"/>
          </a:xfrm>
          <a:prstGeom prst="rect">
            <a:avLst/>
          </a:prstGeom>
          <a:noFill/>
          <a:ln>
            <a:noFill/>
          </a:ln>
        </p:spPr>
        <p:txBody>
          <a:bodyPr spcFirstLastPara="1" wrap="square" lIns="91425" tIns="45700" rIns="91425" bIns="45700" anchor="t" anchorCtr="0">
            <a:normAutofit/>
          </a:bodyPr>
          <a:lstStyle/>
          <a:p>
            <a:pPr marL="228600" lvl="0" indent="-228600" algn="just">
              <a:buClr>
                <a:srgbClr val="FFC000"/>
              </a:buClr>
              <a:buSzPts val="1900"/>
              <a:buFont typeface="Arial"/>
              <a:buChar char="•"/>
            </a:pPr>
            <a:r>
              <a:rPr lang="el-GR" sz="1900" dirty="0">
                <a:latin typeface="Calibri"/>
                <a:ea typeface="Calibri"/>
                <a:cs typeface="Calibri"/>
                <a:sym typeface="Calibri"/>
              </a:rPr>
              <a:t>Δραστηριότητες έρευνας και πειραματικής ανάπτυξης (Ε&amp;Α).
Δραστηριότητες μηχανικής, σχεδιασμού και άλλων δημιουργικών εργασιών. 
Δραστηριότητες μάρκετινγκ και μετοχικού κεφαλαίου επωνυμίας. 
Δραστηριότητες που σχετίζονται με τη διανοητική ιδιοκτησία. 
Δραστηριότητες κατάρτισης εργαζομένων. 
Ανάπτυξη λογισμικού και δραστηριότητες βάσεων δεδομένων. 
Δραστηριότητες που σχετίζονται με την απόκτηση ή τη μίσθωση υλικών περιουσιακών στοιχείων. 
Δραστηριότητες διαχείρισης καινοτομίας</a:t>
            </a:r>
            <a:r>
              <a:rPr lang="es-ES" sz="1900" b="0" i="0" u="none" strike="noStrike" cap="none" dirty="0">
                <a:solidFill>
                  <a:srgbClr val="000000"/>
                </a:solidFill>
                <a:latin typeface="Calibri"/>
                <a:ea typeface="Calibri"/>
                <a:cs typeface="Calibri"/>
                <a:sym typeface="Calibri"/>
              </a:rPr>
              <a:t>.</a:t>
            </a:r>
            <a:endParaRPr dirty="0"/>
          </a:p>
          <a:p>
            <a:pPr marL="685800" marR="0" lvl="1" indent="-127000" algn="just" rtl="0">
              <a:lnSpc>
                <a:spcPct val="90000"/>
              </a:lnSpc>
              <a:spcBef>
                <a:spcPts val="500"/>
              </a:spcBef>
              <a:spcAft>
                <a:spcPts val="0"/>
              </a:spcAft>
              <a:buClr>
                <a:schemeClr val="accent2"/>
              </a:buClr>
              <a:buSzPts val="1600"/>
              <a:buFont typeface="Arial"/>
              <a:buNone/>
            </a:pPr>
            <a:endParaRPr sz="1600" b="0" i="0" u="none" strike="noStrike" cap="none" dirty="0">
              <a:solidFill>
                <a:srgbClr val="002774"/>
              </a:solidFill>
              <a:latin typeface="Calibri"/>
              <a:ea typeface="Calibri"/>
              <a:cs typeface="Calibri"/>
              <a:sym typeface="Calibri"/>
            </a:endParaRPr>
          </a:p>
          <a:p>
            <a:pPr marL="457200" marR="0" lvl="1" indent="0" algn="just" rtl="0">
              <a:lnSpc>
                <a:spcPct val="90000"/>
              </a:lnSpc>
              <a:spcBef>
                <a:spcPts val="500"/>
              </a:spcBef>
              <a:spcAft>
                <a:spcPts val="0"/>
              </a:spcAft>
              <a:buClr>
                <a:schemeClr val="accent2"/>
              </a:buClr>
              <a:buSzPts val="1600"/>
              <a:buFont typeface="Arial"/>
              <a:buNone/>
            </a:pPr>
            <a:endParaRPr sz="1600" b="0" i="0" u="none" strike="noStrike" cap="none" dirty="0">
              <a:solidFill>
                <a:srgbClr val="002774"/>
              </a:solidFill>
              <a:latin typeface="Calibri"/>
              <a:ea typeface="Calibri"/>
              <a:cs typeface="Calibri"/>
              <a:sym typeface="Calibri"/>
            </a:endParaRPr>
          </a:p>
          <a:p>
            <a:pPr marL="914400" marR="0" lvl="2" indent="0" algn="just" rtl="0">
              <a:lnSpc>
                <a:spcPct val="90000"/>
              </a:lnSpc>
              <a:spcBef>
                <a:spcPts val="500"/>
              </a:spcBef>
              <a:spcAft>
                <a:spcPts val="0"/>
              </a:spcAft>
              <a:buClr>
                <a:schemeClr val="accent2"/>
              </a:buClr>
              <a:buSzPts val="1400"/>
              <a:buFont typeface="Arial"/>
              <a:buNone/>
            </a:pPr>
            <a:endParaRPr sz="1400" b="0" i="0" u="none" strike="noStrike" cap="none" dirty="0">
              <a:solidFill>
                <a:srgbClr val="002774"/>
              </a:solidFill>
              <a:latin typeface="Calibri"/>
              <a:ea typeface="Calibri"/>
              <a:cs typeface="Calibri"/>
              <a:sym typeface="Calibri"/>
            </a:endParaRPr>
          </a:p>
          <a:p>
            <a:pPr marL="1143000" marR="0" lvl="2" indent="-152400" algn="just" rtl="0">
              <a:lnSpc>
                <a:spcPct val="90000"/>
              </a:lnSpc>
              <a:spcBef>
                <a:spcPts val="500"/>
              </a:spcBef>
              <a:spcAft>
                <a:spcPts val="0"/>
              </a:spcAft>
              <a:buClr>
                <a:schemeClr val="accent2"/>
              </a:buClr>
              <a:buSzPts val="1200"/>
              <a:buFont typeface="Arial"/>
              <a:buNone/>
            </a:pPr>
            <a:endParaRPr sz="1200" b="0" i="0" u="none" strike="noStrike" cap="none" dirty="0">
              <a:solidFill>
                <a:srgbClr val="002774"/>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Moti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1179</Words>
  <Application>Microsoft Office PowerPoint</Application>
  <PresentationFormat>Ευρεία οθόνη</PresentationFormat>
  <Paragraphs>79</Paragraphs>
  <Slides>15</Slides>
  <Notes>15</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Calibri</vt:lpstr>
      <vt:lpstr>Courier New</vt:lpstr>
      <vt:lpstr>Times New Roman</vt:lpstr>
      <vt:lpstr>Motiv Office</vt:lpstr>
      <vt:lpstr>Κύκλος μαθημάτων διαχείρισης έργων καινοτομίας
</vt:lpstr>
      <vt:lpstr>Εισαγωγή</vt:lpstr>
      <vt:lpstr>Εισαγωγή</vt:lpstr>
      <vt:lpstr>Εισαγωγή</vt:lpstr>
      <vt:lpstr>ΕΙΣΑΓΩΓΉ ΜΑΘΉΜΑΤΟΣ
</vt:lpstr>
      <vt:lpstr>ΕΙΣΑΓΩΓΉ ΜΑΘΉΜΑΤΟΣ
</vt:lpstr>
      <vt:lpstr>Η Ενότητα 1: Εισαγωγή στη Διαχείριση Καινοτομίας εξηγεί τι είναι η καινοτομία και παρέχει μια ανάλυση της διαδικασίας καινοτομίας περιγράφοντας πώς συμβαίνει και ποια είναι τα αποτελέσματά της. </vt:lpstr>
      <vt:lpstr>Παρουσίαση του PowerPoint</vt:lpstr>
      <vt:lpstr>Παρουσίαση του PowerPoint</vt:lpstr>
      <vt:lpstr>ENOTHTA ΕΙΣΑΓΩΓΉ
</vt:lpstr>
      <vt:lpstr>ENOTHTA ΕΙΣΑΓΩΓΉ
</vt:lpstr>
      <vt:lpstr>ENOTHTA ΕΙΣΑΓΩΓΉ
</vt:lpstr>
      <vt:lpstr>ΕΝΟΤΗΤΑ ΕΙΣΑΓΩΓΉ
</vt:lpstr>
      <vt:lpstr>ΕΝΟΤΗΤΑ ΕΙΣΑΓΩΓΉ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project management course</dc:title>
  <dc:creator>Michal Pivko</dc:creator>
  <cp:lastModifiedBy>Επισκέπτης</cp:lastModifiedBy>
  <cp:revision>6</cp:revision>
  <dcterms:created xsi:type="dcterms:W3CDTF">2022-05-24T08:42:52Z</dcterms:created>
  <dcterms:modified xsi:type="dcterms:W3CDTF">2022-07-28T11:57:19Z</dcterms:modified>
</cp:coreProperties>
</file>