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0" roundtripDataSignature="AMtx7mg3SZHkQpiGwx2ERrJL2HYeK3thJ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oddílu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2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2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2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2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enom nadpis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idx="1" type="body"/>
          </p:nvPr>
        </p:nvSpPr>
        <p:spPr>
          <a:xfrm>
            <a:off x="1366886" y="3165050"/>
            <a:ext cx="10316852" cy="10401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/>
              <a:t>Módulo 1: Introducción</a:t>
            </a:r>
            <a:endParaRPr b="1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/>
              <a:t>Ana María Serrano/Pedro Solana</a:t>
            </a:r>
            <a:endParaRPr b="1"/>
          </a:p>
        </p:txBody>
      </p:sp>
      <p:sp>
        <p:nvSpPr>
          <p:cNvPr id="85" name="Google Shape;85;p1"/>
          <p:cNvSpPr txBox="1"/>
          <p:nvPr/>
        </p:nvSpPr>
        <p:spPr>
          <a:xfrm>
            <a:off x="629250" y="2370050"/>
            <a:ext cx="10933500" cy="79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591"/>
              </a:buClr>
              <a:buSzPts val="4400"/>
              <a:buFont typeface="Calibri"/>
              <a:buNone/>
            </a:pPr>
            <a:r>
              <a:rPr b="1" i="0" lang="en-US" sz="4400" u="none" cap="none" strike="noStrike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Curso de gestión de proyectos de innovación</a:t>
            </a:r>
            <a:endParaRPr b="1" i="0" sz="4400" u="none" cap="none" strike="noStrike">
              <a:solidFill>
                <a:srgbClr val="12459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0"/>
          <p:cNvSpPr txBox="1"/>
          <p:nvPr>
            <p:ph type="title"/>
          </p:nvPr>
        </p:nvSpPr>
        <p:spPr>
          <a:xfrm>
            <a:off x="69575" y="808175"/>
            <a:ext cx="36174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None/>
            </a:pPr>
            <a:br>
              <a:rPr b="1" lang="en-US">
                <a:solidFill>
                  <a:srgbClr val="FF0000"/>
                </a:solidFill>
              </a:rPr>
            </a:br>
            <a:r>
              <a:rPr b="1" lang="en-US">
                <a:solidFill>
                  <a:srgbClr val="FF0000"/>
                </a:solidFill>
              </a:rPr>
              <a:t>INTRODUCCIÓN AL CURSO</a:t>
            </a:r>
            <a:endParaRPr b="1">
              <a:solidFill>
                <a:srgbClr val="FF0000"/>
              </a:solidFill>
            </a:endParaRPr>
          </a:p>
        </p:txBody>
      </p:sp>
      <p:grpSp>
        <p:nvGrpSpPr>
          <p:cNvPr id="158" name="Google Shape;158;p10"/>
          <p:cNvGrpSpPr/>
          <p:nvPr/>
        </p:nvGrpSpPr>
        <p:grpSpPr>
          <a:xfrm>
            <a:off x="4691006" y="1470966"/>
            <a:ext cx="6626613" cy="3528520"/>
            <a:chOff x="0" y="0"/>
            <a:chExt cx="6626613" cy="3528520"/>
          </a:xfrm>
        </p:grpSpPr>
        <p:sp>
          <p:nvSpPr>
            <p:cNvPr id="159" name="Google Shape;159;p10"/>
            <p:cNvSpPr/>
            <p:nvPr/>
          </p:nvSpPr>
          <p:spPr>
            <a:xfrm>
              <a:off x="0" y="0"/>
              <a:ext cx="6626613" cy="3528520"/>
            </a:xfrm>
            <a:prstGeom prst="roundRect">
              <a:avLst>
                <a:gd fmla="val 10000" name="adj"/>
              </a:avLst>
            </a:prstGeom>
            <a:solidFill>
              <a:srgbClr val="002774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10"/>
            <p:cNvSpPr txBox="1"/>
            <p:nvPr/>
          </p:nvSpPr>
          <p:spPr>
            <a:xfrm>
              <a:off x="0" y="1411408"/>
              <a:ext cx="6626613" cy="14114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6225" lIns="206225" spcFirstLastPara="1" rIns="206225" wrap="square" tIns="206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Calibri"/>
                <a:buNone/>
              </a:pPr>
              <a:r>
                <a:rPr b="0" i="0" lang="en-US" sz="29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Sistemas de Gestión de la Innovación: 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1015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Calibri"/>
                <a:buNone/>
              </a:pPr>
              <a:r>
                <a:rPr b="0" i="0" lang="en-US" sz="29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Bases Teóricas</a:t>
              </a:r>
              <a:endParaRPr b="0" i="0" sz="2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1"/>
          <p:cNvSpPr txBox="1"/>
          <p:nvPr>
            <p:ph type="title"/>
          </p:nvPr>
        </p:nvSpPr>
        <p:spPr>
          <a:xfrm>
            <a:off x="-79525" y="811400"/>
            <a:ext cx="39003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FF0000"/>
                </a:solidFill>
              </a:rPr>
              <a:t>INTRODUCCIÓN AL CURSO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166" name="Google Shape;166;p11"/>
          <p:cNvSpPr txBox="1"/>
          <p:nvPr/>
        </p:nvSpPr>
        <p:spPr>
          <a:xfrm>
            <a:off x="4403035" y="811395"/>
            <a:ext cx="7295322" cy="41581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100000"/>
              <a:buFont typeface="Arial"/>
              <a:buNone/>
            </a:pPr>
            <a:r>
              <a:rPr b="1" i="0" lang="en-US" sz="24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Gestión de la innovación: </a:t>
            </a:r>
            <a:r>
              <a:rPr b="0" i="1" lang="en-US" sz="24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conjunto de actividades sistemáticas dirigidas a planificar, dirigir y controlar los recursos internos y externos de innovación. 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ct val="100000"/>
              <a:buFont typeface="Arial"/>
              <a:buNone/>
            </a:pPr>
            <a:r>
              <a:t/>
            </a:r>
            <a:endParaRPr b="0" i="1" sz="2400" u="none" cap="none" strike="noStrike">
              <a:solidFill>
                <a:srgbClr val="00277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ct val="100000"/>
              <a:buFont typeface="Arial"/>
              <a:buNone/>
            </a:pPr>
            <a:r>
              <a:rPr b="0" i="1" lang="en-US" sz="24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Esto incluye cómo se movilizan los recursos para la innovación, organización de responsabilidades y toma de decisiones entre empleados/as, así como la gestión de las relaciones con socios externos, la integración de inputs externos a las actividades de innovación de la empresa, y actividades de seguimiento y análisis de los resultados obtenidos para el aprendizaje y la mejora a partir de la experiencia (OECD/Eurostat, 2018, p. 91)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2"/>
          <p:cNvSpPr txBox="1"/>
          <p:nvPr>
            <p:ph type="title"/>
          </p:nvPr>
        </p:nvSpPr>
        <p:spPr>
          <a:xfrm>
            <a:off x="-114625" y="808175"/>
            <a:ext cx="38970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FF0000"/>
                </a:solidFill>
              </a:rPr>
              <a:t>INTRODUCCIÓN AL CURSO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172" name="Google Shape;172;p12"/>
          <p:cNvSpPr txBox="1"/>
          <p:nvPr/>
        </p:nvSpPr>
        <p:spPr>
          <a:xfrm>
            <a:off x="4472607" y="869301"/>
            <a:ext cx="7369293" cy="51193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Estándares para la Gestión de la Innovación:</a:t>
            </a:r>
            <a:endParaRPr/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800"/>
              <a:buFont typeface="Arial"/>
              <a:buNone/>
            </a:pPr>
            <a:r>
              <a:t/>
            </a:r>
            <a:endParaRPr b="1" i="0" sz="800" u="none" cap="none" strike="noStrike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ISO 56000: 2020, Gestión de la Innovación — Fundamentos y Vocabulario </a:t>
            </a:r>
            <a:endParaRPr/>
          </a:p>
          <a:p>
            <a:pPr indent="-228600" lvl="0" marL="2286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ISO 56002:2019, Gestión de la Innovación— Sistema de Gestión de la Innovación— Orientación</a:t>
            </a:r>
            <a:endParaRPr/>
          </a:p>
          <a:p>
            <a:pPr indent="-228600" lvl="0" marL="2286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ISO TR 50004: 2019,  Evaluación de la gestión de la innovación: Orientación</a:t>
            </a:r>
            <a:endParaRPr/>
          </a:p>
          <a:p>
            <a:pPr indent="-228600" lvl="0" marL="2286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ISO 50003: 2019,  Gestión de la Innovación  —  Herramientas y métodos para la asociación para la innovación – Orientación</a:t>
            </a:r>
            <a:endParaRPr/>
          </a:p>
          <a:p>
            <a:pPr indent="-228600" lvl="0" marL="2286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ISO 56005,  Gestión de la innovación – Herramientas y métodos para la gestión de la propiedad intelectual – Orientación</a:t>
            </a:r>
            <a:endParaRPr/>
          </a:p>
          <a:p>
            <a:pPr indent="-228600" lvl="0" marL="2286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ISO 56006,  Gestión de la innovación – Herramientas y métodos para la gestión de la inteligencia estratégica – Orientación</a:t>
            </a:r>
            <a:endParaRPr/>
          </a:p>
          <a:p>
            <a:pPr indent="-228600" lvl="0" marL="2286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ISO 56007,  Gestión de la innovación – gestión de ideas</a:t>
            </a:r>
            <a:endParaRPr/>
          </a:p>
          <a:p>
            <a:pPr indent="-228600" lvl="0" marL="2286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ISO 56008, Gestión de la innovación – herramientas y métodos para medir las operaciones de innovación: orientación</a:t>
            </a:r>
            <a:endParaRPr/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277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3"/>
          <p:cNvSpPr txBox="1"/>
          <p:nvPr>
            <p:ph type="title"/>
          </p:nvPr>
        </p:nvSpPr>
        <p:spPr>
          <a:xfrm>
            <a:off x="-114625" y="781475"/>
            <a:ext cx="38970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FF0000"/>
                </a:solidFill>
              </a:rPr>
              <a:t>INTRODUCCIÓN AL CURSO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178" name="Google Shape;178;p13"/>
          <p:cNvSpPr txBox="1"/>
          <p:nvPr/>
        </p:nvSpPr>
        <p:spPr>
          <a:xfrm>
            <a:off x="4036447" y="781483"/>
            <a:ext cx="7551422" cy="3232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Sistema de Gestión de la Innovación: </a:t>
            </a:r>
            <a:r>
              <a:rPr b="0" i="0" lang="en-US" sz="24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proporciona un marco común para desarrollar y desplegar capacidades de innovación, evaluar resultados y conseguir los resultados esperados.</a:t>
            </a:r>
            <a:endParaRPr/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00"/>
              <a:buFont typeface="Arial"/>
              <a:buNone/>
            </a:pPr>
            <a:r>
              <a:t/>
            </a:r>
            <a:endParaRPr b="0" i="0" sz="100" u="none" cap="none" strike="noStrike">
              <a:solidFill>
                <a:srgbClr val="00277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Implementación de un Sistema de Gestión de la Innovación</a:t>
            </a:r>
            <a:r>
              <a:rPr b="0" i="0" lang="en-US" sz="24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/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277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Compromiso de la alta dirección</a:t>
            </a:r>
            <a:endParaRPr/>
          </a:p>
          <a:p>
            <a:pPr indent="-228600" lvl="1" marL="6858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Habilidad de los líderes para promover capacidades de innovación</a:t>
            </a:r>
            <a:endParaRPr/>
          </a:p>
          <a:p>
            <a:pPr indent="-228600" lvl="1" marL="6858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Cultura que apoye las actividades de innovación</a:t>
            </a:r>
            <a:endParaRPr/>
          </a:p>
        </p:txBody>
      </p:sp>
      <p:sp>
        <p:nvSpPr>
          <p:cNvPr id="179" name="Google Shape;179;p13"/>
          <p:cNvSpPr/>
          <p:nvPr/>
        </p:nvSpPr>
        <p:spPr>
          <a:xfrm rot="5400000">
            <a:off x="10576374" y="3437765"/>
            <a:ext cx="822222" cy="1389324"/>
          </a:xfrm>
          <a:prstGeom prst="bentArrow">
            <a:avLst>
              <a:gd fmla="val 25000" name="adj1"/>
              <a:gd fmla="val 25000" name="adj2"/>
              <a:gd fmla="val 25000" name="adj3"/>
              <a:gd fmla="val 45893" name="adj4"/>
            </a:avLst>
          </a:prstGeom>
          <a:solidFill>
            <a:srgbClr val="FF0000"/>
          </a:solidFill>
          <a:ln cap="flat" cmpd="sng" w="12700">
            <a:solidFill>
              <a:srgbClr val="FFD96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13"/>
          <p:cNvSpPr txBox="1"/>
          <p:nvPr/>
        </p:nvSpPr>
        <p:spPr>
          <a:xfrm>
            <a:off x="5242175" y="4251222"/>
            <a:ext cx="6562968" cy="19082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Se gestiona a través de proyectos bien definidos.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Siguiendo la norma ISO 21500: 2012, un </a:t>
            </a:r>
            <a:r>
              <a:rPr b="1" i="1" lang="en-US" sz="16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proyecto</a:t>
            </a:r>
            <a:r>
              <a:rPr b="0" i="0" lang="en-US" sz="16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 puede definirse como un conjunto único de procesos consistentes en actividades coordinadas y controladas con fechas de inicio y finalización, realizadas para alcanzar los objetivos del proyecto, mientras que la </a:t>
            </a:r>
            <a:r>
              <a:rPr b="1" i="1" lang="en-US" sz="16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gestión de proyectos </a:t>
            </a:r>
            <a:r>
              <a:rPr b="0" i="0" lang="en-US" sz="16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-que constituye el objetivo principal de este curso- es la aplicación de métodos, herramientas, técnicas y competencias a un proyecto. 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4"/>
          <p:cNvSpPr txBox="1"/>
          <p:nvPr>
            <p:ph type="title"/>
          </p:nvPr>
        </p:nvSpPr>
        <p:spPr>
          <a:xfrm>
            <a:off x="-114625" y="808175"/>
            <a:ext cx="39543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FF0000"/>
                </a:solidFill>
              </a:rPr>
              <a:t>INTRODUCCIÓN AL CURSO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186" name="Google Shape;186;p14"/>
          <p:cNvSpPr/>
          <p:nvPr/>
        </p:nvSpPr>
        <p:spPr>
          <a:xfrm>
            <a:off x="4780721" y="5845854"/>
            <a:ext cx="6579705" cy="24622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Fuente: ISO, 2019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14"/>
          <p:cNvSpPr txBox="1"/>
          <p:nvPr/>
        </p:nvSpPr>
        <p:spPr>
          <a:xfrm>
            <a:off x="3737114" y="974626"/>
            <a:ext cx="8385312" cy="68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1" i="0" lang="en-US" sz="28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Marco del sistema de gestión de la innovación ISO 56002: 2019. Siete elementos clave</a:t>
            </a:r>
            <a:endParaRPr/>
          </a:p>
        </p:txBody>
      </p:sp>
      <p:pic>
        <p:nvPicPr>
          <p:cNvPr descr="ISO 56002:2019(es), Gestión de la innovación — Sistema de gestión de la  innovación — Orientación" id="188" name="Google Shape;188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921112" y="1906035"/>
            <a:ext cx="5848350" cy="38189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5"/>
          <p:cNvSpPr txBox="1"/>
          <p:nvPr>
            <p:ph idx="1" type="body"/>
          </p:nvPr>
        </p:nvSpPr>
        <p:spPr>
          <a:xfrm>
            <a:off x="3650249" y="2371082"/>
            <a:ext cx="6385874" cy="1622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</a:pPr>
            <a:r>
              <a:rPr lang="en-US" sz="5400"/>
              <a:t>THANK YOU FOR YOUR ATTENTION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1036948" y="895546"/>
            <a:ext cx="10316852" cy="7951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591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124591"/>
                </a:solidFill>
              </a:rPr>
              <a:t>Introducción</a:t>
            </a:r>
            <a:endParaRPr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1036948" y="1825625"/>
            <a:ext cx="10316852" cy="41368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en-US" sz="3200"/>
              <a:t>Descripción del Módulo</a:t>
            </a:r>
            <a:endParaRPr b="1" sz="3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Este módulo persigue proporcionar una introducción al curso </a:t>
            </a:r>
            <a:r>
              <a:rPr b="1"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InnoPRo.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El enfoque del curso se basa en una metodología de ciclo de proyecto aplicada a la preparación y gestión de proyectos de innovación denominada </a:t>
            </a:r>
            <a:r>
              <a:rPr b="1"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modelo AIDIC </a:t>
            </a: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(Evaluación-Inicio-Diseño-Implementación-Cierre). También incluye una introducción a la esencia de la gestión de la innovación.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/>
          <p:nvPr>
            <p:ph type="title"/>
          </p:nvPr>
        </p:nvSpPr>
        <p:spPr>
          <a:xfrm>
            <a:off x="1036948" y="671650"/>
            <a:ext cx="10316852" cy="7951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591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124591"/>
                </a:solidFill>
              </a:rPr>
              <a:t>Introducción</a:t>
            </a:r>
            <a:endParaRPr/>
          </a:p>
        </p:txBody>
      </p:sp>
      <p:sp>
        <p:nvSpPr>
          <p:cNvPr id="97" name="Google Shape;97;p3"/>
          <p:cNvSpPr txBox="1"/>
          <p:nvPr>
            <p:ph idx="1" type="body"/>
          </p:nvPr>
        </p:nvSpPr>
        <p:spPr>
          <a:xfrm>
            <a:off x="1036948" y="1466792"/>
            <a:ext cx="10316852" cy="44966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US" sz="4100"/>
              <a:t>Objetivos</a:t>
            </a:r>
            <a:r>
              <a:rPr b="1" lang="en-US" sz="5100"/>
              <a:t>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3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Adquirir conocimientos teóricos y habilidades practices para abordar aspectos  clave y decisiones asociadas con la innovación</a:t>
            </a:r>
            <a:endParaRPr sz="3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3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Adquirir competencias asociadas con el proceso de gestión de la innovación</a:t>
            </a:r>
            <a:endParaRPr sz="31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US" sz="4100"/>
              <a:t>Resultados de aprendizaje</a:t>
            </a:r>
            <a:endParaRPr sz="4100"/>
          </a:p>
          <a:p>
            <a:pPr indent="-342900" lvl="0" marL="342900" marR="236220" rtl="0" algn="just">
              <a:lnSpc>
                <a:spcPct val="90000"/>
              </a:lnSpc>
              <a:spcBef>
                <a:spcPts val="605"/>
              </a:spcBef>
              <a:spcAft>
                <a:spcPts val="0"/>
              </a:spcAft>
              <a:buClr>
                <a:schemeClr val="dk1"/>
              </a:buClr>
              <a:buSzPct val="68322"/>
              <a:buFont typeface="Calibri"/>
              <a:buAutoNum type="arabicPeriod"/>
            </a:pPr>
            <a:r>
              <a:rPr b="1" i="1" lang="en-US" sz="2300"/>
              <a:t>Los estudiantes se familiarizan con los conceptos de innovación, proceso de innovación y sistemas de gestión de la innovación.</a:t>
            </a:r>
            <a:endParaRPr/>
          </a:p>
          <a:p>
            <a:pPr indent="-342900" lvl="0" marL="342900" marR="236855" rtl="0" algn="just">
              <a:lnSpc>
                <a:spcPct val="90000"/>
              </a:lnSpc>
              <a:spcBef>
                <a:spcPts val="595"/>
              </a:spcBef>
              <a:spcAft>
                <a:spcPts val="0"/>
              </a:spcAft>
              <a:buClr>
                <a:schemeClr val="dk1"/>
              </a:buClr>
              <a:buSzPct val="68322"/>
              <a:buFont typeface="Calibri"/>
              <a:buAutoNum type="arabicPeriod"/>
            </a:pPr>
            <a:r>
              <a:rPr b="1" i="1" lang="en-US" sz="2300"/>
              <a:t>Los estudiantes reciben una orientación adaptable para gestionar los procesos de innovación.</a:t>
            </a:r>
            <a:endParaRPr/>
          </a:p>
          <a:p>
            <a:pPr indent="-342900" lvl="0" marL="342900" marR="236855" rtl="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68322"/>
              <a:buFont typeface="Calibri"/>
              <a:buAutoNum type="arabicPeriod"/>
            </a:pPr>
            <a:r>
              <a:rPr b="1" i="1" lang="en-US" sz="2300"/>
              <a:t>Los estudiantes son capaces de utilizar activamente términos comunes relacionados con los conceptos de innovación y gestión de proyectos.</a:t>
            </a:r>
            <a:endParaRPr/>
          </a:p>
          <a:p>
            <a:pPr indent="-342900" lvl="0" marL="342900" marR="234950" rtl="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68322"/>
              <a:buFont typeface="Calibri"/>
              <a:buAutoNum type="arabicPeriod"/>
            </a:pPr>
            <a:r>
              <a:rPr b="1" i="1" lang="en-US" sz="2300"/>
              <a:t>Los estudiantes adquieren competencias y habilidades relacionadas con las actividades clave de los procesos de innovación y su aplicación en el marco de la gestión de proyectos.</a:t>
            </a:r>
            <a:endParaRPr/>
          </a:p>
          <a:p>
            <a:pPr indent="-342900" lvl="0" marL="342900" marR="235584" rtl="0" algn="just">
              <a:lnSpc>
                <a:spcPct val="90000"/>
              </a:lnSpc>
              <a:spcBef>
                <a:spcPts val="605"/>
              </a:spcBef>
              <a:spcAft>
                <a:spcPts val="0"/>
              </a:spcAft>
              <a:buClr>
                <a:schemeClr val="dk1"/>
              </a:buClr>
              <a:buSzPct val="68322"/>
              <a:buFont typeface="Calibri"/>
              <a:buAutoNum type="arabicPeriod"/>
            </a:pPr>
            <a:r>
              <a:rPr b="1" i="1" lang="en-US" sz="2300"/>
              <a:t>Los estudiantes aumentan su nivel de comprensión de los fundamentos conceptuales de la innovación.</a:t>
            </a:r>
            <a:endParaRPr/>
          </a:p>
          <a:p>
            <a:pPr indent="-342900" lvl="0" marL="342900" marR="235584" rtl="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68322"/>
              <a:buFont typeface="Calibri"/>
              <a:buAutoNum type="arabicPeriod"/>
            </a:pPr>
            <a:r>
              <a:rPr b="1" i="1" lang="en-US" sz="2300"/>
              <a:t>Los estudiantes mejoran su comprensión de la innovación como un proceso que implica diferentes actividades en el marco de la gestión de proyectos.</a:t>
            </a:r>
            <a:endParaRPr/>
          </a:p>
          <a:p>
            <a:pPr indent="-342900" lvl="0" marL="342900" marR="236855" rtl="0" algn="just">
              <a:lnSpc>
                <a:spcPct val="90000"/>
              </a:lnSpc>
              <a:spcBef>
                <a:spcPts val="595"/>
              </a:spcBef>
              <a:spcAft>
                <a:spcPts val="0"/>
              </a:spcAft>
              <a:buClr>
                <a:schemeClr val="dk1"/>
              </a:buClr>
              <a:buSzPct val="68322"/>
              <a:buFont typeface="Calibri"/>
              <a:buAutoNum type="arabicPeriod"/>
            </a:pPr>
            <a:r>
              <a:rPr b="1" i="1" lang="en-US" sz="2300"/>
              <a:t>Los estudiantes reciben una orientación adaptable para implantar un sistema de gestión de la innovación en una organización</a:t>
            </a:r>
            <a:r>
              <a:rPr b="0" i="1" lang="en-US" sz="2300"/>
              <a:t>.</a:t>
            </a:r>
            <a:endParaRPr b="1" i="1" sz="2300"/>
          </a:p>
          <a:p>
            <a:pPr indent="-7747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None/>
            </a:pPr>
            <a:r>
              <a:t/>
            </a:r>
            <a:endParaRPr sz="3400"/>
          </a:p>
          <a:p>
            <a:pPr indent="-10414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10414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/>
          <p:nvPr>
            <p:ph type="title"/>
          </p:nvPr>
        </p:nvSpPr>
        <p:spPr>
          <a:xfrm>
            <a:off x="1036948" y="895546"/>
            <a:ext cx="10316852" cy="7951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591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124591"/>
                </a:solidFill>
              </a:rPr>
              <a:t>Introducción</a:t>
            </a:r>
            <a:endParaRPr/>
          </a:p>
        </p:txBody>
      </p:sp>
      <p:sp>
        <p:nvSpPr>
          <p:cNvPr id="103" name="Google Shape;103;p4"/>
          <p:cNvSpPr txBox="1"/>
          <p:nvPr>
            <p:ph idx="1" type="body"/>
          </p:nvPr>
        </p:nvSpPr>
        <p:spPr>
          <a:xfrm>
            <a:off x="1036948" y="1690688"/>
            <a:ext cx="10316852" cy="41368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b="1" lang="en-US" sz="3600"/>
              <a:t>Estructura del módulo</a:t>
            </a:r>
            <a:endParaRPr sz="3600"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El módulo presenta la motivación del curso, así como su descripción y estructura generales. 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Además, se describen los temas clave de la gestión de la innovaci</a:t>
            </a:r>
            <a:r>
              <a:rPr lang="en-US" sz="3200">
                <a:solidFill>
                  <a:srgbClr val="000000"/>
                </a:solidFill>
              </a:rPr>
              <a:t>ó</a:t>
            </a:r>
            <a:r>
              <a:rPr lang="en-US"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 en aras de una implementación exitosa de los proyectos de innovaci</a:t>
            </a:r>
            <a:r>
              <a:rPr lang="en-US" sz="3200">
                <a:solidFill>
                  <a:srgbClr val="000000"/>
                </a:solidFill>
              </a:rPr>
              <a:t>ó</a:t>
            </a:r>
            <a:r>
              <a:rPr lang="en-US"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n.</a:t>
            </a:r>
            <a:endParaRPr sz="3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just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 establece la base teórica y se definen las prácticas actuales de gestión de la innovación.</a:t>
            </a:r>
            <a:endParaRPr sz="3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/>
          <p:nvPr>
            <p:ph type="title"/>
          </p:nvPr>
        </p:nvSpPr>
        <p:spPr>
          <a:xfrm>
            <a:off x="-95525" y="808175"/>
            <a:ext cx="39162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FF0000"/>
                </a:solidFill>
              </a:rPr>
              <a:t>INTRODUCCIÓN AL CURSO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109" name="Google Shape;109;p5"/>
          <p:cNvSpPr txBox="1"/>
          <p:nvPr/>
        </p:nvSpPr>
        <p:spPr>
          <a:xfrm>
            <a:off x="4631635" y="436175"/>
            <a:ext cx="7136296" cy="13196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-212725" lvl="0" marL="22860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1" i="0" lang="en-US" sz="17600" u="none" cap="none" strike="noStrike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Objetivo principal</a:t>
            </a:r>
            <a:endParaRPr/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Desarrollar competencias relevantes y de alta calidad relacionadas con la preparación y gestión de proyectos de innovación con el uso de métodos de enseñanza innovadores, herramientas y contenido innovador y actualizado. 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t/>
            </a:r>
            <a:endParaRPr b="0" i="0" sz="9600" u="none" cap="none" strike="noStrike">
              <a:solidFill>
                <a:srgbClr val="00277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t/>
            </a:r>
            <a:endParaRPr b="0" i="0" sz="9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5"/>
          <p:cNvSpPr txBox="1"/>
          <p:nvPr/>
        </p:nvSpPr>
        <p:spPr>
          <a:xfrm>
            <a:off x="6413558" y="2609527"/>
            <a:ext cx="315500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Sub-objetivos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1" name="Google Shape;111;p5"/>
          <p:cNvGrpSpPr/>
          <p:nvPr/>
        </p:nvGrpSpPr>
        <p:grpSpPr>
          <a:xfrm>
            <a:off x="4682189" y="3818786"/>
            <a:ext cx="7035186" cy="1407037"/>
            <a:chOff x="858" y="747594"/>
            <a:chExt cx="7035186" cy="1407037"/>
          </a:xfrm>
        </p:grpSpPr>
        <p:sp>
          <p:nvSpPr>
            <p:cNvPr id="112" name="Google Shape;112;p5"/>
            <p:cNvSpPr/>
            <p:nvPr/>
          </p:nvSpPr>
          <p:spPr>
            <a:xfrm>
              <a:off x="858" y="747594"/>
              <a:ext cx="1407037" cy="1407037"/>
            </a:xfrm>
            <a:prstGeom prst="ellipse">
              <a:avLst/>
            </a:prstGeom>
            <a:solidFill>
              <a:schemeClr val="accent2">
                <a:alpha val="49803"/>
              </a:schemeClr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5"/>
            <p:cNvSpPr txBox="1"/>
            <p:nvPr/>
          </p:nvSpPr>
          <p:spPr>
            <a:xfrm>
              <a:off x="206914" y="953650"/>
              <a:ext cx="994925" cy="9949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00" lIns="77425" spcFirstLastPara="1" rIns="77425" wrap="square" tIns="7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Calibri"/>
                <a:buNone/>
              </a:pPr>
              <a:r>
                <a:rPr b="0" i="0" lang="en-US" sz="6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Incorporar los métodos  y herramientas más actualizados</a:t>
              </a:r>
              <a:endParaRPr b="0" i="0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5"/>
            <p:cNvSpPr/>
            <p:nvPr/>
          </p:nvSpPr>
          <p:spPr>
            <a:xfrm>
              <a:off x="1126488" y="747594"/>
              <a:ext cx="1407037" cy="1407037"/>
            </a:xfrm>
            <a:prstGeom prst="ellipse">
              <a:avLst/>
            </a:prstGeom>
            <a:solidFill>
              <a:srgbClr val="002774">
                <a:alpha val="49803"/>
              </a:srgbClr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5"/>
            <p:cNvSpPr txBox="1"/>
            <p:nvPr/>
          </p:nvSpPr>
          <p:spPr>
            <a:xfrm>
              <a:off x="1332544" y="953650"/>
              <a:ext cx="994925" cy="9949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00" lIns="77425" spcFirstLastPara="1" rIns="77425" wrap="square" tIns="7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Calibri"/>
                <a:buNone/>
              </a:pPr>
              <a:r>
                <a:rPr b="0" i="0" lang="en-US" sz="6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Desarrollo de las competencias prácticas de los estudiantes para satisfacer la demanda del mercado laboral y del sector de la I+D</a:t>
              </a:r>
              <a:endParaRPr/>
            </a:p>
          </p:txBody>
        </p:sp>
        <p:sp>
          <p:nvSpPr>
            <p:cNvPr id="116" name="Google Shape;116;p5"/>
            <p:cNvSpPr/>
            <p:nvPr/>
          </p:nvSpPr>
          <p:spPr>
            <a:xfrm>
              <a:off x="2252118" y="747594"/>
              <a:ext cx="1407037" cy="1407037"/>
            </a:xfrm>
            <a:prstGeom prst="ellipse">
              <a:avLst/>
            </a:prstGeom>
            <a:solidFill>
              <a:srgbClr val="C00000">
                <a:alpha val="49803"/>
              </a:srgbClr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5"/>
            <p:cNvSpPr txBox="1"/>
            <p:nvPr/>
          </p:nvSpPr>
          <p:spPr>
            <a:xfrm>
              <a:off x="2458174" y="953650"/>
              <a:ext cx="994925" cy="9949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00" lIns="77425" spcFirstLastPara="1" rIns="77425" wrap="square" tIns="7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Calibri"/>
                <a:buNone/>
              </a:pPr>
              <a:r>
                <a:rPr b="0" i="0" lang="en-US" sz="6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Apoyo a la competencia de los maestros y profesores en la formación interactiva.</a:t>
              </a:r>
              <a:endParaRPr b="0" i="0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5"/>
            <p:cNvSpPr/>
            <p:nvPr/>
          </p:nvSpPr>
          <p:spPr>
            <a:xfrm>
              <a:off x="3377748" y="747594"/>
              <a:ext cx="1407037" cy="1407037"/>
            </a:xfrm>
            <a:prstGeom prst="ellipse">
              <a:avLst/>
            </a:prstGeom>
            <a:solidFill>
              <a:srgbClr val="009999">
                <a:alpha val="49803"/>
              </a:srgbClr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5"/>
            <p:cNvSpPr txBox="1"/>
            <p:nvPr/>
          </p:nvSpPr>
          <p:spPr>
            <a:xfrm>
              <a:off x="3583804" y="953650"/>
              <a:ext cx="994925" cy="9949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00" lIns="77425" spcFirstLastPara="1" rIns="77425" wrap="square" tIns="7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Calibri"/>
                <a:buNone/>
              </a:pPr>
              <a:r>
                <a:rPr b="0" i="0" lang="en-US" sz="6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Permitir que todo el mundo auto estudie y se forme</a:t>
              </a:r>
              <a:endParaRPr/>
            </a:p>
          </p:txBody>
        </p:sp>
        <p:sp>
          <p:nvSpPr>
            <p:cNvPr id="120" name="Google Shape;120;p5"/>
            <p:cNvSpPr/>
            <p:nvPr/>
          </p:nvSpPr>
          <p:spPr>
            <a:xfrm>
              <a:off x="4503378" y="747594"/>
              <a:ext cx="1407037" cy="1407037"/>
            </a:xfrm>
            <a:prstGeom prst="ellipse">
              <a:avLst/>
            </a:prstGeom>
            <a:solidFill>
              <a:srgbClr val="002774">
                <a:alpha val="49803"/>
              </a:srgbClr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5"/>
            <p:cNvSpPr txBox="1"/>
            <p:nvPr/>
          </p:nvSpPr>
          <p:spPr>
            <a:xfrm>
              <a:off x="4709434" y="953650"/>
              <a:ext cx="994925" cy="9949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00" lIns="77425" spcFirstLastPara="1" rIns="77425" wrap="square" tIns="7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Calibri"/>
                <a:buNone/>
              </a:pPr>
              <a:r>
                <a:rPr b="0" i="0" lang="en-US" sz="6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Fomento del aprendizaje permanente para aumentar la empleabilidad.</a:t>
              </a:r>
              <a:endParaRPr b="0" i="0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5"/>
            <p:cNvSpPr/>
            <p:nvPr/>
          </p:nvSpPr>
          <p:spPr>
            <a:xfrm>
              <a:off x="5629007" y="747594"/>
              <a:ext cx="1407037" cy="1407037"/>
            </a:xfrm>
            <a:prstGeom prst="ellipse">
              <a:avLst/>
            </a:prstGeom>
            <a:solidFill>
              <a:srgbClr val="FFD966">
                <a:alpha val="49803"/>
              </a:srgbClr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5"/>
            <p:cNvSpPr txBox="1"/>
            <p:nvPr/>
          </p:nvSpPr>
          <p:spPr>
            <a:xfrm>
              <a:off x="5835063" y="953650"/>
              <a:ext cx="994925" cy="9949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00" lIns="77425" spcFirstLastPara="1" rIns="77425" wrap="square" tIns="7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Calibri"/>
                <a:buNone/>
              </a:pPr>
              <a:r>
                <a:rPr b="0" i="0" lang="en-US" sz="6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Facilitar la modernización y la mejora de la calidad de la educación y la formación mediante la cooperación internacional y el intercambio de buenas prácticas entre universidades y empresas</a:t>
              </a: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"/>
          <p:cNvSpPr txBox="1"/>
          <p:nvPr>
            <p:ph type="title"/>
          </p:nvPr>
        </p:nvSpPr>
        <p:spPr>
          <a:xfrm>
            <a:off x="-114625" y="808175"/>
            <a:ext cx="3890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FF0000"/>
                </a:solidFill>
              </a:rPr>
              <a:t>INTRODUCCIÓN AL CURSO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129" name="Google Shape;129;p6"/>
          <p:cNvSpPr txBox="1"/>
          <p:nvPr/>
        </p:nvSpPr>
        <p:spPr>
          <a:xfrm>
            <a:off x="4631635" y="436175"/>
            <a:ext cx="7136296" cy="13196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0000" lnSpcReduction="20000"/>
          </a:bodyPr>
          <a:lstStyle/>
          <a:p>
            <a:pPr indent="-203200" lvl="0" marL="22860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1" i="0" lang="en-US" sz="11000" u="none" cap="none" strike="noStrike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Motivación del curso</a:t>
            </a:r>
            <a:endParaRPr b="1" i="0" sz="11000" u="none" cap="none" strike="noStrike">
              <a:solidFill>
                <a:srgbClr val="12459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80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9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6"/>
          <p:cNvSpPr txBox="1"/>
          <p:nvPr/>
        </p:nvSpPr>
        <p:spPr>
          <a:xfrm>
            <a:off x="4631635" y="1470966"/>
            <a:ext cx="7136296" cy="44232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28600" lvl="0" marL="22860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Mejorar la competencia profesional de los grupos destinatarios que participan en el curso en el ámbito de la gestión de proyectos e innovación.</a:t>
            </a:r>
            <a:endParaRPr/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277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Mejorar habilidades de gestión (pensamiento crítico, toma de decisiones, planificación, comunicación oral y escrita). </a:t>
            </a:r>
            <a:endParaRPr/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277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Preparar la futura carrera profesional de los estudiantes tanto en universidades/centros de investigación como en la industria/empresa. 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"/>
          <p:cNvSpPr txBox="1"/>
          <p:nvPr>
            <p:ph type="title"/>
          </p:nvPr>
        </p:nvSpPr>
        <p:spPr>
          <a:xfrm>
            <a:off x="3478489" y="365125"/>
            <a:ext cx="7981327" cy="20003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774"/>
              </a:buClr>
              <a:buSzPts val="2800"/>
              <a:buFont typeface="Calibri"/>
              <a:buNone/>
            </a:pPr>
            <a:r>
              <a:rPr lang="en-US" sz="2800">
                <a:solidFill>
                  <a:srgbClr val="002774"/>
                </a:solidFill>
              </a:rPr>
              <a:t>El </a:t>
            </a:r>
            <a:r>
              <a:rPr i="1" lang="en-US" sz="2800">
                <a:solidFill>
                  <a:srgbClr val="FF0000"/>
                </a:solidFill>
              </a:rPr>
              <a:t>Módulo 1: Introducción a la Gestión de la Innovación  </a:t>
            </a:r>
            <a:r>
              <a:rPr lang="en-US" sz="2800">
                <a:solidFill>
                  <a:srgbClr val="002774"/>
                </a:solidFill>
              </a:rPr>
              <a:t>explica lo que es la </a:t>
            </a:r>
            <a:r>
              <a:rPr lang="en-US" sz="2800">
                <a:solidFill>
                  <a:srgbClr val="002774"/>
                </a:solidFill>
              </a:rPr>
              <a:t>innovación</a:t>
            </a:r>
            <a:r>
              <a:rPr lang="en-US" sz="2800">
                <a:solidFill>
                  <a:srgbClr val="002774"/>
                </a:solidFill>
              </a:rPr>
              <a:t> y proporciona un análisis del proceso de </a:t>
            </a:r>
            <a:r>
              <a:rPr lang="en-US" sz="2800">
                <a:solidFill>
                  <a:srgbClr val="002774"/>
                </a:solidFill>
              </a:rPr>
              <a:t>innovación</a:t>
            </a:r>
            <a:r>
              <a:rPr lang="en-US" sz="2800">
                <a:solidFill>
                  <a:srgbClr val="002774"/>
                </a:solidFill>
              </a:rPr>
              <a:t> describiendo lo que es y cuáles son sus </a:t>
            </a:r>
            <a:r>
              <a:rPr lang="en-US" sz="2800">
                <a:solidFill>
                  <a:srgbClr val="002774"/>
                </a:solidFill>
              </a:rPr>
              <a:t>resultados</a:t>
            </a:r>
            <a:r>
              <a:rPr lang="en-US" sz="2800">
                <a:solidFill>
                  <a:srgbClr val="002774"/>
                </a:solidFill>
              </a:rPr>
              <a:t>.</a:t>
            </a:r>
            <a:br>
              <a:rPr lang="en-US" sz="2800">
                <a:solidFill>
                  <a:srgbClr val="002774"/>
                </a:solidFill>
              </a:rPr>
            </a:br>
            <a:endParaRPr b="1" sz="2800">
              <a:solidFill>
                <a:srgbClr val="124591"/>
              </a:solidFill>
            </a:endParaRPr>
          </a:p>
        </p:txBody>
      </p:sp>
      <p:sp>
        <p:nvSpPr>
          <p:cNvPr id="136" name="Google Shape;136;p7"/>
          <p:cNvSpPr txBox="1"/>
          <p:nvPr/>
        </p:nvSpPr>
        <p:spPr>
          <a:xfrm>
            <a:off x="109057" y="2127773"/>
            <a:ext cx="249153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62500" lnSpcReduction="2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591"/>
              </a:buClr>
              <a:buSzPct val="100000"/>
              <a:buFont typeface="Calibri"/>
              <a:buNone/>
            </a:pPr>
            <a:r>
              <a:rPr b="1" i="0" lang="en-US" sz="4400" u="none" cap="none" strike="noStrike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INTRODUCCIÓN A LA GESTIÓN DE LA INNOVACIÓN</a:t>
            </a:r>
            <a:endParaRPr b="1" i="0" sz="4400" u="none" cap="none" strike="noStrike">
              <a:solidFill>
                <a:srgbClr val="12459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7"/>
          <p:cNvSpPr/>
          <p:nvPr/>
        </p:nvSpPr>
        <p:spPr>
          <a:xfrm>
            <a:off x="4768123" y="2127773"/>
            <a:ext cx="4054143" cy="2749027"/>
          </a:xfrm>
          <a:prstGeom prst="roundRect">
            <a:avLst>
              <a:gd fmla="val 10000" name="adj"/>
            </a:avLst>
          </a:prstGeom>
          <a:solidFill>
            <a:schemeClr val="accent4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7"/>
          <p:cNvSpPr txBox="1"/>
          <p:nvPr/>
        </p:nvSpPr>
        <p:spPr>
          <a:xfrm>
            <a:off x="4266709" y="2892446"/>
            <a:ext cx="5056972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213350" lIns="213350" spcFirstLastPara="1" rIns="213350" wrap="square" tIns="21335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000"/>
              <a:buFont typeface="Calibri"/>
              <a:buNone/>
            </a:pPr>
            <a:r>
              <a:rPr b="0" i="0" lang="en-US" sz="30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Innovación. 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rgbClr val="0070C0"/>
              </a:buClr>
              <a:buSzPts val="3000"/>
              <a:buFont typeface="Calibri"/>
              <a:buNone/>
            </a:pPr>
            <a:r>
              <a:rPr b="0" i="0" lang="en-US" sz="30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Concepto and Proceso: 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rgbClr val="0070C0"/>
              </a:buClr>
              <a:buSzPts val="3000"/>
              <a:buFont typeface="Calibri"/>
              <a:buNone/>
            </a:pPr>
            <a:r>
              <a:rPr b="0" i="0" lang="en-US" sz="30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Bases Teóricas</a:t>
            </a:r>
            <a:endParaRPr b="0" i="0" sz="3000" u="none" cap="none" strike="noStrik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"/>
          <p:cNvSpPr txBox="1"/>
          <p:nvPr/>
        </p:nvSpPr>
        <p:spPr>
          <a:xfrm>
            <a:off x="109057" y="2127773"/>
            <a:ext cx="249153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62500" lnSpcReduction="2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591"/>
              </a:buClr>
              <a:buSzPct val="100000"/>
              <a:buFont typeface="Calibri"/>
              <a:buNone/>
            </a:pPr>
            <a:r>
              <a:rPr b="1" i="0" lang="en-US" sz="4400" u="none" cap="none" strike="noStrike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INTRODUCCIÓN A LA GESTIÓN DE LA INNOVACIÓN</a:t>
            </a:r>
            <a:endParaRPr b="1" i="0" sz="4400" u="none" cap="none" strike="noStrike">
              <a:solidFill>
                <a:srgbClr val="12459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b="1" i="0" sz="4400" u="none" cap="none" strike="noStrike">
              <a:solidFill>
                <a:srgbClr val="12459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8"/>
          <p:cNvSpPr txBox="1"/>
          <p:nvPr/>
        </p:nvSpPr>
        <p:spPr>
          <a:xfrm>
            <a:off x="3428486" y="731925"/>
            <a:ext cx="8339445" cy="46352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1" i="0" lang="en-US" sz="3700" u="none" cap="none" strike="noStrike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Fundamentos conceptuales:</a:t>
            </a:r>
            <a:endParaRPr b="1" i="0" sz="3500" u="none" cap="none" strike="noStrike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1" i="0" lang="en-US" sz="19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19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Schumpeter, Teoría Económica Evolucionista. </a:t>
            </a:r>
            <a:r>
              <a:rPr b="0" i="0" lang="en-US" sz="19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Cinco tipos de nuevas combinaciones:</a:t>
            </a:r>
            <a:endParaRPr/>
          </a:p>
          <a:p>
            <a:pPr indent="-228631" lvl="1" marL="6858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b="0" i="0" lang="en-US" sz="19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1.- La introducción de un nuevo bien o una nueva calidad de un bien.</a:t>
            </a:r>
            <a:endParaRPr/>
          </a:p>
          <a:p>
            <a:pPr indent="-228631" lvl="1" marL="6858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b="0" i="0" lang="en-US" sz="19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2.- La introducción de un nuevo método de producción.</a:t>
            </a:r>
            <a:endParaRPr/>
          </a:p>
          <a:p>
            <a:pPr indent="-228631" lvl="1" marL="6858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b="0" i="0" lang="en-US" sz="19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3.- La apertura de un nuevo mercado.</a:t>
            </a:r>
            <a:endParaRPr/>
          </a:p>
          <a:p>
            <a:pPr indent="-228631" lvl="1" marL="6858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b="0" i="0" lang="en-US" sz="19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4.- La conquista de una nueva fuente de abastecimiento. </a:t>
            </a:r>
            <a:endParaRPr/>
          </a:p>
          <a:p>
            <a:pPr indent="-228631" lvl="1" marL="6858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b="0" i="0" lang="en-US" sz="19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5.- El desarrollo de una nueva organización industrial.</a:t>
            </a:r>
            <a:endParaRPr/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t/>
            </a:r>
            <a:endParaRPr b="0" i="0" sz="1050" u="none" cap="none" strike="noStrike">
              <a:solidFill>
                <a:srgbClr val="00277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1" i="0" lang="en-US" sz="19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 Manual de Oslo: cuarta edición. </a:t>
            </a:r>
            <a:r>
              <a:rPr b="0" i="0" lang="en-US" sz="19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La cuarta edición distingue:</a:t>
            </a:r>
            <a:endParaRPr/>
          </a:p>
          <a:p>
            <a:pPr indent="-228631" lvl="0" marL="2286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b="1" i="0" lang="en-US" sz="19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Innovación (producto): </a:t>
            </a:r>
            <a:r>
              <a:rPr b="0" i="1" lang="en-US" sz="19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´la introducción de un bien o servicio ( o combinación de ellos) que es nuevo o que mejora de forma significativa respecto a sus características o usos. Esto incluye mejoras significativas en las especificaciones técnicas, componentes y materiales, software incorporado, usabilidad u otras características funcionales’. (OECD/Eurostat, 2018, p. 60). </a:t>
            </a:r>
            <a:endParaRPr b="0" i="1" sz="1900" u="none" cap="none" strike="noStrike">
              <a:solidFill>
                <a:srgbClr val="00277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31" lvl="0" marL="2286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b="1" i="0" lang="en-US" sz="19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Innovación (proceso): </a:t>
            </a:r>
            <a:r>
              <a:rPr b="0" i="1" lang="en-US" sz="19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‘todas las actividades de desarrollo, financieras y comerciales realizadas por una empresa con el objetivo de que resulten en una innovación para la empresa’ (OECD/Eurostat, 2018, p. 33)</a:t>
            </a:r>
            <a:endParaRPr/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277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4619" lvl="1" marL="6858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277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277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2" marL="9144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277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58114" lvl="2" marL="11430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277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9"/>
          <p:cNvSpPr txBox="1"/>
          <p:nvPr/>
        </p:nvSpPr>
        <p:spPr>
          <a:xfrm>
            <a:off x="109057" y="2127773"/>
            <a:ext cx="249153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62500" lnSpcReduction="2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591"/>
              </a:buClr>
              <a:buSzPct val="100000"/>
              <a:buFont typeface="Calibri"/>
              <a:buNone/>
            </a:pPr>
            <a:r>
              <a:rPr b="1" i="0" lang="en-US" sz="4400" u="none" cap="none" strike="noStrike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INTRODUCCIÓN A LA GESTIÓN DE LA INNOVACIÓN</a:t>
            </a:r>
            <a:endParaRPr b="1" i="0" sz="4400" u="none" cap="none" strike="noStrike">
              <a:solidFill>
                <a:srgbClr val="12459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b="1" i="0" sz="4400" u="none" cap="none" strike="noStrike">
              <a:solidFill>
                <a:srgbClr val="12459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9"/>
          <p:cNvSpPr txBox="1"/>
          <p:nvPr/>
        </p:nvSpPr>
        <p:spPr>
          <a:xfrm>
            <a:off x="2521192" y="2256183"/>
            <a:ext cx="2567154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Actividades del proceso de innovación</a:t>
            </a:r>
            <a:endParaRPr/>
          </a:p>
        </p:txBody>
      </p:sp>
      <p:sp>
        <p:nvSpPr>
          <p:cNvPr id="151" name="Google Shape;151;p9"/>
          <p:cNvSpPr/>
          <p:nvPr/>
        </p:nvSpPr>
        <p:spPr>
          <a:xfrm>
            <a:off x="4516846" y="628228"/>
            <a:ext cx="1143000" cy="4484712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28575">
            <a:solidFill>
              <a:srgbClr val="FFC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9"/>
          <p:cNvSpPr txBox="1"/>
          <p:nvPr/>
        </p:nvSpPr>
        <p:spPr>
          <a:xfrm>
            <a:off x="5355495" y="787253"/>
            <a:ext cx="6024809" cy="47402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228600" lvl="0" marL="22860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Actividades de investigación y Desarrollo experimental (I+D).</a:t>
            </a:r>
            <a:endParaRPr/>
          </a:p>
          <a:p>
            <a:pPr indent="-228600" lvl="0" marL="2286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Ingeniería, diseño y otras actividades de trabajo creativo. </a:t>
            </a:r>
            <a:endParaRPr/>
          </a:p>
          <a:p>
            <a:pPr indent="-228600" lvl="0" marL="2286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Actividades de marketing y valor de marca. </a:t>
            </a:r>
            <a:endParaRPr/>
          </a:p>
          <a:p>
            <a:pPr indent="-228600" lvl="0" marL="2286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Actividades relacionadas con la propiedad intelectual. </a:t>
            </a:r>
            <a:endParaRPr/>
          </a:p>
          <a:p>
            <a:pPr indent="-228600" lvl="0" marL="2286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Actividades de formación de los empleados. </a:t>
            </a:r>
            <a:endParaRPr/>
          </a:p>
          <a:p>
            <a:pPr indent="-228600" lvl="0" marL="2286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Actividades de desarrollo de software y bases de datos. </a:t>
            </a:r>
            <a:endParaRPr/>
          </a:p>
          <a:p>
            <a:pPr indent="-228600" lvl="0" marL="2286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Actividades relacionadas con la adquisición o el arrendamiento de activos materiales. </a:t>
            </a:r>
            <a:endParaRPr/>
          </a:p>
          <a:p>
            <a:pPr indent="-228600" lvl="0" marL="2286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Actividades de gestión de la innovación.</a:t>
            </a:r>
            <a:endParaRPr b="0" i="0" sz="1600" u="none" cap="none" strike="noStrike">
              <a:solidFill>
                <a:srgbClr val="00277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42240" lvl="1" marL="6858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277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277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2" marL="9144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277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63830" lvl="2" marL="11430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277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2022-05-24T08:42:52Z</dcterms:created>
  <dc:creator>Michal Pivko</dc:creator>
</cp:coreProperties>
</file>