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hZmNx+FiaSbfRtlQf4/nyNYJAj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36948" y="2300139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124591"/>
                </a:solidFill>
              </a:rPr>
              <a:t>Kurz řízení inovačních projektů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366886" y="3165050"/>
            <a:ext cx="10316852" cy="1040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/>
              <a:t>Modul 1: Úvod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/>
              <a:t>Ana María Serrano/Pedro Solana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0" y="808175"/>
            <a:ext cx="3498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KURZ</a:t>
            </a:r>
            <a:br>
              <a:rPr b="1" lang="es-ES">
                <a:solidFill>
                  <a:srgbClr val="FF0000"/>
                </a:solidFill>
              </a:rPr>
            </a:br>
            <a:r>
              <a:rPr b="1" lang="es-ES">
                <a:solidFill>
                  <a:srgbClr val="FF0000"/>
                </a:solidFill>
              </a:rPr>
              <a:t>ÚVOD</a:t>
            </a:r>
            <a:endParaRPr b="1">
              <a:solidFill>
                <a:srgbClr val="FF0000"/>
              </a:solidFill>
            </a:endParaRPr>
          </a:p>
        </p:txBody>
      </p:sp>
      <p:grpSp>
        <p:nvGrpSpPr>
          <p:cNvPr id="159" name="Google Shape;159;p10"/>
          <p:cNvGrpSpPr/>
          <p:nvPr/>
        </p:nvGrpSpPr>
        <p:grpSpPr>
          <a:xfrm>
            <a:off x="4691006" y="1470966"/>
            <a:ext cx="6626613" cy="3528520"/>
            <a:chOff x="0" y="0"/>
            <a:chExt cx="6626613" cy="3528520"/>
          </a:xfrm>
        </p:grpSpPr>
        <p:sp>
          <p:nvSpPr>
            <p:cNvPr id="160" name="Google Shape;160;p10"/>
            <p:cNvSpPr/>
            <p:nvPr/>
          </p:nvSpPr>
          <p:spPr>
            <a:xfrm>
              <a:off x="0" y="0"/>
              <a:ext cx="6626613" cy="3528520"/>
            </a:xfrm>
            <a:prstGeom prst="roundRect">
              <a:avLst>
                <a:gd fmla="val 10000" name="adj"/>
              </a:avLst>
            </a:prstGeom>
            <a:solidFill>
              <a:srgbClr val="00277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0"/>
            <p:cNvSpPr txBox="1"/>
            <p:nvPr/>
          </p:nvSpPr>
          <p:spPr>
            <a:xfrm>
              <a:off x="0" y="1411408"/>
              <a:ext cx="6626613" cy="14114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6225" lIns="206225" spcFirstLastPara="1" rIns="206225" wrap="square" tIns="206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b="0" i="0" lang="es-ES" sz="2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Systémy řízení inovací: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b="0" i="0" lang="es-ES" sz="29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Teoretický základ</a:t>
              </a:r>
              <a:endParaRPr b="0" i="0" sz="2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/>
          <p:nvPr>
            <p:ph type="title"/>
          </p:nvPr>
        </p:nvSpPr>
        <p:spPr>
          <a:xfrm>
            <a:off x="0" y="808175"/>
            <a:ext cx="3498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KURZ</a:t>
            </a:r>
            <a:br>
              <a:rPr b="1" lang="es-ES">
                <a:solidFill>
                  <a:srgbClr val="FF0000"/>
                </a:solidFill>
              </a:rPr>
            </a:br>
            <a:r>
              <a:rPr b="1" lang="es-ES">
                <a:solidFill>
                  <a:srgbClr val="FF0000"/>
                </a:solidFill>
              </a:rPr>
              <a:t>ÚVOD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67" name="Google Shape;167;p11"/>
          <p:cNvSpPr txBox="1"/>
          <p:nvPr/>
        </p:nvSpPr>
        <p:spPr>
          <a:xfrm>
            <a:off x="4403035" y="811395"/>
            <a:ext cx="7295322" cy="41581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b="1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Řízení inovací: </a:t>
            </a: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všechny systematické činnosti pro plánování, řízení a kontrolu interních a externích zdrojů pro inovace.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Patří sem způsob přidělování zdrojů na inovace, organizace odpovědnosti a rozhodování mezi zaměstnanci, řízení spolupráce s externími partnery, integrace externích vstupů do inovačních aktivit podniku a činnosti na monitorování výsledků inovací a na podporu učení se ze zkušeností (OECD/Eurostat, 2018, s. 91).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/>
          <p:nvPr>
            <p:ph type="title"/>
          </p:nvPr>
        </p:nvSpPr>
        <p:spPr>
          <a:xfrm>
            <a:off x="0" y="808175"/>
            <a:ext cx="3498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KURZ</a:t>
            </a:r>
            <a:br>
              <a:rPr b="1" lang="es-ES">
                <a:solidFill>
                  <a:srgbClr val="FF0000"/>
                </a:solidFill>
              </a:rPr>
            </a:br>
            <a:r>
              <a:rPr b="1" lang="es-ES">
                <a:solidFill>
                  <a:srgbClr val="FF0000"/>
                </a:solidFill>
              </a:rPr>
              <a:t>ÚVOD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73" name="Google Shape;173;p12"/>
          <p:cNvSpPr txBox="1"/>
          <p:nvPr/>
        </p:nvSpPr>
        <p:spPr>
          <a:xfrm>
            <a:off x="4472607" y="869301"/>
            <a:ext cx="7369293" cy="5119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37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Standardy pro řízení inovací: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56000: 2020, Management inovací - Základy a slovník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56002:2019, Management inovací - Systém managementu inovací - Pokyny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TR 56004: 2019, Posuzování řízení inovací - Pokyny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56003: 2019, Management inovací - Nástroje a metody pro inovační partnerství - Pokyny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Má také několik vyvíjených norem, včetně: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56005, Řízení inovací - Nástroje a metody pro řízení duševního vlastnictví - Pokyny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56006, Řízení inovací - Strategické řízení zpravodajství - Pokyny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56007, Řízení inovací - Řízení nápadů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ISO 56008, Řízení inovací - Nástroje a metody měření inovačních operací - Pokyny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/>
          <p:nvPr>
            <p:ph type="title"/>
          </p:nvPr>
        </p:nvSpPr>
        <p:spPr>
          <a:xfrm>
            <a:off x="0" y="781475"/>
            <a:ext cx="3593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KURZ</a:t>
            </a:r>
            <a:br>
              <a:rPr b="1" lang="es-ES">
                <a:solidFill>
                  <a:srgbClr val="FF0000"/>
                </a:solidFill>
              </a:rPr>
            </a:br>
            <a:r>
              <a:rPr b="1" lang="es-ES">
                <a:solidFill>
                  <a:srgbClr val="FF0000"/>
                </a:solidFill>
              </a:rPr>
              <a:t>ÚVOD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79" name="Google Shape;179;p13"/>
          <p:cNvSpPr txBox="1"/>
          <p:nvPr/>
        </p:nvSpPr>
        <p:spPr>
          <a:xfrm>
            <a:off x="4036447" y="781483"/>
            <a:ext cx="7551422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Systém řízení inovací: </a:t>
            </a: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poskytuje společný rámec pro rozvoj a využití inovačních schopností, hodnocení výkonnosti a dosažení zamýšlených výsledků.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1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Zavedení systému řízení inovací: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Závazek vrcholového vedení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Schopnost vedoucích pracovníků podporovat inovační schopnosti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Kultura podporující inovační aktivity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3"/>
          <p:cNvSpPr/>
          <p:nvPr/>
        </p:nvSpPr>
        <p:spPr>
          <a:xfrm rot="5400000">
            <a:off x="8936418" y="3145449"/>
            <a:ext cx="822222" cy="1389324"/>
          </a:xfrm>
          <a:prstGeom prst="bentArrow">
            <a:avLst>
              <a:gd fmla="val 25000" name="adj1"/>
              <a:gd fmla="val 25000" name="adj2"/>
              <a:gd fmla="val 25000" name="adj3"/>
              <a:gd fmla="val 45893" name="adj4"/>
            </a:avLst>
          </a:prstGeom>
          <a:solidFill>
            <a:srgbClr val="FF0000"/>
          </a:solidFill>
          <a:ln cap="flat" cmpd="sng" w="12700">
            <a:solidFill>
              <a:srgbClr val="FFD96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3"/>
          <p:cNvSpPr txBox="1"/>
          <p:nvPr/>
        </p:nvSpPr>
        <p:spPr>
          <a:xfrm>
            <a:off x="5242175" y="4136922"/>
            <a:ext cx="65631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s-ES" sz="26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Řízené prostřednictvím dobře definovaných projektů.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Podle normy ISO 21500:2012 je projekt definován jako jedinečný soubor procesů sestávající z koordinovaných a řízených činností s daty zahájení a ukončení, prováděných za účelem dosažení cílů projektu, zatímco řízení projektu je aplikace metod, nástrojů, technik a kompetencí na projekt.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"/>
          <p:cNvSpPr txBox="1"/>
          <p:nvPr>
            <p:ph type="title"/>
          </p:nvPr>
        </p:nvSpPr>
        <p:spPr>
          <a:xfrm>
            <a:off x="0" y="808175"/>
            <a:ext cx="358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KURZ</a:t>
            </a:r>
            <a:br>
              <a:rPr b="1" lang="es-ES">
                <a:solidFill>
                  <a:srgbClr val="FF0000"/>
                </a:solidFill>
              </a:rPr>
            </a:br>
            <a:r>
              <a:rPr b="1" lang="es-ES">
                <a:solidFill>
                  <a:srgbClr val="FF0000"/>
                </a:solidFill>
              </a:rPr>
              <a:t>ÚVOD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87" name="Google Shape;187;p14"/>
          <p:cNvSpPr txBox="1"/>
          <p:nvPr/>
        </p:nvSpPr>
        <p:spPr>
          <a:xfrm>
            <a:off x="3850114" y="974626"/>
            <a:ext cx="7917817" cy="68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Management inovací ISO 56002: 2019. Sedm klíčových prvků</a:t>
            </a:r>
            <a:endParaRPr b="1" i="0" sz="28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10125" y="1814621"/>
            <a:ext cx="7047414" cy="3787597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4"/>
          <p:cNvSpPr/>
          <p:nvPr/>
        </p:nvSpPr>
        <p:spPr>
          <a:xfrm>
            <a:off x="4780721" y="5761216"/>
            <a:ext cx="6579705" cy="4154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Obrázek Zobrazení rámce systému řízení inovací s odkazy na články normy ISO 56002. </a:t>
            </a:r>
            <a:r>
              <a:rPr b="0" i="0" lang="es-E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Zdroj: ISO, 2019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"/>
          <p:cNvSpPr txBox="1"/>
          <p:nvPr>
            <p:ph idx="1" type="body"/>
          </p:nvPr>
        </p:nvSpPr>
        <p:spPr>
          <a:xfrm>
            <a:off x="3650249" y="2371082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s-ES" sz="5400"/>
              <a:t>DĚKUJEME ZA POZORNOST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1036948" y="895546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124591"/>
                </a:solidFill>
              </a:rPr>
              <a:t>Úvod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1036948" y="1825625"/>
            <a:ext cx="10316852" cy="4136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/>
              <a:t>Popis modulu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Cílem tohoto modulu je poskytnout úvod do kurzu InnoPro.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</a:rPr>
              <a:t>Přístup kurzu je založen na metodice projektového cyklu uplatňované při přípravě a řízení inovačních projektů, modelu </a:t>
            </a:r>
            <a:r>
              <a:rPr b="1" lang="es-ES" sz="2400">
                <a:solidFill>
                  <a:srgbClr val="000000"/>
                </a:solidFill>
              </a:rPr>
              <a:t>AIDIC </a:t>
            </a:r>
            <a:r>
              <a:rPr lang="es-ES" sz="2400">
                <a:solidFill>
                  <a:srgbClr val="000000"/>
                </a:solidFill>
              </a:rPr>
              <a:t>(Assessment-Initiation-Design-Implementation-Closure). </a:t>
            </a:r>
            <a:endParaRPr sz="2400">
              <a:solidFill>
                <a:srgbClr val="0000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</a:rPr>
              <a:t>Jeho součástí je také úvod do podstaty řízení inovací. 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1036948" y="671650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124591"/>
                </a:solidFill>
              </a:rPr>
              <a:t>Úvod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036948" y="1466792"/>
            <a:ext cx="10316852" cy="4496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 sz="5100"/>
              <a:t>Cíle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Získat teoretické znalosti i praktické dovednosti pro řešení klíčových otázek a rozhodnutí spojených s inovacemi.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Získat kompetence spojené s procesem řízení inovací.</a:t>
            </a:r>
            <a:endParaRPr sz="3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 sz="5100"/>
              <a:t>Výsledky učení </a:t>
            </a:r>
            <a:endParaRPr sz="51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se seznámí s pojmy inovace, inovační proces a systémy řízení inovací.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získají přizpůsobitelné pokyny pro řízení inovačních procesů.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jsou schopni aktivně používat běžné pojmy související s inovacemi a koncepty projektového řízení.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získají kompetence a dovednosti týkající se klíčových činností spojených s inovačními procesy a jejich uplatnění v rámci projektového řízení.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si zvyšují úroveň porozumění koncepčním základům inovací.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i="1" lang="es-ES" sz="3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Studenti se zdokonalí v chápání inovací jako procesu zahrnujícího různé činnosti v rámci projektového řízení.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b="1" i="1" lang="es-ES" sz="3400">
                <a:latin typeface="Calibri"/>
                <a:ea typeface="Calibri"/>
                <a:cs typeface="Calibri"/>
                <a:sym typeface="Calibri"/>
              </a:rPr>
              <a:t>Studenti získají přizpůsobitelné pokyny pro zavedení systému řízení inovací v organizaci.</a:t>
            </a:r>
            <a:endParaRPr sz="3400"/>
          </a:p>
          <a:p>
            <a:pPr indent="-144145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44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1036948" y="895546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124591"/>
                </a:solidFill>
              </a:rPr>
              <a:t>Úvod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1036948" y="1690688"/>
            <a:ext cx="10316852" cy="41368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s-ES"/>
              <a:t>Struktura modulu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Modul představuje motivaci ke kurzu a jeho obecný popis a strukturu.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Dále jsou popsána klíčová témata inovačního managementu pro úspěšnou realizaci inovačních projektů.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</a:pPr>
            <a: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zde uvedena základní teorie a definována současná praxe řízení inovací.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319612" y="728300"/>
            <a:ext cx="3618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ÚVOD DO KURZU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9" name="Google Shape;109;p5"/>
          <p:cNvSpPr txBox="1"/>
          <p:nvPr/>
        </p:nvSpPr>
        <p:spPr>
          <a:xfrm>
            <a:off x="4631635" y="436175"/>
            <a:ext cx="7136296" cy="1319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12725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176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Hlavní cíl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s-ES" sz="9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Rozvíjet relevantní a vysoce kvalitní kompetence související s přípravou a řízením inovačních projektů s využitím inovativních výukových metod, nástrojů a inovativního aktuálního obsahu</a:t>
            </a:r>
            <a:r>
              <a:rPr b="0" i="0" lang="es-ES" sz="96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9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9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6622280" y="2490806"/>
            <a:ext cx="315500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Dílčí cíle</a:t>
            </a:r>
            <a:endParaRPr b="1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5"/>
          <p:cNvGrpSpPr/>
          <p:nvPr/>
        </p:nvGrpSpPr>
        <p:grpSpPr>
          <a:xfrm>
            <a:off x="4682189" y="3818786"/>
            <a:ext cx="7035186" cy="1407037"/>
            <a:chOff x="858" y="747594"/>
            <a:chExt cx="7035186" cy="1407037"/>
          </a:xfrm>
        </p:grpSpPr>
        <p:sp>
          <p:nvSpPr>
            <p:cNvPr id="112" name="Google Shape;112;p5"/>
            <p:cNvSpPr/>
            <p:nvPr/>
          </p:nvSpPr>
          <p:spPr>
            <a:xfrm>
              <a:off x="858" y="747594"/>
              <a:ext cx="1407037" cy="1407037"/>
            </a:xfrm>
            <a:prstGeom prst="ellipse">
              <a:avLst/>
            </a:prstGeom>
            <a:solidFill>
              <a:schemeClr val="accent2">
                <a:alpha val="49411"/>
              </a:scheme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5"/>
            <p:cNvSpPr txBox="1"/>
            <p:nvPr/>
          </p:nvSpPr>
          <p:spPr>
            <a:xfrm>
              <a:off x="20691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Zapojení nejnovějších metod a nástrojů 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1126488" y="747594"/>
              <a:ext cx="1407037" cy="1407037"/>
            </a:xfrm>
            <a:prstGeom prst="ellipse">
              <a:avLst/>
            </a:prstGeom>
            <a:solidFill>
              <a:srgbClr val="002774">
                <a:alpha val="49411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5"/>
            <p:cNvSpPr txBox="1"/>
            <p:nvPr/>
          </p:nvSpPr>
          <p:spPr>
            <a:xfrm>
              <a:off x="133254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Rozvíjet praktické dovednosti studentů požadované trhem práce a sektorem výzkumu a vývoje.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2252118" y="747594"/>
              <a:ext cx="1407037" cy="1407037"/>
            </a:xfrm>
            <a:prstGeom prst="ellipse">
              <a:avLst/>
            </a:prstGeom>
            <a:solidFill>
              <a:srgbClr val="C00000">
                <a:alpha val="49411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5"/>
            <p:cNvSpPr txBox="1"/>
            <p:nvPr/>
          </p:nvSpPr>
          <p:spPr>
            <a:xfrm>
              <a:off x="245817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Podporovat kompetence učitelů a lektorů v interaktivní výuce.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3377748" y="747594"/>
              <a:ext cx="1407037" cy="1407037"/>
            </a:xfrm>
            <a:prstGeom prst="ellipse">
              <a:avLst/>
            </a:prstGeom>
            <a:solidFill>
              <a:srgbClr val="009999">
                <a:alpha val="49411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5"/>
            <p:cNvSpPr txBox="1"/>
            <p:nvPr/>
          </p:nvSpPr>
          <p:spPr>
            <a:xfrm>
              <a:off x="358380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Umožnit samostudium a vzdělávání všem.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4503378" y="747594"/>
              <a:ext cx="1407037" cy="1407037"/>
            </a:xfrm>
            <a:prstGeom prst="ellipse">
              <a:avLst/>
            </a:prstGeom>
            <a:solidFill>
              <a:srgbClr val="002774">
                <a:alpha val="49411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5"/>
            <p:cNvSpPr txBox="1"/>
            <p:nvPr/>
          </p:nvSpPr>
          <p:spPr>
            <a:xfrm>
              <a:off x="4709434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Podporovat celoživotní vzdělávání s cílem zvýšit zaměstnatelnost.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5629007" y="747594"/>
              <a:ext cx="1407037" cy="1407037"/>
            </a:xfrm>
            <a:prstGeom prst="ellipse">
              <a:avLst/>
            </a:prstGeom>
            <a:solidFill>
              <a:srgbClr val="FFD966">
                <a:alpha val="49411"/>
              </a:srgbClr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5"/>
            <p:cNvSpPr txBox="1"/>
            <p:nvPr/>
          </p:nvSpPr>
          <p:spPr>
            <a:xfrm>
              <a:off x="5835063" y="953650"/>
              <a:ext cx="994925" cy="9949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25" lIns="77425" spcFirstLastPara="1" rIns="77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s-ES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usnadnit mezinárodní spolupráci a výměnu osvědčených postupů mezi univerzitami a podniky. </a:t>
              </a:r>
              <a:endPara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type="title"/>
          </p:nvPr>
        </p:nvSpPr>
        <p:spPr>
          <a:xfrm>
            <a:off x="319597" y="745972"/>
            <a:ext cx="3498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s-ES">
                <a:solidFill>
                  <a:srgbClr val="FF0000"/>
                </a:solidFill>
              </a:rPr>
              <a:t>ÚVOD DO KURZU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4631635" y="436175"/>
            <a:ext cx="7136296" cy="1319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-2032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110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Motivace ke kurzu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s-ES" sz="80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4631635" y="1470966"/>
            <a:ext cx="7136296" cy="4423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Zvýšit odborné kompetence cílových skupin účastnících se kurzu v oblasti projektového a inovačního managementu.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Zlepšení manažerských dovedností (kritické myšlení, rozhodování, plánování, ústní a písemná komunikace).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b="0" i="0" lang="es-E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Připravit budoucí kariéru studentů na univerzitách/výzkumných centrech a v průmyslu/společnostech.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3478489" y="365125"/>
            <a:ext cx="7981327" cy="20003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i="1" lang="es-E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Modul 1: Úvod do managementu inovací </a:t>
            </a:r>
            <a: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vysvětluje, co je to inovace, a poskytuje analýzu inovačního procesu tím, že popisuje, jak probíhá a jaké jsou jeho výsledky.</a:t>
            </a:r>
            <a:br>
              <a:rPr lang="es-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s-E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ÚVOD DO ŘÍZENÍ INOVACÍ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7" name="Google Shape;137;p7"/>
          <p:cNvGrpSpPr/>
          <p:nvPr/>
        </p:nvGrpSpPr>
        <p:grpSpPr>
          <a:xfrm>
            <a:off x="4750904" y="2079473"/>
            <a:ext cx="5056972" cy="2682766"/>
            <a:chOff x="0" y="0"/>
            <a:chExt cx="6688258" cy="3652698"/>
          </a:xfrm>
        </p:grpSpPr>
        <p:sp>
          <p:nvSpPr>
            <p:cNvPr id="138" name="Google Shape;138;p7"/>
            <p:cNvSpPr/>
            <p:nvPr/>
          </p:nvSpPr>
          <p:spPr>
            <a:xfrm>
              <a:off x="0" y="0"/>
              <a:ext cx="6688258" cy="3652698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 txBox="1"/>
            <p:nvPr/>
          </p:nvSpPr>
          <p:spPr>
            <a:xfrm>
              <a:off x="0" y="1461079"/>
              <a:ext cx="6688258" cy="14610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3350" lIns="213350" spcFirstLastPara="1" rIns="213350" wrap="square" tIns="2133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3000"/>
                <a:buFont typeface="Calibri"/>
                <a:buNone/>
              </a:pPr>
              <a:r>
                <a:rPr b="0" i="0" lang="es-ES" sz="30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Inovace.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rgbClr val="0070C0"/>
                </a:buClr>
                <a:buSzPts val="3000"/>
                <a:buFont typeface="Calibri"/>
                <a:buNone/>
              </a:pPr>
              <a:r>
                <a:rPr b="0" i="0" lang="es-ES" sz="30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Koncepce a proces: Teoretický základ</a:t>
              </a:r>
              <a:endParaRPr b="0" i="0" sz="30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s-E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ÚVOD DO ŘÍZENÍ INOVACÍ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8"/>
          <p:cNvSpPr txBox="1"/>
          <p:nvPr/>
        </p:nvSpPr>
        <p:spPr>
          <a:xfrm>
            <a:off x="3398668" y="523203"/>
            <a:ext cx="8339445" cy="4754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48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Koncepční základy: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Schumpeter, Teorie evoluční ekonomie. Pět typů nových kombinací: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1.- Zavedení nového zboží nebo nové kvality zboží.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2.- Zavedení nového způsobu výroby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3.- Otevření nového trhu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4.-Dobytí nového zdroje dodávek surovin nebo polotovarů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5.- Provedení nové organizace jakéhokoli odvětví.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1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Příručka z Osla: čtyři vydání. Čtvrté vydání rozlišuje: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Inovace (výsledek): (OECD/Eurostat, 2018, s. 60).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b="0" i="0" lang="es-E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Inovační proces: "všechny vývojové, finanční a obchodní činnosti prováděné firmou, které mají vést k inovaci pro firmu" (OECD/Eurostat, 2018, s. 33).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748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5260" lvl="2" marL="11430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s-E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ÚVOD DO ŘÍZENÍ INOVACÍ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9"/>
          <p:cNvSpPr txBox="1"/>
          <p:nvPr/>
        </p:nvSpPr>
        <p:spPr>
          <a:xfrm>
            <a:off x="2521192" y="2256183"/>
            <a:ext cx="256715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002774"/>
                </a:solidFill>
                <a:latin typeface="Calibri"/>
                <a:ea typeface="Calibri"/>
                <a:cs typeface="Calibri"/>
                <a:sym typeface="Calibri"/>
              </a:rPr>
              <a:t>Činnosti inovačního procesu</a:t>
            </a:r>
            <a:endParaRPr b="1" i="0" sz="28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9"/>
          <p:cNvSpPr/>
          <p:nvPr/>
        </p:nvSpPr>
        <p:spPr>
          <a:xfrm>
            <a:off x="4516846" y="628228"/>
            <a:ext cx="1143000" cy="4484712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857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9"/>
          <p:cNvSpPr txBox="1"/>
          <p:nvPr/>
        </p:nvSpPr>
        <p:spPr>
          <a:xfrm>
            <a:off x="5355495" y="787253"/>
            <a:ext cx="6024809" cy="4740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Výzkum a experimentální vývoj (VaV).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Inženýrské, designérské a jiné tvůrčí pracovní činnosti. </a:t>
            </a:r>
            <a:endParaRPr b="0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Marketingové aktivity a aktivity související s ochranou značky.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lang="es-ES" sz="1900">
                <a:latin typeface="Calibri"/>
                <a:ea typeface="Calibri"/>
                <a:cs typeface="Calibri"/>
                <a:sym typeface="Calibri"/>
              </a:rPr>
              <a:t>Č</a:t>
            </a: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innosti související s duševním vlastnictvím.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Školení zaměstnanců.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Vývoj softwaru a databázové činnosti.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Činnosti související s pořízením nebo pronájmem hmotného majetku.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Arial"/>
              <a:buChar char="•"/>
            </a:pPr>
            <a:r>
              <a:rPr b="0" i="0" lang="es-E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Činnosti v oblasti řízení inovací.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1" marL="6858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1" marL="4572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2" marL="9144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2" marL="1143000" marR="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277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2022-05-24T08:42:52Z</dcterms:created>
  <dc:creator>Michal Pivko</dc:creator>
</cp:coreProperties>
</file>